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80"/>
  </p:notesMasterIdLst>
  <p:sldIdLst>
    <p:sldId id="355" r:id="rId3"/>
    <p:sldId id="356"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349" r:id="rId68"/>
    <p:sldId id="273" r:id="rId69"/>
    <p:sldId id="350" r:id="rId70"/>
    <p:sldId id="274" r:id="rId71"/>
    <p:sldId id="351" r:id="rId72"/>
    <p:sldId id="318" r:id="rId73"/>
    <p:sldId id="319" r:id="rId74"/>
    <p:sldId id="352" r:id="rId75"/>
    <p:sldId id="326" r:id="rId76"/>
    <p:sldId id="353" r:id="rId77"/>
    <p:sldId id="327" r:id="rId78"/>
    <p:sldId id="29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p:cViewPr varScale="1">
        <p:scale>
          <a:sx n="78" d="100"/>
          <a:sy n="78" d="100"/>
        </p:scale>
        <p:origin x="-1176" y="-10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rgbClr val="002060"/>
              </a:solidFill>
            </a:rPr>
            <a:t>Bible Study</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聖書研究</a:t>
          </a:r>
          <a:endParaRPr lang="en-US" b="0" i="0" dirty="0">
            <a:solidFill>
              <a:srgbClr val="002060"/>
            </a:solidFill>
            <a:latin typeface="HG明朝E" panose="02020909000000000000" pitchFamily="17" charset="-128"/>
            <a:ea typeface="HG明朝E" panose="02020909000000000000"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rgbClr val="002060"/>
              </a:solidFill>
            </a:rPr>
            <a:t>Fellow ship</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親交</a:t>
          </a:r>
          <a:endParaRPr lang="en-US" b="0" i="0" dirty="0">
            <a:solidFill>
              <a:srgbClr val="002060"/>
            </a:solidFill>
            <a:latin typeface="HG明朝E" panose="02020909000000000000" pitchFamily="17" charset="-128"/>
            <a:ea typeface="HG明朝E" panose="02020909000000000000"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rgbClr val="002060"/>
              </a:solidFill>
            </a:rPr>
            <a:t>Social Life</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社会生活</a:t>
          </a:r>
          <a:endParaRPr lang="en-US" b="0" i="0" dirty="0">
            <a:solidFill>
              <a:srgbClr val="002060"/>
            </a:solidFill>
            <a:latin typeface="HG明朝E" panose="02020909000000000000" pitchFamily="17" charset="-128"/>
            <a:ea typeface="HG明朝E" panose="02020909000000000000"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rgbClr val="002060"/>
              </a:solidFill>
            </a:rPr>
            <a:t>Prayer</a:t>
          </a:r>
          <a:br>
            <a:rPr lang="en-US" dirty="0">
              <a:solidFill>
                <a:srgbClr val="002060"/>
              </a:solidFill>
            </a:rPr>
          </a:br>
          <a:r>
            <a:rPr lang="ja-JP" altLang="en-US" b="0" i="0" dirty="0">
              <a:solidFill>
                <a:srgbClr val="002060"/>
              </a:solidFill>
              <a:latin typeface="HG明朝E" panose="02020909000000000000" pitchFamily="17" charset="-128"/>
              <a:ea typeface="HG明朝E" panose="02020909000000000000" pitchFamily="17" charset="-128"/>
            </a:rPr>
            <a:t>祈り</a:t>
          </a:r>
          <a:endParaRPr lang="en-US" b="0" i="0" dirty="0">
            <a:solidFill>
              <a:srgbClr val="002060"/>
            </a:solidFill>
            <a:latin typeface="HG明朝E" panose="02020909000000000000" pitchFamily="17" charset="-128"/>
            <a:ea typeface="HG明朝E" panose="02020909000000000000"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0AA887E6-D666-4A4F-AF36-D7769302F0F9}" type="presOf" srcId="{A0F9A0AE-329A-456E-A23C-60EE413A4B24}" destId="{28FE297B-78FE-43A2-8986-F326E4B1DAEA}" srcOrd="0" destOrd="0" presId="urn:microsoft.com/office/officeart/2005/8/layout/matrix3"/>
    <dgm:cxn modelId="{6B21B377-60BF-4046-8D8C-17D82EACC22E}" type="presOf" srcId="{9AD6679A-9C96-47C3-BC21-C4F9429E457E}" destId="{B815568E-82D0-4BD4-85CF-8C25EFB1C216}" srcOrd="0" destOrd="0" presId="urn:microsoft.com/office/officeart/2005/8/layout/matrix3"/>
    <dgm:cxn modelId="{5C3CDC98-878D-BC4B-A712-ECA3B901AFFD}" type="presOf" srcId="{0CE9F341-9F2F-474E-A3B8-9184CEB2EA2D}" destId="{78802F29-0363-4225-ADDD-A2BE406F8009}"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B36F3A69-FD95-454B-BB0A-E9627442E7F8}" type="presOf" srcId="{4F778FAD-ED45-407A-8536-6FBDBD0C9A2F}" destId="{171B42CC-9D56-4F0A-9105-3BE4F3EA4D7A}" srcOrd="0" destOrd="0" presId="urn:microsoft.com/office/officeart/2005/8/layout/matrix3"/>
    <dgm:cxn modelId="{86E3D1C5-C5E8-9442-AD22-C5B90F292F8E}" type="presOf" srcId="{58FC4A7D-4640-4118-BDC4-B196F03B8EAD}" destId="{7A385530-51DC-44EF-BF12-93307F8E7942}"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F798772E-75A9-6346-B215-8BDE80C40624}" type="presParOf" srcId="{28FE297B-78FE-43A2-8986-F326E4B1DAEA}" destId="{46781CA9-84F1-479B-AE46-E037D1CB72A6}" srcOrd="0" destOrd="0" presId="urn:microsoft.com/office/officeart/2005/8/layout/matrix3"/>
    <dgm:cxn modelId="{F3CCFFF7-EE25-E94B-861D-5D0317BC0074}" type="presParOf" srcId="{28FE297B-78FE-43A2-8986-F326E4B1DAEA}" destId="{B815568E-82D0-4BD4-85CF-8C25EFB1C216}" srcOrd="1" destOrd="0" presId="urn:microsoft.com/office/officeart/2005/8/layout/matrix3"/>
    <dgm:cxn modelId="{418C4783-D259-A14A-9917-F8CA0D9E4964}" type="presParOf" srcId="{28FE297B-78FE-43A2-8986-F326E4B1DAEA}" destId="{7A385530-51DC-44EF-BF12-93307F8E7942}" srcOrd="2" destOrd="0" presId="urn:microsoft.com/office/officeart/2005/8/layout/matrix3"/>
    <dgm:cxn modelId="{9989B620-8B86-244E-B111-6579C5A803A3}" type="presParOf" srcId="{28FE297B-78FE-43A2-8986-F326E4B1DAEA}" destId="{78802F29-0363-4225-ADDD-A2BE406F8009}" srcOrd="3" destOrd="0" presId="urn:microsoft.com/office/officeart/2005/8/layout/matrix3"/>
    <dgm:cxn modelId="{2184EAF9-A773-2846-ABBB-D15C89EC84EA}"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custT="1"/>
      <dgm:spPr/>
      <dgm:t>
        <a:bodyPr/>
        <a:lstStyle/>
        <a:p>
          <a:r>
            <a:rPr lang="en-US" sz="2600" dirty="0" smtClean="0">
              <a:solidFill>
                <a:srgbClr val="002060"/>
              </a:solidFill>
            </a:rPr>
            <a:t>Bible Study</a:t>
          </a:r>
          <a:r>
            <a:rPr lang="ja-JP" altLang="en-US" sz="3200" dirty="0" smtClean="0">
              <a:solidFill>
                <a:srgbClr val="002060"/>
              </a:solidFill>
              <a:latin typeface="HG明朝E" pitchFamily="17" charset="-128"/>
              <a:ea typeface="HG明朝E" pitchFamily="17" charset="-128"/>
            </a:rPr>
            <a:t>聖書研究</a:t>
          </a:r>
          <a:endParaRPr lang="en-US" sz="3200" dirty="0">
            <a:solidFill>
              <a:srgbClr val="002060"/>
            </a:solidFill>
            <a:latin typeface="HG明朝E" pitchFamily="17" charset="-128"/>
            <a:ea typeface="HG明朝E"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custT="1"/>
      <dgm:spPr>
        <a:solidFill>
          <a:schemeClr val="accent2"/>
        </a:solidFill>
      </dgm:spPr>
      <dgm:t>
        <a:bodyPr/>
        <a:lstStyle/>
        <a:p>
          <a:r>
            <a:rPr lang="en-US" sz="3600" b="1" dirty="0" err="1" smtClean="0">
              <a:solidFill>
                <a:srgbClr val="C00000"/>
              </a:solidFill>
            </a:rPr>
            <a:t>Comm</a:t>
          </a:r>
          <a:r>
            <a:rPr lang="en-US" sz="3600" b="1" dirty="0" smtClean="0">
              <a:solidFill>
                <a:srgbClr val="C00000"/>
              </a:solidFill>
            </a:rPr>
            <a:t> unity</a:t>
          </a:r>
          <a:r>
            <a:rPr lang="ja-JP" altLang="en-US" sz="3600" b="0" dirty="0" smtClean="0">
              <a:solidFill>
                <a:srgbClr val="C00000"/>
              </a:solidFill>
              <a:latin typeface="HG明朝E" pitchFamily="17" charset="-128"/>
              <a:ea typeface="HG明朝E" pitchFamily="17" charset="-128"/>
            </a:rPr>
            <a:t>地域社会</a:t>
          </a:r>
          <a:endParaRPr lang="en-US" sz="3600" b="0" dirty="0">
            <a:solidFill>
              <a:srgbClr val="C00000"/>
            </a:solidFill>
            <a:latin typeface="HG明朝E" pitchFamily="17" charset="-128"/>
            <a:ea typeface="HG明朝E"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custT="1"/>
      <dgm:spPr/>
      <dgm:t>
        <a:bodyPr/>
        <a:lstStyle/>
        <a:p>
          <a:r>
            <a:rPr lang="en-US" sz="3600" dirty="0" err="1" smtClean="0">
              <a:solidFill>
                <a:schemeClr val="accent5">
                  <a:lumMod val="50000"/>
                </a:schemeClr>
              </a:solidFill>
            </a:rPr>
            <a:t>Missio</a:t>
          </a:r>
          <a:r>
            <a:rPr lang="ja-JP" altLang="en-US" sz="3200" dirty="0" smtClean="0">
              <a:solidFill>
                <a:schemeClr val="accent5">
                  <a:lumMod val="50000"/>
                </a:schemeClr>
              </a:solidFill>
              <a:latin typeface="HG明朝E" pitchFamily="17" charset="-128"/>
              <a:ea typeface="HG明朝E" pitchFamily="17" charset="-128"/>
            </a:rPr>
            <a:t>伝道</a:t>
          </a:r>
          <a:endParaRPr lang="en-US" sz="3200" dirty="0">
            <a:solidFill>
              <a:schemeClr val="accent5">
                <a:lumMod val="50000"/>
              </a:schemeClr>
            </a:solidFill>
            <a:latin typeface="HG明朝E" pitchFamily="17" charset="-128"/>
            <a:ea typeface="HG明朝E"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smtClean="0">
              <a:solidFill>
                <a:srgbClr val="FFFF00"/>
              </a:solidFill>
            </a:rPr>
            <a:t>Prayer</a:t>
          </a:r>
          <a:r>
            <a:rPr lang="ja-JP" altLang="en-US" dirty="0" smtClean="0">
              <a:solidFill>
                <a:srgbClr val="FFFF00"/>
              </a:solidFill>
              <a:latin typeface="HG明朝E" pitchFamily="17" charset="-128"/>
              <a:ea typeface="HG明朝E" pitchFamily="17" charset="-128"/>
            </a:rPr>
            <a:t>祈り</a:t>
          </a:r>
          <a:endParaRPr lang="en-US" dirty="0">
            <a:solidFill>
              <a:srgbClr val="FFFF00"/>
            </a:solidFill>
            <a:latin typeface="HG明朝E" pitchFamily="17" charset="-128"/>
            <a:ea typeface="HG明朝E"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custScaleX="70388" custLinFactNeighborX="21092" custLinFactNeighborY="16088">
        <dgm:presLayoutVars>
          <dgm:chMax val="0"/>
          <dgm:chPref val="0"/>
          <dgm:bulletEnabled val="1"/>
        </dgm:presLayoutVars>
      </dgm:prSet>
      <dgm:spPr/>
      <dgm:t>
        <a:bodyPr/>
        <a:lstStyle/>
        <a:p>
          <a:endParaRPr lang="en-US"/>
        </a:p>
      </dgm:t>
    </dgm:pt>
    <dgm:pt modelId="{7A385530-51DC-44EF-BF12-93307F8E7942}" type="pres">
      <dgm:prSet presAssocID="{A0F9A0AE-329A-456E-A23C-60EE413A4B24}" presName="quad2" presStyleLbl="node1" presStyleIdx="1" presStyleCnt="4" custScaleX="119961" custScaleY="123077">
        <dgm:presLayoutVars>
          <dgm:chMax val="0"/>
          <dgm:chPref val="0"/>
          <dgm:bulletEnabled val="1"/>
        </dgm:presLayoutVars>
      </dgm:prSet>
      <dgm:spPr/>
      <dgm:t>
        <a:bodyPr/>
        <a:lstStyle/>
        <a:p>
          <a:endParaRPr 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lang="en-US"/>
        </a:p>
      </dgm:t>
    </dgm:pt>
    <dgm:pt modelId="{171B42CC-9D56-4F0A-9105-3BE4F3EA4D7A}" type="pres">
      <dgm:prSet presAssocID="{A0F9A0AE-329A-456E-A23C-60EE413A4B24}" presName="quad4" presStyleLbl="node1" presStyleIdx="3" presStyleCnt="4" custScaleY="74358" custLinFactNeighborX="3143" custLinFactNeighborY="13248">
        <dgm:presLayoutVars>
          <dgm:chMax val="0"/>
          <dgm:chPref val="0"/>
          <dgm:bulletEnabled val="1"/>
        </dgm:presLayoutVars>
      </dgm:prSet>
      <dgm:spPr/>
      <dgm:t>
        <a:bodyPr/>
        <a:lstStyle/>
        <a:p>
          <a:endParaRPr lang="en-US"/>
        </a:p>
      </dgm:t>
    </dgm:pt>
  </dgm:ptLst>
  <dgm:cxnLst>
    <dgm:cxn modelId="{70F71239-BB35-1145-AA8C-E00248F8AFE6}"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82AA7045-8409-6F40-BE56-0CDB36F46A60}" type="presOf" srcId="{0CE9F341-9F2F-474E-A3B8-9184CEB2EA2D}" destId="{78802F29-0363-4225-ADDD-A2BE406F8009}" srcOrd="0" destOrd="0" presId="urn:microsoft.com/office/officeart/2005/8/layout/matrix3"/>
    <dgm:cxn modelId="{19A2DC9A-A55C-504B-9FB3-2903657A5B9F}"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18E3F66E-3801-D04F-94D2-97C7A28D5FC0}" type="presOf" srcId="{58FC4A7D-4640-4118-BDC4-B196F03B8EAD}" destId="{7A385530-51DC-44EF-BF12-93307F8E7942}"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89E2866-A35A-314D-A200-C6EA7736D499}"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75DD8101-4CA6-8C49-9886-3EBBEA81420B}" type="presParOf" srcId="{28FE297B-78FE-43A2-8986-F326E4B1DAEA}" destId="{46781CA9-84F1-479B-AE46-E037D1CB72A6}" srcOrd="0" destOrd="0" presId="urn:microsoft.com/office/officeart/2005/8/layout/matrix3"/>
    <dgm:cxn modelId="{90115817-7EF8-9543-93B6-51FD52B273DE}" type="presParOf" srcId="{28FE297B-78FE-43A2-8986-F326E4B1DAEA}" destId="{B815568E-82D0-4BD4-85CF-8C25EFB1C216}" srcOrd="1" destOrd="0" presId="urn:microsoft.com/office/officeart/2005/8/layout/matrix3"/>
    <dgm:cxn modelId="{782EFE6A-493C-AA4F-8BD9-B520EC2D0D41}" type="presParOf" srcId="{28FE297B-78FE-43A2-8986-F326E4B1DAEA}" destId="{7A385530-51DC-44EF-BF12-93307F8E7942}" srcOrd="2" destOrd="0" presId="urn:microsoft.com/office/officeart/2005/8/layout/matrix3"/>
    <dgm:cxn modelId="{C6B46DE6-896F-4C45-B7EE-F7D95FF1B753}" type="presParOf" srcId="{28FE297B-78FE-43A2-8986-F326E4B1DAEA}" destId="{78802F29-0363-4225-ADDD-A2BE406F8009}" srcOrd="3" destOrd="0" presId="urn:microsoft.com/office/officeart/2005/8/layout/matrix3"/>
    <dgm:cxn modelId="{B0B59A30-5E90-D64C-8E76-DD1324920FB3}"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custT="1"/>
      <dgm:spPr/>
      <dgm:t>
        <a:bodyPr/>
        <a:lstStyle/>
        <a:p>
          <a:r>
            <a:rPr lang="en-US" sz="3600" b="1" dirty="0" smtClean="0">
              <a:solidFill>
                <a:srgbClr val="002060"/>
              </a:solidFill>
            </a:rPr>
            <a:t>Bible Study</a:t>
          </a:r>
          <a:r>
            <a:rPr lang="ja-JP" altLang="en-US" sz="3200" b="0" dirty="0" smtClean="0">
              <a:solidFill>
                <a:srgbClr val="002060"/>
              </a:solidFill>
              <a:latin typeface="HG明朝E" pitchFamily="17" charset="-128"/>
              <a:ea typeface="HG明朝E" pitchFamily="17" charset="-128"/>
            </a:rPr>
            <a:t>聖書研究</a:t>
          </a:r>
          <a:endParaRPr lang="en-US" sz="3200" b="0" dirty="0">
            <a:solidFill>
              <a:srgbClr val="002060"/>
            </a:solidFill>
            <a:latin typeface="HG明朝E" pitchFamily="17" charset="-128"/>
            <a:ea typeface="HG明朝E"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custT="1"/>
      <dgm:spPr/>
      <dgm:t>
        <a:bodyPr/>
        <a:lstStyle/>
        <a:p>
          <a:r>
            <a:rPr lang="en-US" sz="2700" dirty="0" err="1" smtClean="0">
              <a:solidFill>
                <a:schemeClr val="accent2">
                  <a:lumMod val="75000"/>
                </a:schemeClr>
              </a:solidFill>
            </a:rPr>
            <a:t>Comm</a:t>
          </a:r>
          <a:r>
            <a:rPr lang="en-US" sz="2700" dirty="0" smtClean="0">
              <a:solidFill>
                <a:schemeClr val="accent2">
                  <a:lumMod val="75000"/>
                </a:schemeClr>
              </a:solidFill>
            </a:rPr>
            <a:t> unity</a:t>
          </a:r>
          <a:r>
            <a:rPr lang="ja-JP" altLang="en-US" sz="3200" dirty="0" smtClean="0">
              <a:solidFill>
                <a:schemeClr val="accent2">
                  <a:lumMod val="75000"/>
                </a:schemeClr>
              </a:solidFill>
              <a:latin typeface="HG明朝E" pitchFamily="17" charset="-128"/>
              <a:ea typeface="HG明朝E" pitchFamily="17" charset="-128"/>
            </a:rPr>
            <a:t>地域社会</a:t>
          </a:r>
          <a:endParaRPr lang="en-US" sz="3200" dirty="0">
            <a:solidFill>
              <a:schemeClr val="accent2">
                <a:lumMod val="75000"/>
              </a:schemeClr>
            </a:solidFill>
            <a:latin typeface="HG明朝E" pitchFamily="17" charset="-128"/>
            <a:ea typeface="HG明朝E"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custT="1"/>
      <dgm:spPr/>
      <dgm:t>
        <a:bodyPr/>
        <a:lstStyle/>
        <a:p>
          <a:r>
            <a:rPr lang="en-US" sz="3300" dirty="0" err="1" smtClean="0">
              <a:solidFill>
                <a:schemeClr val="accent5">
                  <a:lumMod val="50000"/>
                </a:schemeClr>
              </a:solidFill>
            </a:rPr>
            <a:t>Missio</a:t>
          </a:r>
          <a:r>
            <a:rPr lang="ja-JP" altLang="en-US" sz="3200" dirty="0" smtClean="0">
              <a:solidFill>
                <a:schemeClr val="accent5">
                  <a:lumMod val="50000"/>
                </a:schemeClr>
              </a:solidFill>
              <a:latin typeface="HG明朝E" pitchFamily="17" charset="-128"/>
              <a:ea typeface="HG明朝E" pitchFamily="17" charset="-128"/>
            </a:rPr>
            <a:t>伝道</a:t>
          </a:r>
          <a:endParaRPr lang="en-US" sz="3200" dirty="0">
            <a:solidFill>
              <a:schemeClr val="accent5">
                <a:lumMod val="50000"/>
              </a:schemeClr>
            </a:solidFill>
            <a:latin typeface="HG明朝E" pitchFamily="17" charset="-128"/>
            <a:ea typeface="HG明朝E"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custT="1"/>
      <dgm:spPr/>
      <dgm:t>
        <a:bodyPr/>
        <a:lstStyle/>
        <a:p>
          <a:r>
            <a:rPr lang="en-US" sz="3600" dirty="0" smtClean="0">
              <a:solidFill>
                <a:srgbClr val="FFFF00"/>
              </a:solidFill>
            </a:rPr>
            <a:t>Prayer</a:t>
          </a:r>
          <a:r>
            <a:rPr lang="ja-JP" altLang="en-US" sz="3200" dirty="0" smtClean="0">
              <a:solidFill>
                <a:srgbClr val="FFFF00"/>
              </a:solidFill>
              <a:latin typeface="HG明朝E" pitchFamily="17" charset="-128"/>
              <a:ea typeface="HG明朝E" pitchFamily="17" charset="-128"/>
            </a:rPr>
            <a:t>祈り</a:t>
          </a:r>
          <a:endParaRPr lang="en-US" sz="3200" dirty="0">
            <a:solidFill>
              <a:srgbClr val="FFFF00"/>
            </a:solidFill>
            <a:latin typeface="HG明朝E" pitchFamily="17" charset="-128"/>
            <a:ea typeface="HG明朝E"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custScaleX="126193" custScaleY="123077">
        <dgm:presLayoutVars>
          <dgm:chMax val="0"/>
          <dgm:chPref val="0"/>
          <dgm:bulletEnabled val="1"/>
        </dgm:presLayoutVars>
      </dgm:prSet>
      <dgm:spPr/>
      <dgm:t>
        <a:bodyPr/>
        <a:lstStyle/>
        <a:p>
          <a:endParaRPr lang="en-US"/>
        </a:p>
      </dgm:t>
    </dgm:pt>
    <dgm:pt modelId="{7A385530-51DC-44EF-BF12-93307F8E7942}" type="pres">
      <dgm:prSet presAssocID="{A0F9A0AE-329A-456E-A23C-60EE413A4B24}" presName="quad2" presStyleLbl="node1" presStyleIdx="1" presStyleCnt="4" custScaleX="85773">
        <dgm:presLayoutVars>
          <dgm:chMax val="0"/>
          <dgm:chPref val="0"/>
          <dgm:bulletEnabled val="1"/>
        </dgm:presLayoutVars>
      </dgm:prSet>
      <dgm:spPr/>
      <dgm:t>
        <a:bodyPr/>
        <a:lstStyle/>
        <a:p>
          <a:endParaRPr lang="en-US"/>
        </a:p>
      </dgm:t>
    </dgm:pt>
    <dgm:pt modelId="{78802F29-0363-4225-ADDD-A2BE406F8009}" type="pres">
      <dgm:prSet presAssocID="{A0F9A0AE-329A-456E-A23C-60EE413A4B24}" presName="quad3" presStyleLbl="node1" presStyleIdx="2" presStyleCnt="4" custScaleY="73504">
        <dgm:presLayoutVars>
          <dgm:chMax val="0"/>
          <dgm:chPref val="0"/>
          <dgm:bulletEnabled val="1"/>
        </dgm:presLayoutVars>
      </dgm:prSet>
      <dgm:spPr/>
      <dgm:t>
        <a:bodyPr/>
        <a:lstStyle/>
        <a:p>
          <a:endParaRPr lang="en-US"/>
        </a:p>
      </dgm:t>
    </dgm:pt>
    <dgm:pt modelId="{171B42CC-9D56-4F0A-9105-3BE4F3EA4D7A}" type="pres">
      <dgm:prSet presAssocID="{A0F9A0AE-329A-456E-A23C-60EE413A4B24}" presName="quad4" presStyleLbl="node1" presStyleIdx="3" presStyleCnt="4" custLinFactNeighborX="3143" custLinFactNeighborY="427">
        <dgm:presLayoutVars>
          <dgm:chMax val="0"/>
          <dgm:chPref val="0"/>
          <dgm:bulletEnabled val="1"/>
        </dgm:presLayoutVars>
      </dgm:prSet>
      <dgm:spPr/>
      <dgm:t>
        <a:bodyPr/>
        <a:lstStyle/>
        <a:p>
          <a:endParaRPr lang="en-US"/>
        </a:p>
      </dgm:t>
    </dgm:pt>
  </dgm:ptLst>
  <dgm:cxnLst>
    <dgm:cxn modelId="{11A16BE9-942C-F544-8F54-38FB9DC6CEDA}" type="presOf" srcId="{4F778FAD-ED45-407A-8536-6FBDBD0C9A2F}" destId="{171B42CC-9D56-4F0A-9105-3BE4F3EA4D7A}" srcOrd="0" destOrd="0" presId="urn:microsoft.com/office/officeart/2005/8/layout/matrix3"/>
    <dgm:cxn modelId="{7075C989-0BFA-B14A-A0DC-A5C5FBF69906}" type="presOf" srcId="{0CE9F341-9F2F-474E-A3B8-9184CEB2EA2D}" destId="{78802F29-0363-4225-ADDD-A2BE406F8009}"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F064C221-4A42-1B4E-8142-45A99F8BFBF8}"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BC9C7412-02B2-AD4F-97EA-5424ED20F85F}" type="presOf" srcId="{58FC4A7D-4640-4118-BDC4-B196F03B8EAD}" destId="{7A385530-51DC-44EF-BF12-93307F8E7942}" srcOrd="0" destOrd="0" presId="urn:microsoft.com/office/officeart/2005/8/layout/matrix3"/>
    <dgm:cxn modelId="{BE23E0D2-4CB7-B54C-9313-6E675239AFF5}"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96FB2CD7-BCF3-4F46-9ED7-C7ACCC8E300A}" type="presParOf" srcId="{28FE297B-78FE-43A2-8986-F326E4B1DAEA}" destId="{46781CA9-84F1-479B-AE46-E037D1CB72A6}" srcOrd="0" destOrd="0" presId="urn:microsoft.com/office/officeart/2005/8/layout/matrix3"/>
    <dgm:cxn modelId="{39648066-CF0A-374C-95C9-71B6832956D9}" type="presParOf" srcId="{28FE297B-78FE-43A2-8986-F326E4B1DAEA}" destId="{B815568E-82D0-4BD4-85CF-8C25EFB1C216}" srcOrd="1" destOrd="0" presId="urn:microsoft.com/office/officeart/2005/8/layout/matrix3"/>
    <dgm:cxn modelId="{91EDB73A-CEBC-D147-984F-1B3983247F7B}" type="presParOf" srcId="{28FE297B-78FE-43A2-8986-F326E4B1DAEA}" destId="{7A385530-51DC-44EF-BF12-93307F8E7942}" srcOrd="2" destOrd="0" presId="urn:microsoft.com/office/officeart/2005/8/layout/matrix3"/>
    <dgm:cxn modelId="{165A24FB-E357-1646-B684-05C977A888DA}" type="presParOf" srcId="{28FE297B-78FE-43A2-8986-F326E4B1DAEA}" destId="{78802F29-0363-4225-ADDD-A2BE406F8009}" srcOrd="3" destOrd="0" presId="urn:microsoft.com/office/officeart/2005/8/layout/matrix3"/>
    <dgm:cxn modelId="{8BB27C33-6E34-9B43-AE48-265F49BC39D4}"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custT="1"/>
      <dgm:spPr/>
      <dgm:t>
        <a:bodyPr/>
        <a:lstStyle/>
        <a:p>
          <a:r>
            <a:rPr lang="en-US" sz="3000" dirty="0" smtClean="0">
              <a:solidFill>
                <a:srgbClr val="002060"/>
              </a:solidFill>
            </a:rPr>
            <a:t>Bible Study</a:t>
          </a:r>
          <a:r>
            <a:rPr lang="ja-JP" altLang="en-US" sz="3200" dirty="0" smtClean="0">
              <a:solidFill>
                <a:srgbClr val="002060"/>
              </a:solidFill>
              <a:latin typeface="HG明朝E" pitchFamily="17" charset="-128"/>
              <a:ea typeface="HG明朝E" pitchFamily="17" charset="-128"/>
            </a:rPr>
            <a:t>聖書研究</a:t>
          </a:r>
          <a:endParaRPr lang="en-US" sz="3200" dirty="0">
            <a:solidFill>
              <a:srgbClr val="002060"/>
            </a:solidFill>
            <a:latin typeface="HG明朝E" pitchFamily="17" charset="-128"/>
            <a:ea typeface="HG明朝E"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custT="1"/>
      <dgm:spPr>
        <a:solidFill>
          <a:schemeClr val="accent2"/>
        </a:solidFill>
      </dgm:spPr>
      <dgm:t>
        <a:bodyPr/>
        <a:lstStyle/>
        <a:p>
          <a:r>
            <a:rPr lang="en-US" sz="3100" dirty="0" err="1" smtClean="0">
              <a:solidFill>
                <a:srgbClr val="C00000"/>
              </a:solidFill>
            </a:rPr>
            <a:t>Comm</a:t>
          </a:r>
          <a:r>
            <a:rPr lang="en-US" sz="3100" dirty="0" smtClean="0">
              <a:solidFill>
                <a:srgbClr val="C00000"/>
              </a:solidFill>
            </a:rPr>
            <a:t> unity</a:t>
          </a:r>
          <a:r>
            <a:rPr lang="ja-JP" altLang="en-US" sz="3200" dirty="0" smtClean="0">
              <a:solidFill>
                <a:srgbClr val="C00000"/>
              </a:solidFill>
              <a:latin typeface="HG明朝E" pitchFamily="17" charset="-128"/>
              <a:ea typeface="HG明朝E" pitchFamily="17" charset="-128"/>
            </a:rPr>
            <a:t>地域社会</a:t>
          </a:r>
          <a:endParaRPr lang="en-US" sz="3200" dirty="0">
            <a:solidFill>
              <a:srgbClr val="C00000"/>
            </a:solidFill>
            <a:latin typeface="HG明朝E" pitchFamily="17" charset="-128"/>
            <a:ea typeface="HG明朝E"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custT="1"/>
      <dgm:spPr>
        <a:solidFill>
          <a:schemeClr val="accent3">
            <a:lumMod val="60000"/>
            <a:lumOff val="40000"/>
          </a:schemeClr>
        </a:solidFill>
      </dgm:spPr>
      <dgm:t>
        <a:bodyPr/>
        <a:lstStyle/>
        <a:p>
          <a:r>
            <a:rPr lang="en-US" sz="3600" dirty="0" err="1" smtClean="0">
              <a:solidFill>
                <a:schemeClr val="accent5">
                  <a:lumMod val="50000"/>
                </a:schemeClr>
              </a:solidFill>
            </a:rPr>
            <a:t>Missio</a:t>
          </a:r>
          <a:endParaRPr lang="en-US" sz="3600" dirty="0" smtClean="0">
            <a:solidFill>
              <a:schemeClr val="accent5">
                <a:lumMod val="50000"/>
              </a:schemeClr>
            </a:solidFill>
          </a:endParaRPr>
        </a:p>
        <a:p>
          <a:r>
            <a:rPr lang="ja-JP" altLang="en-US" sz="3200" dirty="0" smtClean="0">
              <a:solidFill>
                <a:schemeClr val="accent5">
                  <a:lumMod val="50000"/>
                </a:schemeClr>
              </a:solidFill>
              <a:latin typeface="HG明朝E" pitchFamily="17" charset="-128"/>
              <a:ea typeface="HG明朝E" pitchFamily="17" charset="-128"/>
            </a:rPr>
            <a:t>伝道</a:t>
          </a:r>
          <a:endParaRPr lang="en-US" sz="3200" dirty="0">
            <a:solidFill>
              <a:schemeClr val="accent5">
                <a:lumMod val="50000"/>
              </a:schemeClr>
            </a:solidFill>
            <a:latin typeface="HG明朝E" pitchFamily="17" charset="-128"/>
            <a:ea typeface="HG明朝E"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custT="1"/>
      <dgm:spPr>
        <a:solidFill>
          <a:schemeClr val="accent4">
            <a:lumMod val="40000"/>
            <a:lumOff val="60000"/>
          </a:schemeClr>
        </a:solidFill>
      </dgm:spPr>
      <dgm:t>
        <a:bodyPr/>
        <a:lstStyle/>
        <a:p>
          <a:r>
            <a:rPr lang="en-US" sz="3600" dirty="0" smtClean="0">
              <a:solidFill>
                <a:schemeClr val="accent4">
                  <a:lumMod val="50000"/>
                </a:schemeClr>
              </a:solidFill>
            </a:rPr>
            <a:t>Prayer</a:t>
          </a:r>
          <a:r>
            <a:rPr lang="ja-JP" altLang="en-US" sz="3200" dirty="0" smtClean="0">
              <a:solidFill>
                <a:schemeClr val="accent4">
                  <a:lumMod val="50000"/>
                </a:schemeClr>
              </a:solidFill>
              <a:latin typeface="HG明朝E" pitchFamily="17" charset="-128"/>
              <a:ea typeface="HG明朝E" pitchFamily="17" charset="-128"/>
            </a:rPr>
            <a:t>祈り</a:t>
          </a:r>
          <a:endParaRPr lang="en-US" sz="3200" dirty="0">
            <a:solidFill>
              <a:schemeClr val="accent4">
                <a:lumMod val="50000"/>
              </a:schemeClr>
            </a:solidFill>
            <a:latin typeface="HG明朝E" pitchFamily="17" charset="-128"/>
            <a:ea typeface="HG明朝E"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lang="en-US"/>
        </a:p>
      </dgm:t>
    </dgm:pt>
    <dgm:pt modelId="{171B42CC-9D56-4F0A-9105-3BE4F3EA4D7A}" type="pres">
      <dgm:prSet presAssocID="{A0F9A0AE-329A-456E-A23C-60EE413A4B24}" presName="quad4" presStyleLbl="node1" presStyleIdx="3" presStyleCnt="4" custLinFactNeighborX="3143" custLinFactNeighborY="427">
        <dgm:presLayoutVars>
          <dgm:chMax val="0"/>
          <dgm:chPref val="0"/>
          <dgm:bulletEnabled val="1"/>
        </dgm:presLayoutVars>
      </dgm:prSet>
      <dgm:spPr/>
      <dgm:t>
        <a:bodyPr/>
        <a:lstStyle/>
        <a:p>
          <a:endParaRPr lang="en-US"/>
        </a:p>
      </dgm:t>
    </dgm:pt>
  </dgm:ptLst>
  <dgm:cxnLst>
    <dgm:cxn modelId="{952699AB-79FF-654F-9F1B-038D9AA57456}" type="presOf" srcId="{9AD6679A-9C96-47C3-BC21-C4F9429E457E}" destId="{B815568E-82D0-4BD4-85CF-8C25EFB1C216}" srcOrd="0" destOrd="0" presId="urn:microsoft.com/office/officeart/2005/8/layout/matrix3"/>
    <dgm:cxn modelId="{0E40BA62-1320-DB4D-9AFF-DC80653A09C0}" type="presOf" srcId="{0CE9F341-9F2F-474E-A3B8-9184CEB2EA2D}" destId="{78802F29-0363-4225-ADDD-A2BE406F8009}"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A89DDFBE-11BB-CD4C-993B-27B6122D2F02}"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6E83E3EF-E740-4046-AB87-7290FA30D0A7}" type="presOf" srcId="{58FC4A7D-4640-4118-BDC4-B196F03B8EAD}" destId="{7A385530-51DC-44EF-BF12-93307F8E7942}"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E54843A0-1145-834A-A246-ABBEF650823F}" type="presOf" srcId="{4F778FAD-ED45-407A-8536-6FBDBD0C9A2F}" destId="{171B42CC-9D56-4F0A-9105-3BE4F3EA4D7A}" srcOrd="0" destOrd="0" presId="urn:microsoft.com/office/officeart/2005/8/layout/matrix3"/>
    <dgm:cxn modelId="{327AAE91-EE98-614A-819F-62A503DB0B1D}" type="presParOf" srcId="{28FE297B-78FE-43A2-8986-F326E4B1DAEA}" destId="{46781CA9-84F1-479B-AE46-E037D1CB72A6}" srcOrd="0" destOrd="0" presId="urn:microsoft.com/office/officeart/2005/8/layout/matrix3"/>
    <dgm:cxn modelId="{6EC6BCB5-ECC0-F743-AB8C-23C7619F46E9}" type="presParOf" srcId="{28FE297B-78FE-43A2-8986-F326E4B1DAEA}" destId="{B815568E-82D0-4BD4-85CF-8C25EFB1C216}" srcOrd="1" destOrd="0" presId="urn:microsoft.com/office/officeart/2005/8/layout/matrix3"/>
    <dgm:cxn modelId="{A74102CC-20AD-714C-B669-505ADA2948C4}" type="presParOf" srcId="{28FE297B-78FE-43A2-8986-F326E4B1DAEA}" destId="{7A385530-51DC-44EF-BF12-93307F8E7942}" srcOrd="2" destOrd="0" presId="urn:microsoft.com/office/officeart/2005/8/layout/matrix3"/>
    <dgm:cxn modelId="{0F91538F-6619-1B48-A9F0-CAAA910F4782}" type="presParOf" srcId="{28FE297B-78FE-43A2-8986-F326E4B1DAEA}" destId="{78802F29-0363-4225-ADDD-A2BE406F8009}" srcOrd="3" destOrd="0" presId="urn:microsoft.com/office/officeart/2005/8/layout/matrix3"/>
    <dgm:cxn modelId="{E5256135-C304-7B4E-9E59-B22AE7DEDC37}"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6EBD42EA-2EE0-5D48-8B49-26B1B24FF454}" type="presOf" srcId="{A0F9A0AE-329A-456E-A23C-60EE413A4B24}" destId="{28FE297B-78FE-43A2-8986-F326E4B1DAEA}"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2D54C60F-4ADA-9E4F-9F4B-F9A86666D435}" type="presOf" srcId="{58FC4A7D-4640-4118-BDC4-B196F03B8EAD}" destId="{7A385530-51DC-44EF-BF12-93307F8E7942}" srcOrd="0" destOrd="0" presId="urn:microsoft.com/office/officeart/2005/8/layout/matrix3"/>
    <dgm:cxn modelId="{6B83E68B-20D5-D249-8134-595A4D24FE4B}" type="presOf" srcId="{0CE9F341-9F2F-474E-A3B8-9184CEB2EA2D}" destId="{78802F29-0363-4225-ADDD-A2BE406F8009}" srcOrd="0" destOrd="0" presId="urn:microsoft.com/office/officeart/2005/8/layout/matrix3"/>
    <dgm:cxn modelId="{BC892069-8E6E-B84B-BD1B-A1EDB8349D07}"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5AB22C01-9A3B-AE40-ADA9-43520807FA87}" type="presOf" srcId="{9AD6679A-9C96-47C3-BC21-C4F9429E457E}" destId="{B815568E-82D0-4BD4-85CF-8C25EFB1C216}" srcOrd="0" destOrd="0" presId="urn:microsoft.com/office/officeart/2005/8/layout/matrix3"/>
    <dgm:cxn modelId="{985FDFFF-1C8A-4941-BB0E-596C33786A09}" type="presParOf" srcId="{28FE297B-78FE-43A2-8986-F326E4B1DAEA}" destId="{46781CA9-84F1-479B-AE46-E037D1CB72A6}" srcOrd="0" destOrd="0" presId="urn:microsoft.com/office/officeart/2005/8/layout/matrix3"/>
    <dgm:cxn modelId="{0A9C6DCB-E3DE-DB44-8CFA-5CFC0F036C25}" type="presParOf" srcId="{28FE297B-78FE-43A2-8986-F326E4B1DAEA}" destId="{B815568E-82D0-4BD4-85CF-8C25EFB1C216}" srcOrd="1" destOrd="0" presId="urn:microsoft.com/office/officeart/2005/8/layout/matrix3"/>
    <dgm:cxn modelId="{69A0EC0A-3B2D-1941-888B-FEF9EB9DEBB8}" type="presParOf" srcId="{28FE297B-78FE-43A2-8986-F326E4B1DAEA}" destId="{7A385530-51DC-44EF-BF12-93307F8E7942}" srcOrd="2" destOrd="0" presId="urn:microsoft.com/office/officeart/2005/8/layout/matrix3"/>
    <dgm:cxn modelId="{A0138F37-2532-A241-AD1D-1364D33B268E}" type="presParOf" srcId="{28FE297B-78FE-43A2-8986-F326E4B1DAEA}" destId="{78802F29-0363-4225-ADDD-A2BE406F8009}" srcOrd="3" destOrd="0" presId="urn:microsoft.com/office/officeart/2005/8/layout/matrix3"/>
    <dgm:cxn modelId="{925E9F58-A8AA-AE49-98AF-3CE44A5CE23C}"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b="0" i="0" dirty="0">
            <a:solidFill>
              <a:schemeClr val="bg1"/>
            </a:solidFill>
            <a:latin typeface="HG明朝E" panose="02020909000000000000" pitchFamily="17" charset="-128"/>
            <a:ea typeface="HG明朝E" panose="02020909000000000000"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84AB7AC2-27FD-A64F-83C9-D8F6D18D1502}"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CE41B7AC-44DE-A142-AD62-82A7988965D8}" type="presOf" srcId="{4F778FAD-ED45-407A-8536-6FBDBD0C9A2F}" destId="{171B42CC-9D56-4F0A-9105-3BE4F3EA4D7A}" srcOrd="0" destOrd="0" presId="urn:microsoft.com/office/officeart/2005/8/layout/matrix3"/>
    <dgm:cxn modelId="{423BD89C-4C87-EC4A-A361-009C344891F0}" type="presOf" srcId="{58FC4A7D-4640-4118-BDC4-B196F03B8EAD}" destId="{7A385530-51DC-44EF-BF12-93307F8E7942}"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A9CFBE28-CE67-C542-B41B-D84CDB71CF66}" type="presOf" srcId="{0CE9F341-9F2F-474E-A3B8-9184CEB2EA2D}" destId="{78802F29-0363-4225-ADDD-A2BE406F8009}" srcOrd="0" destOrd="0" presId="urn:microsoft.com/office/officeart/2005/8/layout/matrix3"/>
    <dgm:cxn modelId="{BC5FFCDB-A9B4-384C-A81F-76656D4B83F2}" type="presOf" srcId="{9AD6679A-9C96-47C3-BC21-C4F9429E457E}" destId="{B815568E-82D0-4BD4-85CF-8C25EFB1C216}" srcOrd="0" destOrd="0" presId="urn:microsoft.com/office/officeart/2005/8/layout/matrix3"/>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6F11EADB-96B1-774F-BB49-BCF59EACD983}" type="presParOf" srcId="{28FE297B-78FE-43A2-8986-F326E4B1DAEA}" destId="{46781CA9-84F1-479B-AE46-E037D1CB72A6}" srcOrd="0" destOrd="0" presId="urn:microsoft.com/office/officeart/2005/8/layout/matrix3"/>
    <dgm:cxn modelId="{8C0DE066-BE96-A043-9040-F4F153638B4C}" type="presParOf" srcId="{28FE297B-78FE-43A2-8986-F326E4B1DAEA}" destId="{B815568E-82D0-4BD4-85CF-8C25EFB1C216}" srcOrd="1" destOrd="0" presId="urn:microsoft.com/office/officeart/2005/8/layout/matrix3"/>
    <dgm:cxn modelId="{158BEB2D-6CF2-4446-A5A5-11F9A571C929}" type="presParOf" srcId="{28FE297B-78FE-43A2-8986-F326E4B1DAEA}" destId="{7A385530-51DC-44EF-BF12-93307F8E7942}" srcOrd="2" destOrd="0" presId="urn:microsoft.com/office/officeart/2005/8/layout/matrix3"/>
    <dgm:cxn modelId="{88C34042-5384-9A4D-A379-D8E0ECA7416C}" type="presParOf" srcId="{28FE297B-78FE-43A2-8986-F326E4B1DAEA}" destId="{78802F29-0363-4225-ADDD-A2BE406F8009}" srcOrd="3" destOrd="0" presId="urn:microsoft.com/office/officeart/2005/8/layout/matrix3"/>
    <dgm:cxn modelId="{7FAA3288-4A5D-3C46-96B6-734FC0EAA952}"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D3768962-07CD-7346-8DCC-B67A16E67C03}" type="presOf" srcId="{4F778FAD-ED45-407A-8536-6FBDBD0C9A2F}" destId="{171B42CC-9D56-4F0A-9105-3BE4F3EA4D7A}" srcOrd="0" destOrd="0" presId="urn:microsoft.com/office/officeart/2005/8/layout/matrix3"/>
    <dgm:cxn modelId="{383AC085-4197-F746-9EC0-D496EA209B83}" type="presOf" srcId="{58FC4A7D-4640-4118-BDC4-B196F03B8EAD}" destId="{7A385530-51DC-44EF-BF12-93307F8E7942}"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742E3816-1DFC-B546-A86E-C15D0B1718F6}"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314A57B8-C43D-AC43-A863-521276B9C72B}" type="presOf" srcId="{0CE9F341-9F2F-474E-A3B8-9184CEB2EA2D}" destId="{78802F29-0363-4225-ADDD-A2BE406F8009}" srcOrd="0" destOrd="0" presId="urn:microsoft.com/office/officeart/2005/8/layout/matrix3"/>
    <dgm:cxn modelId="{905D1D0E-FA65-2543-99C2-3FE76E2EBDA0}" type="presOf" srcId="{A0F9A0AE-329A-456E-A23C-60EE413A4B24}" destId="{28FE297B-78FE-43A2-8986-F326E4B1DAEA}" srcOrd="0" destOrd="0" presId="urn:microsoft.com/office/officeart/2005/8/layout/matrix3"/>
    <dgm:cxn modelId="{241698B0-4DE9-E84A-8440-9DFC2CD9FDE6}" type="presParOf" srcId="{28FE297B-78FE-43A2-8986-F326E4B1DAEA}" destId="{46781CA9-84F1-479B-AE46-E037D1CB72A6}" srcOrd="0" destOrd="0" presId="urn:microsoft.com/office/officeart/2005/8/layout/matrix3"/>
    <dgm:cxn modelId="{228954BD-BA96-8544-8862-60343FAC59CB}" type="presParOf" srcId="{28FE297B-78FE-43A2-8986-F326E4B1DAEA}" destId="{B815568E-82D0-4BD4-85CF-8C25EFB1C216}" srcOrd="1" destOrd="0" presId="urn:microsoft.com/office/officeart/2005/8/layout/matrix3"/>
    <dgm:cxn modelId="{9D0549D8-5422-A444-9FCF-3D81BFDD222B}" type="presParOf" srcId="{28FE297B-78FE-43A2-8986-F326E4B1DAEA}" destId="{7A385530-51DC-44EF-BF12-93307F8E7942}" srcOrd="2" destOrd="0" presId="urn:microsoft.com/office/officeart/2005/8/layout/matrix3"/>
    <dgm:cxn modelId="{5170BEE4-5101-9242-8D31-FAD9B414E4C6}" type="presParOf" srcId="{28FE297B-78FE-43A2-8986-F326E4B1DAEA}" destId="{78802F29-0363-4225-ADDD-A2BE406F8009}" srcOrd="3" destOrd="0" presId="urn:microsoft.com/office/officeart/2005/8/layout/matrix3"/>
    <dgm:cxn modelId="{ED558D4C-E90C-1A48-8887-E1B0E7D1D9DE}"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r>
            <a:rPr lang="en-US" b="0" i="0" dirty="0">
              <a:solidFill>
                <a:schemeClr val="bg1"/>
              </a:solidFill>
              <a:latin typeface="HG明朝E" panose="02020909000000000000" pitchFamily="17" charset="-128"/>
              <a:ea typeface="HG明朝E" panose="02020909000000000000" pitchFamily="17" charset="-128"/>
            </a:rPr>
            <a:t/>
          </a:r>
          <a:br>
            <a:rPr lang="en-US" b="0" i="0" dirty="0">
              <a:solidFill>
                <a:schemeClr val="bg1"/>
              </a:solidFill>
              <a:latin typeface="HG明朝E" panose="02020909000000000000" pitchFamily="17" charset="-128"/>
              <a:ea typeface="HG明朝E" panose="02020909000000000000" pitchFamily="17" charset="-128"/>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E14EDF45-9EFA-3A43-9191-15B3655F67A0}" type="presOf" srcId="{0CE9F341-9F2F-474E-A3B8-9184CEB2EA2D}" destId="{78802F29-0363-4225-ADDD-A2BE406F8009}" srcOrd="0" destOrd="0" presId="urn:microsoft.com/office/officeart/2005/8/layout/matrix3"/>
    <dgm:cxn modelId="{E9EB3AB3-A2D0-9D42-8E7A-799577EC2B4F}"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C8C9AE87-90A7-1348-AB94-36B18F1D0EB2}"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966B5ED8-D703-814D-8C74-1E93CDA5C1DA}" type="presOf" srcId="{A0F9A0AE-329A-456E-A23C-60EE413A4B24}" destId="{28FE297B-78FE-43A2-8986-F326E4B1DAEA}" srcOrd="0" destOrd="0" presId="urn:microsoft.com/office/officeart/2005/8/layout/matrix3"/>
    <dgm:cxn modelId="{9B235E94-51E2-CF4F-9017-B416236775FB}" type="presOf" srcId="{58FC4A7D-4640-4118-BDC4-B196F03B8EAD}" destId="{7A385530-51DC-44EF-BF12-93307F8E7942}" srcOrd="0" destOrd="0" presId="urn:microsoft.com/office/officeart/2005/8/layout/matrix3"/>
    <dgm:cxn modelId="{4B29DDDF-3688-A944-B3FF-EF67629E0143}" type="presParOf" srcId="{28FE297B-78FE-43A2-8986-F326E4B1DAEA}" destId="{46781CA9-84F1-479B-AE46-E037D1CB72A6}" srcOrd="0" destOrd="0" presId="urn:microsoft.com/office/officeart/2005/8/layout/matrix3"/>
    <dgm:cxn modelId="{E284364C-9625-4E49-8D26-D08CEF875C29}" type="presParOf" srcId="{28FE297B-78FE-43A2-8986-F326E4B1DAEA}" destId="{B815568E-82D0-4BD4-85CF-8C25EFB1C216}" srcOrd="1" destOrd="0" presId="urn:microsoft.com/office/officeart/2005/8/layout/matrix3"/>
    <dgm:cxn modelId="{D765E843-0C52-F444-9214-B053199494A1}" type="presParOf" srcId="{28FE297B-78FE-43A2-8986-F326E4B1DAEA}" destId="{7A385530-51DC-44EF-BF12-93307F8E7942}" srcOrd="2" destOrd="0" presId="urn:microsoft.com/office/officeart/2005/8/layout/matrix3"/>
    <dgm:cxn modelId="{65C3E6DC-076E-8C4B-8C82-9F72B8BC02AA}" type="presParOf" srcId="{28FE297B-78FE-43A2-8986-F326E4B1DAEA}" destId="{78802F29-0363-4225-ADDD-A2BE406F8009}" srcOrd="3" destOrd="0" presId="urn:microsoft.com/office/officeart/2005/8/layout/matrix3"/>
    <dgm:cxn modelId="{1847528D-D6E3-A745-9906-8DBA3DE4B11F}"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b="0" i="0" dirty="0">
            <a:solidFill>
              <a:schemeClr val="bg1"/>
            </a:solidFill>
            <a:latin typeface="HG明朝E" panose="02020909000000000000" pitchFamily="17" charset="-128"/>
            <a:ea typeface="HG明朝E" panose="02020909000000000000"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b="0" i="0" dirty="0">
            <a:solidFill>
              <a:schemeClr val="bg1"/>
            </a:solidFill>
            <a:latin typeface="HG明朝E" panose="02020909000000000000" pitchFamily="17" charset="-128"/>
            <a:ea typeface="HG明朝E" panose="02020909000000000000"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4BF5750D-B36E-4F11-B670-BE430B52D7F9}" srcId="{A0F9A0AE-329A-456E-A23C-60EE413A4B24}" destId="{0CE9F341-9F2F-474E-A3B8-9184CEB2EA2D}" srcOrd="2" destOrd="0" parTransId="{EB1F51FF-BE15-4D19-B16F-E04BCA8D82E5}" sibTransId="{CE394CCE-7BA0-43B0-8598-A58608AA8DDD}"/>
    <dgm:cxn modelId="{7350C5F0-86A3-7941-A8E6-237D757578C9}" type="presOf" srcId="{A0F9A0AE-329A-456E-A23C-60EE413A4B24}" destId="{28FE297B-78FE-43A2-8986-F326E4B1DAEA}" srcOrd="0" destOrd="0" presId="urn:microsoft.com/office/officeart/2005/8/layout/matrix3"/>
    <dgm:cxn modelId="{4E2B5049-8DEF-9E44-9B83-3E43B3AAABDF}"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CE708EDC-6E0D-5E42-ABE2-59F67BD24D4C}" type="presOf" srcId="{58FC4A7D-4640-4118-BDC4-B196F03B8EAD}" destId="{7A385530-51DC-44EF-BF12-93307F8E7942}" srcOrd="0" destOrd="0" presId="urn:microsoft.com/office/officeart/2005/8/layout/matrix3"/>
    <dgm:cxn modelId="{36BA96CF-F40F-5B4A-B072-D0E272E67AAA}" type="presOf" srcId="{4F778FAD-ED45-407A-8536-6FBDBD0C9A2F}" destId="{171B42CC-9D56-4F0A-9105-3BE4F3EA4D7A}"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9E320F0E-32E6-D447-BDF6-D3E756A92E42}" type="presOf" srcId="{0CE9F341-9F2F-474E-A3B8-9184CEB2EA2D}" destId="{78802F29-0363-4225-ADDD-A2BE406F8009}" srcOrd="0" destOrd="0" presId="urn:microsoft.com/office/officeart/2005/8/layout/matrix3"/>
    <dgm:cxn modelId="{E0597194-088B-5F43-B22A-59DC931FAA74}" type="presParOf" srcId="{28FE297B-78FE-43A2-8986-F326E4B1DAEA}" destId="{46781CA9-84F1-479B-AE46-E037D1CB72A6}" srcOrd="0" destOrd="0" presId="urn:microsoft.com/office/officeart/2005/8/layout/matrix3"/>
    <dgm:cxn modelId="{8551422E-2319-014F-98D4-6D2B8DDD918A}" type="presParOf" srcId="{28FE297B-78FE-43A2-8986-F326E4B1DAEA}" destId="{B815568E-82D0-4BD4-85CF-8C25EFB1C216}" srcOrd="1" destOrd="0" presId="urn:microsoft.com/office/officeart/2005/8/layout/matrix3"/>
    <dgm:cxn modelId="{EAFE0A13-6E03-3746-B395-5D124A327624}" type="presParOf" srcId="{28FE297B-78FE-43A2-8986-F326E4B1DAEA}" destId="{7A385530-51DC-44EF-BF12-93307F8E7942}" srcOrd="2" destOrd="0" presId="urn:microsoft.com/office/officeart/2005/8/layout/matrix3"/>
    <dgm:cxn modelId="{67C9C72D-B0EB-3C49-9139-200551437B4D}" type="presParOf" srcId="{28FE297B-78FE-43A2-8986-F326E4B1DAEA}" destId="{78802F29-0363-4225-ADDD-A2BE406F8009}" srcOrd="3" destOrd="0" presId="urn:microsoft.com/office/officeart/2005/8/layout/matrix3"/>
    <dgm:cxn modelId="{A53D1103-0CE5-064A-B341-5399D5DFF5DD}"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a:solidFill>
                <a:schemeClr val="bg1"/>
              </a:solidFill>
            </a:rPr>
            <a:t>Bible Study</a:t>
          </a:r>
          <a:br>
            <a:rPr lang="en-US" dirty="0">
              <a:solidFill>
                <a:schemeClr val="bg1"/>
              </a:solidFill>
            </a:rPr>
          </a:br>
          <a:r>
            <a:rPr lang="ja-JP" altLang="en-US" dirty="0">
              <a:solidFill>
                <a:schemeClr val="bg1"/>
              </a:solidFill>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dirty="0">
              <a:solidFill>
                <a:schemeClr val="bg1"/>
              </a:solidFill>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dirty="0">
              <a:solidFill>
                <a:schemeClr val="bg1"/>
              </a:solidFill>
            </a:rPr>
            <a:t>社会生活</a:t>
          </a:r>
          <a:endParaRPr lang="en-US"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dgm:t>
        <a:bodyPr/>
        <a:lstStyle/>
        <a:p>
          <a:r>
            <a:rPr lang="en-US" dirty="0">
              <a:solidFill>
                <a:schemeClr val="bg1"/>
              </a:solidFill>
            </a:rPr>
            <a:t>Prayer</a:t>
          </a:r>
          <a:br>
            <a:rPr lang="en-US" dirty="0">
              <a:solidFill>
                <a:schemeClr val="bg1"/>
              </a:solidFill>
            </a:rPr>
          </a:br>
          <a:r>
            <a:rPr lang="ja-JP" altLang="en-US" dirty="0">
              <a:solidFill>
                <a:schemeClr val="bg1"/>
              </a:solidFill>
            </a:rPr>
            <a:t>祈り</a:t>
          </a:r>
          <a:endParaRPr lang="en-US" dirty="0">
            <a:solidFill>
              <a:schemeClr val="bg1"/>
            </a:solidFill>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D4BAA2D9-7109-1E48-AB3B-AF0DD1CD26CB}" type="presOf" srcId="{58FC4A7D-4640-4118-BDC4-B196F03B8EAD}" destId="{7A385530-51DC-44EF-BF12-93307F8E7942}"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A5B91772-891C-FE4E-B1D8-F8966C640D02}" type="presOf" srcId="{0CE9F341-9F2F-474E-A3B8-9184CEB2EA2D}" destId="{78802F29-0363-4225-ADDD-A2BE406F8009}" srcOrd="0" destOrd="0" presId="urn:microsoft.com/office/officeart/2005/8/layout/matrix3"/>
    <dgm:cxn modelId="{944C5F20-C8C9-A843-81D8-A06D385E7FCF}" type="presOf" srcId="{A0F9A0AE-329A-456E-A23C-60EE413A4B24}" destId="{28FE297B-78FE-43A2-8986-F326E4B1DAEA}" srcOrd="0" destOrd="0" presId="urn:microsoft.com/office/officeart/2005/8/layout/matrix3"/>
    <dgm:cxn modelId="{557D2443-144D-5848-B793-F4C9865FCCB4}" type="presOf" srcId="{4F778FAD-ED45-407A-8536-6FBDBD0C9A2F}" destId="{171B42CC-9D56-4F0A-9105-3BE4F3EA4D7A}" srcOrd="0" destOrd="0" presId="urn:microsoft.com/office/officeart/2005/8/layout/matrix3"/>
    <dgm:cxn modelId="{00DFAD04-3449-3447-884B-D2FC0AF29A40}" type="presOf" srcId="{9AD6679A-9C96-47C3-BC21-C4F9429E457E}" destId="{B815568E-82D0-4BD4-85CF-8C25EFB1C216}"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CCE71ABE-78CF-4F6E-A5F9-A4533BA36EFB}" srcId="{A0F9A0AE-329A-456E-A23C-60EE413A4B24}" destId="{58FC4A7D-4640-4118-BDC4-B196F03B8EAD}" srcOrd="1" destOrd="0" parTransId="{32C456E5-5353-45E3-9936-A261E0433C18}" sibTransId="{CDA75BE3-8C20-4246-9ADC-53CAD92F472D}"/>
    <dgm:cxn modelId="{7976FF0E-C7C4-8C49-8EE6-A053487673EB}" type="presParOf" srcId="{28FE297B-78FE-43A2-8986-F326E4B1DAEA}" destId="{46781CA9-84F1-479B-AE46-E037D1CB72A6}" srcOrd="0" destOrd="0" presId="urn:microsoft.com/office/officeart/2005/8/layout/matrix3"/>
    <dgm:cxn modelId="{D3F2E434-D111-284F-AC6A-81CD0A626444}" type="presParOf" srcId="{28FE297B-78FE-43A2-8986-F326E4B1DAEA}" destId="{B815568E-82D0-4BD4-85CF-8C25EFB1C216}" srcOrd="1" destOrd="0" presId="urn:microsoft.com/office/officeart/2005/8/layout/matrix3"/>
    <dgm:cxn modelId="{A16BDFF9-D7AB-BF4E-B174-9F421B0D6E5E}" type="presParOf" srcId="{28FE297B-78FE-43A2-8986-F326E4B1DAEA}" destId="{7A385530-51DC-44EF-BF12-93307F8E7942}" srcOrd="2" destOrd="0" presId="urn:microsoft.com/office/officeart/2005/8/layout/matrix3"/>
    <dgm:cxn modelId="{181E7534-09FE-C346-9175-B8C9CC23A206}" type="presParOf" srcId="{28FE297B-78FE-43A2-8986-F326E4B1DAEA}" destId="{78802F29-0363-4225-ADDD-A2BE406F8009}" srcOrd="3" destOrd="0" presId="urn:microsoft.com/office/officeart/2005/8/layout/matrix3"/>
    <dgm:cxn modelId="{620335A1-DDDC-5542-8EA4-8FBC3D7812DA}"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a:solidFill>
          <a:schemeClr val="tx2"/>
        </a:solidFill>
      </dgm:spPr>
      <dgm:t>
        <a:bodyPr/>
        <a:lstStyle/>
        <a:p>
          <a:r>
            <a:rPr lang="en-US" dirty="0">
              <a:solidFill>
                <a:schemeClr val="bg1"/>
              </a:solidFill>
            </a:rPr>
            <a:t>Bible Study</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聖書研究</a:t>
          </a:r>
          <a:endParaRPr lang="en-US" dirty="0">
            <a:solidFill>
              <a:schemeClr val="bg1"/>
            </a:solidFill>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dgm:t>
        <a:bodyPr/>
        <a:lstStyle/>
        <a:p>
          <a:r>
            <a:rPr lang="en-US" dirty="0">
              <a:solidFill>
                <a:schemeClr val="bg1"/>
              </a:solidFill>
            </a:rPr>
            <a:t>Fellow ship</a:t>
          </a:r>
          <a:br>
            <a:rPr lang="en-US" dirty="0">
              <a:solidFill>
                <a:schemeClr val="bg1"/>
              </a:solidFill>
            </a:rPr>
          </a:br>
          <a:r>
            <a:rPr lang="ja-JP" altLang="en-US" b="0" i="0" dirty="0">
              <a:solidFill>
                <a:schemeClr val="bg1"/>
              </a:solidFill>
              <a:latin typeface="HG明朝E" panose="02020909000000000000" pitchFamily="17" charset="-128"/>
              <a:ea typeface="HG明朝E" panose="02020909000000000000" pitchFamily="17" charset="-128"/>
            </a:rPr>
            <a:t>親交</a:t>
          </a:r>
          <a:endParaRPr lang="en-US" dirty="0">
            <a:solidFill>
              <a:schemeClr val="bg1"/>
            </a:solidFill>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dgm:t>
        <a:bodyPr/>
        <a:lstStyle/>
        <a:p>
          <a:r>
            <a:rPr lang="en-US" dirty="0">
              <a:solidFill>
                <a:schemeClr val="bg1"/>
              </a:solidFill>
            </a:rPr>
            <a:t>Social Life</a:t>
          </a:r>
          <a:br>
            <a:rPr lang="en-US" dirty="0">
              <a:solidFill>
                <a:schemeClr val="bg1"/>
              </a:solidFill>
            </a:rPr>
          </a:br>
          <a:r>
            <a:rPr lang="ja-JP" altLang="en-US" b="1" dirty="0">
              <a:solidFill>
                <a:schemeClr val="bg1"/>
              </a:solidFill>
            </a:rPr>
            <a:t>社会生活</a:t>
          </a:r>
          <a:endParaRPr lang="en-US" b="1" dirty="0">
            <a:solidFill>
              <a:schemeClr val="bg1"/>
            </a:solidFill>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custT="1"/>
      <dgm:spPr>
        <a:solidFill>
          <a:schemeClr val="tx2"/>
        </a:solidFill>
      </dgm:spPr>
      <dgm:t>
        <a:bodyPr/>
        <a:lstStyle/>
        <a:p>
          <a:r>
            <a:rPr lang="en-US" sz="2700" dirty="0">
              <a:solidFill>
                <a:schemeClr val="bg1"/>
              </a:solidFill>
            </a:rPr>
            <a:t>Prayer</a:t>
          </a:r>
          <a:br>
            <a:rPr lang="en-US" sz="2700" dirty="0">
              <a:solidFill>
                <a:schemeClr val="bg1"/>
              </a:solidFill>
            </a:rPr>
          </a:br>
          <a:r>
            <a:rPr lang="ja-JP" altLang="en-US" sz="2700" b="0" i="0" dirty="0">
              <a:solidFill>
                <a:schemeClr val="bg1"/>
              </a:solidFill>
              <a:latin typeface="HG明朝E" panose="02020909000000000000" pitchFamily="17" charset="-128"/>
              <a:ea typeface="HG明朝E" panose="02020909000000000000" pitchFamily="17" charset="-128"/>
            </a:rPr>
            <a:t>祈り</a:t>
          </a:r>
          <a:endParaRPr lang="en-US" sz="2700" dirty="0">
            <a:solidFill>
              <a:schemeClr val="bg1"/>
            </a:solidFill>
          </a:endParaRPr>
        </a:p>
      </dgm:t>
    </dgm:pt>
    <dgm:pt modelId="{AF56E047-F6DB-4A4F-A0BC-3D333EEB8934}" type="sibTrans" cxnId="{E5ED52F6-AF2F-4B5D-97AE-D7784F9D4695}">
      <dgm:prSet/>
      <dgm:spPr/>
      <dgm:t>
        <a:bodyPr/>
        <a:lstStyle/>
        <a:p>
          <a:endParaRPr lang="en-US"/>
        </a:p>
      </dgm:t>
    </dgm:pt>
    <dgm:pt modelId="{2E925426-1CD8-4D31-96F4-89FCE791D0B3}" type="parTrans" cxnId="{E5ED52F6-AF2F-4B5D-97AE-D7784F9D4695}">
      <dgm:prSet/>
      <dgm:spPr/>
      <dgm:t>
        <a:bodyPr/>
        <a:lstStyle/>
        <a:p>
          <a:endParaRPr 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kumimoji="1" lang="ja-JP" alt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kumimoji="1" lang="ja-JP" alt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kumimoji="1" lang="ja-JP" alt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kumimoji="1" lang="ja-JP" altLang="en-US"/>
        </a:p>
      </dgm:t>
    </dgm:pt>
    <dgm:pt modelId="{171B42CC-9D56-4F0A-9105-3BE4F3EA4D7A}" type="pres">
      <dgm:prSet presAssocID="{A0F9A0AE-329A-456E-A23C-60EE413A4B2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08D85E68-CB15-0645-83BF-C14413629ADF}" type="presOf" srcId="{A0F9A0AE-329A-456E-A23C-60EE413A4B24}" destId="{28FE297B-78FE-43A2-8986-F326E4B1DAEA}" srcOrd="0" destOrd="0" presId="urn:microsoft.com/office/officeart/2005/8/layout/matrix3"/>
    <dgm:cxn modelId="{05BD72D7-5D6A-7A43-8651-A2D424693ABD}" type="presOf" srcId="{4F778FAD-ED45-407A-8536-6FBDBD0C9A2F}" destId="{171B42CC-9D56-4F0A-9105-3BE4F3EA4D7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26ECACF5-7891-1A47-8C91-5A515AE11614}" type="presOf" srcId="{0CE9F341-9F2F-474E-A3B8-9184CEB2EA2D}" destId="{78802F29-0363-4225-ADDD-A2BE406F8009}" srcOrd="0" destOrd="0" presId="urn:microsoft.com/office/officeart/2005/8/layout/matrix3"/>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DEC383CF-2E1C-2B4B-9BF3-FDA5F76460AC}" type="presOf" srcId="{58FC4A7D-4640-4118-BDC4-B196F03B8EAD}" destId="{7A385530-51DC-44EF-BF12-93307F8E7942}" srcOrd="0" destOrd="0" presId="urn:microsoft.com/office/officeart/2005/8/layout/matrix3"/>
    <dgm:cxn modelId="{7F32B7A4-D135-6545-BB8C-091D120F187B}" type="presOf" srcId="{9AD6679A-9C96-47C3-BC21-C4F9429E457E}" destId="{B815568E-82D0-4BD4-85CF-8C25EFB1C216}" srcOrd="0" destOrd="0" presId="urn:microsoft.com/office/officeart/2005/8/layout/matrix3"/>
    <dgm:cxn modelId="{CCE71ABE-78CF-4F6E-A5F9-A4533BA36EFB}" srcId="{A0F9A0AE-329A-456E-A23C-60EE413A4B24}" destId="{58FC4A7D-4640-4118-BDC4-B196F03B8EAD}" srcOrd="1" destOrd="0" parTransId="{32C456E5-5353-45E3-9936-A261E0433C18}" sibTransId="{CDA75BE3-8C20-4246-9ADC-53CAD92F472D}"/>
    <dgm:cxn modelId="{CFBE5D3A-B4D1-F445-A519-07EC8BB88E8F}" type="presParOf" srcId="{28FE297B-78FE-43A2-8986-F326E4B1DAEA}" destId="{46781CA9-84F1-479B-AE46-E037D1CB72A6}" srcOrd="0" destOrd="0" presId="urn:microsoft.com/office/officeart/2005/8/layout/matrix3"/>
    <dgm:cxn modelId="{C62B89F7-999E-5142-A3E8-257A961A4C3E}" type="presParOf" srcId="{28FE297B-78FE-43A2-8986-F326E4B1DAEA}" destId="{B815568E-82D0-4BD4-85CF-8C25EFB1C216}" srcOrd="1" destOrd="0" presId="urn:microsoft.com/office/officeart/2005/8/layout/matrix3"/>
    <dgm:cxn modelId="{966ED844-9C11-A34A-A70A-E7BA185F8EE2}" type="presParOf" srcId="{28FE297B-78FE-43A2-8986-F326E4B1DAEA}" destId="{7A385530-51DC-44EF-BF12-93307F8E7942}" srcOrd="2" destOrd="0" presId="urn:microsoft.com/office/officeart/2005/8/layout/matrix3"/>
    <dgm:cxn modelId="{99C5CF20-F9DE-784E-AA52-56EBB4D2CB4F}" type="presParOf" srcId="{28FE297B-78FE-43A2-8986-F326E4B1DAEA}" destId="{78802F29-0363-4225-ADDD-A2BE406F8009}" srcOrd="3" destOrd="0" presId="urn:microsoft.com/office/officeart/2005/8/layout/matrix3"/>
    <dgm:cxn modelId="{FBA3EA46-538C-5C46-8C91-2F34C08BCBE9}"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9A0AE-329A-456E-A23C-60EE413A4B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AD6679A-9C96-47C3-BC21-C4F9429E457E}">
      <dgm:prSet phldrT="[Text]"/>
      <dgm:spPr/>
      <dgm:t>
        <a:bodyPr/>
        <a:lstStyle/>
        <a:p>
          <a:r>
            <a:rPr lang="en-US" dirty="0" smtClean="0">
              <a:solidFill>
                <a:srgbClr val="002060"/>
              </a:solidFill>
            </a:rPr>
            <a:t>Bible Study</a:t>
          </a:r>
          <a:r>
            <a:rPr lang="ja-JP" altLang="en-US" dirty="0" smtClean="0">
              <a:solidFill>
                <a:srgbClr val="002060"/>
              </a:solidFill>
              <a:latin typeface="HG明朝E" pitchFamily="17" charset="-128"/>
              <a:ea typeface="HG明朝E" pitchFamily="17" charset="-128"/>
            </a:rPr>
            <a:t>　聖書研究</a:t>
          </a:r>
          <a:endParaRPr lang="en-US" dirty="0">
            <a:solidFill>
              <a:srgbClr val="002060"/>
            </a:solidFill>
            <a:latin typeface="HG明朝E" pitchFamily="17" charset="-128"/>
            <a:ea typeface="HG明朝E" pitchFamily="17" charset="-128"/>
          </a:endParaRPr>
        </a:p>
      </dgm:t>
    </dgm:pt>
    <dgm:pt modelId="{336620F0-172C-4148-8368-2B46702B1DB9}" type="parTrans" cxnId="{8DF78133-9F44-401A-A17A-F55032F7751A}">
      <dgm:prSet/>
      <dgm:spPr/>
      <dgm:t>
        <a:bodyPr/>
        <a:lstStyle/>
        <a:p>
          <a:endParaRPr lang="en-US"/>
        </a:p>
      </dgm:t>
    </dgm:pt>
    <dgm:pt modelId="{3C8AA15C-E3C5-4927-8A4F-D42FE78F5449}" type="sibTrans" cxnId="{8DF78133-9F44-401A-A17A-F55032F7751A}">
      <dgm:prSet/>
      <dgm:spPr/>
      <dgm:t>
        <a:bodyPr/>
        <a:lstStyle/>
        <a:p>
          <a:endParaRPr lang="en-US"/>
        </a:p>
      </dgm:t>
    </dgm:pt>
    <dgm:pt modelId="{58FC4A7D-4640-4118-BDC4-B196F03B8EAD}">
      <dgm:prSet phldrT="[Text]"/>
      <dgm:spPr>
        <a:solidFill>
          <a:schemeClr val="accent2"/>
        </a:solidFill>
      </dgm:spPr>
      <dgm:t>
        <a:bodyPr/>
        <a:lstStyle/>
        <a:p>
          <a:r>
            <a:rPr lang="en-US" dirty="0" err="1" smtClean="0">
              <a:solidFill>
                <a:srgbClr val="C00000"/>
              </a:solidFill>
            </a:rPr>
            <a:t>Comm</a:t>
          </a:r>
          <a:r>
            <a:rPr lang="en-US" dirty="0" smtClean="0">
              <a:solidFill>
                <a:srgbClr val="C00000"/>
              </a:solidFill>
            </a:rPr>
            <a:t> unity</a:t>
          </a:r>
          <a:r>
            <a:rPr lang="ja-JP" altLang="en-US" dirty="0" smtClean="0">
              <a:solidFill>
                <a:srgbClr val="C00000"/>
              </a:solidFill>
            </a:rPr>
            <a:t>　</a:t>
          </a:r>
          <a:r>
            <a:rPr lang="ja-JP" altLang="en-US" dirty="0" smtClean="0">
              <a:solidFill>
                <a:srgbClr val="C00000"/>
              </a:solidFill>
              <a:latin typeface="HG明朝E" pitchFamily="17" charset="-128"/>
              <a:ea typeface="HG明朝E" pitchFamily="17" charset="-128"/>
            </a:rPr>
            <a:t>地域社会</a:t>
          </a:r>
          <a:endParaRPr lang="en-US" dirty="0">
            <a:solidFill>
              <a:srgbClr val="C00000"/>
            </a:solidFill>
            <a:latin typeface="HG明朝E" pitchFamily="17" charset="-128"/>
            <a:ea typeface="HG明朝E" pitchFamily="17" charset="-128"/>
          </a:endParaRPr>
        </a:p>
      </dgm:t>
    </dgm:pt>
    <dgm:pt modelId="{32C456E5-5353-45E3-9936-A261E0433C18}" type="parTrans" cxnId="{CCE71ABE-78CF-4F6E-A5F9-A4533BA36EFB}">
      <dgm:prSet/>
      <dgm:spPr/>
      <dgm:t>
        <a:bodyPr/>
        <a:lstStyle/>
        <a:p>
          <a:endParaRPr lang="en-US"/>
        </a:p>
      </dgm:t>
    </dgm:pt>
    <dgm:pt modelId="{CDA75BE3-8C20-4246-9ADC-53CAD92F472D}" type="sibTrans" cxnId="{CCE71ABE-78CF-4F6E-A5F9-A4533BA36EFB}">
      <dgm:prSet/>
      <dgm:spPr/>
      <dgm:t>
        <a:bodyPr/>
        <a:lstStyle/>
        <a:p>
          <a:endParaRPr lang="en-US"/>
        </a:p>
      </dgm:t>
    </dgm:pt>
    <dgm:pt modelId="{0CE9F341-9F2F-474E-A3B8-9184CEB2EA2D}">
      <dgm:prSet phldrT="[Text]"/>
      <dgm:spPr>
        <a:solidFill>
          <a:schemeClr val="accent3">
            <a:lumMod val="60000"/>
            <a:lumOff val="40000"/>
          </a:schemeClr>
        </a:solidFill>
      </dgm:spPr>
      <dgm:t>
        <a:bodyPr/>
        <a:lstStyle/>
        <a:p>
          <a:r>
            <a:rPr lang="en-US" dirty="0" err="1" smtClean="0">
              <a:solidFill>
                <a:schemeClr val="accent5">
                  <a:lumMod val="50000"/>
                </a:schemeClr>
              </a:solidFill>
            </a:rPr>
            <a:t>Missio</a:t>
          </a:r>
          <a:r>
            <a:rPr lang="ja-JP" altLang="en-US" dirty="0" smtClean="0">
              <a:solidFill>
                <a:schemeClr val="accent5">
                  <a:lumMod val="50000"/>
                </a:schemeClr>
              </a:solidFill>
            </a:rPr>
            <a:t>　</a:t>
          </a:r>
          <a:r>
            <a:rPr lang="ja-JP" altLang="en-US" dirty="0" smtClean="0">
              <a:solidFill>
                <a:schemeClr val="accent5">
                  <a:lumMod val="50000"/>
                </a:schemeClr>
              </a:solidFill>
              <a:latin typeface="HG明朝E" pitchFamily="17" charset="-128"/>
              <a:ea typeface="HG明朝E" pitchFamily="17" charset="-128"/>
            </a:rPr>
            <a:t>伝道</a:t>
          </a:r>
          <a:endParaRPr lang="en-US" dirty="0">
            <a:solidFill>
              <a:schemeClr val="accent5">
                <a:lumMod val="50000"/>
              </a:schemeClr>
            </a:solidFill>
            <a:latin typeface="HG明朝E" pitchFamily="17" charset="-128"/>
            <a:ea typeface="HG明朝E" pitchFamily="17" charset="-128"/>
          </a:endParaRPr>
        </a:p>
      </dgm:t>
    </dgm:pt>
    <dgm:pt modelId="{EB1F51FF-BE15-4D19-B16F-E04BCA8D82E5}" type="parTrans" cxnId="{4BF5750D-B36E-4F11-B670-BE430B52D7F9}">
      <dgm:prSet/>
      <dgm:spPr/>
      <dgm:t>
        <a:bodyPr/>
        <a:lstStyle/>
        <a:p>
          <a:endParaRPr lang="en-US"/>
        </a:p>
      </dgm:t>
    </dgm:pt>
    <dgm:pt modelId="{CE394CCE-7BA0-43B0-8598-A58608AA8DDD}" type="sibTrans" cxnId="{4BF5750D-B36E-4F11-B670-BE430B52D7F9}">
      <dgm:prSet/>
      <dgm:spPr/>
      <dgm:t>
        <a:bodyPr/>
        <a:lstStyle/>
        <a:p>
          <a:endParaRPr lang="en-US"/>
        </a:p>
      </dgm:t>
    </dgm:pt>
    <dgm:pt modelId="{4F778FAD-ED45-407A-8536-6FBDBD0C9A2F}">
      <dgm:prSet phldrT="[Text]"/>
      <dgm:spPr>
        <a:solidFill>
          <a:schemeClr val="accent4">
            <a:lumMod val="40000"/>
            <a:lumOff val="60000"/>
          </a:schemeClr>
        </a:solidFill>
      </dgm:spPr>
      <dgm:t>
        <a:bodyPr/>
        <a:lstStyle/>
        <a:p>
          <a:r>
            <a:rPr lang="en-US" dirty="0" smtClean="0">
              <a:solidFill>
                <a:schemeClr val="accent4">
                  <a:lumMod val="50000"/>
                </a:schemeClr>
              </a:solidFill>
              <a:effectLst/>
            </a:rPr>
            <a:t>Prayer</a:t>
          </a:r>
          <a:r>
            <a:rPr lang="ja-JP" altLang="en-US" dirty="0" smtClean="0">
              <a:solidFill>
                <a:schemeClr val="accent4">
                  <a:lumMod val="50000"/>
                </a:schemeClr>
              </a:solidFill>
              <a:effectLst/>
            </a:rPr>
            <a:t>　</a:t>
          </a:r>
          <a:r>
            <a:rPr lang="ja-JP" altLang="en-US" dirty="0" smtClean="0">
              <a:solidFill>
                <a:schemeClr val="accent4">
                  <a:lumMod val="50000"/>
                </a:schemeClr>
              </a:solidFill>
              <a:effectLst/>
              <a:latin typeface="HG明朝E" pitchFamily="17" charset="-128"/>
              <a:ea typeface="HG明朝E" pitchFamily="17" charset="-128"/>
            </a:rPr>
            <a:t>祈り</a:t>
          </a:r>
          <a:endParaRPr lang="en-US" dirty="0">
            <a:solidFill>
              <a:schemeClr val="accent4">
                <a:lumMod val="50000"/>
              </a:schemeClr>
            </a:solidFill>
            <a:effectLst/>
            <a:latin typeface="HG明朝E" pitchFamily="17" charset="-128"/>
            <a:ea typeface="HG明朝E" pitchFamily="17" charset="-128"/>
          </a:endParaRPr>
        </a:p>
      </dgm:t>
    </dgm:pt>
    <dgm:pt modelId="{2E925426-1CD8-4D31-96F4-89FCE791D0B3}" type="parTrans" cxnId="{E5ED52F6-AF2F-4B5D-97AE-D7784F9D4695}">
      <dgm:prSet/>
      <dgm:spPr/>
      <dgm:t>
        <a:bodyPr/>
        <a:lstStyle/>
        <a:p>
          <a:endParaRPr lang="en-US"/>
        </a:p>
      </dgm:t>
    </dgm:pt>
    <dgm:pt modelId="{AF56E047-F6DB-4A4F-A0BC-3D333EEB8934}" type="sibTrans" cxnId="{E5ED52F6-AF2F-4B5D-97AE-D7784F9D4695}">
      <dgm:prSet/>
      <dgm:spPr/>
      <dgm:t>
        <a:bodyPr/>
        <a:lstStyle/>
        <a:p>
          <a:endParaRPr lang="en-US"/>
        </a:p>
      </dgm:t>
    </dgm:pt>
    <dgm:pt modelId="{D95DBF14-1F68-42FB-B772-851CA6BC3FE2}">
      <dgm:prSet phldrT="[Text]"/>
      <dgm:spPr>
        <a:solidFill>
          <a:schemeClr val="accent4">
            <a:lumMod val="40000"/>
            <a:lumOff val="60000"/>
          </a:schemeClr>
        </a:solidFill>
      </dgm:spPr>
      <dgm:t>
        <a:bodyPr/>
        <a:lstStyle/>
        <a:p>
          <a:endParaRPr lang="en-US" dirty="0">
            <a:solidFill>
              <a:schemeClr val="accent4">
                <a:lumMod val="50000"/>
              </a:schemeClr>
            </a:solidFill>
            <a:effectLst/>
          </a:endParaRPr>
        </a:p>
      </dgm:t>
    </dgm:pt>
    <dgm:pt modelId="{C6E70195-B8EB-4D4D-B6AE-D2F7A5B2D472}" type="parTrans" cxnId="{C762C500-97B5-4FD3-95C7-4AB9EABAA8C1}">
      <dgm:prSet/>
      <dgm:spPr/>
      <dgm:t>
        <a:bodyPr/>
        <a:lstStyle/>
        <a:p>
          <a:endParaRPr kumimoji="1" lang="ja-JP" altLang="en-US"/>
        </a:p>
      </dgm:t>
    </dgm:pt>
    <dgm:pt modelId="{DFBC0C81-F1B1-4F9D-AA8C-DC0C66BC9B67}" type="sibTrans" cxnId="{C762C500-97B5-4FD3-95C7-4AB9EABAA8C1}">
      <dgm:prSet/>
      <dgm:spPr/>
      <dgm:t>
        <a:bodyPr/>
        <a:lstStyle/>
        <a:p>
          <a:endParaRPr kumimoji="1" lang="ja-JP" altLang="en-US"/>
        </a:p>
      </dgm:t>
    </dgm:pt>
    <dgm:pt modelId="{28FE297B-78FE-43A2-8986-F326E4B1DAEA}" type="pres">
      <dgm:prSet presAssocID="{A0F9A0AE-329A-456E-A23C-60EE413A4B24}" presName="matrix" presStyleCnt="0">
        <dgm:presLayoutVars>
          <dgm:chMax val="1"/>
          <dgm:dir/>
          <dgm:resizeHandles val="exact"/>
        </dgm:presLayoutVars>
      </dgm:prSet>
      <dgm:spPr/>
      <dgm:t>
        <a:bodyPr/>
        <a:lstStyle/>
        <a:p>
          <a:endParaRPr lang="en-US"/>
        </a:p>
      </dgm:t>
    </dgm:pt>
    <dgm:pt modelId="{46781CA9-84F1-479B-AE46-E037D1CB72A6}" type="pres">
      <dgm:prSet presAssocID="{A0F9A0AE-329A-456E-A23C-60EE413A4B24}" presName="diamond" presStyleLbl="bgShp" presStyleIdx="0" presStyleCnt="1"/>
      <dgm:spPr/>
    </dgm:pt>
    <dgm:pt modelId="{B815568E-82D0-4BD4-85CF-8C25EFB1C216}" type="pres">
      <dgm:prSet presAssocID="{A0F9A0AE-329A-456E-A23C-60EE413A4B24}" presName="quad1" presStyleLbl="node1" presStyleIdx="0" presStyleCnt="4">
        <dgm:presLayoutVars>
          <dgm:chMax val="0"/>
          <dgm:chPref val="0"/>
          <dgm:bulletEnabled val="1"/>
        </dgm:presLayoutVars>
      </dgm:prSet>
      <dgm:spPr/>
      <dgm:t>
        <a:bodyPr/>
        <a:lstStyle/>
        <a:p>
          <a:endParaRPr lang="en-US"/>
        </a:p>
      </dgm:t>
    </dgm:pt>
    <dgm:pt modelId="{7A385530-51DC-44EF-BF12-93307F8E7942}" type="pres">
      <dgm:prSet presAssocID="{A0F9A0AE-329A-456E-A23C-60EE413A4B24}" presName="quad2" presStyleLbl="node1" presStyleIdx="1" presStyleCnt="4">
        <dgm:presLayoutVars>
          <dgm:chMax val="0"/>
          <dgm:chPref val="0"/>
          <dgm:bulletEnabled val="1"/>
        </dgm:presLayoutVars>
      </dgm:prSet>
      <dgm:spPr/>
      <dgm:t>
        <a:bodyPr/>
        <a:lstStyle/>
        <a:p>
          <a:endParaRPr lang="en-US"/>
        </a:p>
      </dgm:t>
    </dgm:pt>
    <dgm:pt modelId="{78802F29-0363-4225-ADDD-A2BE406F8009}" type="pres">
      <dgm:prSet presAssocID="{A0F9A0AE-329A-456E-A23C-60EE413A4B24}" presName="quad3" presStyleLbl="node1" presStyleIdx="2" presStyleCnt="4">
        <dgm:presLayoutVars>
          <dgm:chMax val="0"/>
          <dgm:chPref val="0"/>
          <dgm:bulletEnabled val="1"/>
        </dgm:presLayoutVars>
      </dgm:prSet>
      <dgm:spPr/>
      <dgm:t>
        <a:bodyPr/>
        <a:lstStyle/>
        <a:p>
          <a:endParaRPr lang="en-US"/>
        </a:p>
      </dgm:t>
    </dgm:pt>
    <dgm:pt modelId="{171B42CC-9D56-4F0A-9105-3BE4F3EA4D7A}" type="pres">
      <dgm:prSet presAssocID="{A0F9A0AE-329A-456E-A23C-60EE413A4B24}" presName="quad4" presStyleLbl="node1" presStyleIdx="3" presStyleCnt="4" custLinFactNeighborX="3143" custLinFactNeighborY="427">
        <dgm:presLayoutVars>
          <dgm:chMax val="0"/>
          <dgm:chPref val="0"/>
          <dgm:bulletEnabled val="1"/>
        </dgm:presLayoutVars>
      </dgm:prSet>
      <dgm:spPr/>
      <dgm:t>
        <a:bodyPr/>
        <a:lstStyle/>
        <a:p>
          <a:endParaRPr lang="en-US"/>
        </a:p>
      </dgm:t>
    </dgm:pt>
  </dgm:ptLst>
  <dgm:cxnLst>
    <dgm:cxn modelId="{51DA9DD4-D4FD-5343-9F3C-6774809F4FDF}" type="presOf" srcId="{0CE9F341-9F2F-474E-A3B8-9184CEB2EA2D}" destId="{78802F29-0363-4225-ADDD-A2BE406F8009}" srcOrd="0" destOrd="0" presId="urn:microsoft.com/office/officeart/2005/8/layout/matrix3"/>
    <dgm:cxn modelId="{E9731740-546F-8B4F-8591-6EFE5BAE4749}" type="presOf" srcId="{A0F9A0AE-329A-456E-A23C-60EE413A4B24}" destId="{28FE297B-78FE-43A2-8986-F326E4B1DAEA}" srcOrd="0" destOrd="0" presId="urn:microsoft.com/office/officeart/2005/8/layout/matrix3"/>
    <dgm:cxn modelId="{4BF5750D-B36E-4F11-B670-BE430B52D7F9}" srcId="{A0F9A0AE-329A-456E-A23C-60EE413A4B24}" destId="{0CE9F341-9F2F-474E-A3B8-9184CEB2EA2D}" srcOrd="2" destOrd="0" parTransId="{EB1F51FF-BE15-4D19-B16F-E04BCA8D82E5}" sibTransId="{CE394CCE-7BA0-43B0-8598-A58608AA8DDD}"/>
    <dgm:cxn modelId="{E5ED52F6-AF2F-4B5D-97AE-D7784F9D4695}" srcId="{A0F9A0AE-329A-456E-A23C-60EE413A4B24}" destId="{4F778FAD-ED45-407A-8536-6FBDBD0C9A2F}" srcOrd="3" destOrd="0" parTransId="{2E925426-1CD8-4D31-96F4-89FCE791D0B3}" sibTransId="{AF56E047-F6DB-4A4F-A0BC-3D333EEB8934}"/>
    <dgm:cxn modelId="{8DF78133-9F44-401A-A17A-F55032F7751A}" srcId="{A0F9A0AE-329A-456E-A23C-60EE413A4B24}" destId="{9AD6679A-9C96-47C3-BC21-C4F9429E457E}" srcOrd="0" destOrd="0" parTransId="{336620F0-172C-4148-8368-2B46702B1DB9}" sibTransId="{3C8AA15C-E3C5-4927-8A4F-D42FE78F5449}"/>
    <dgm:cxn modelId="{A03560D2-871A-8941-997D-14EEA7AA08C1}" type="presOf" srcId="{9AD6679A-9C96-47C3-BC21-C4F9429E457E}" destId="{B815568E-82D0-4BD4-85CF-8C25EFB1C216}" srcOrd="0" destOrd="0" presId="urn:microsoft.com/office/officeart/2005/8/layout/matrix3"/>
    <dgm:cxn modelId="{C762C500-97B5-4FD3-95C7-4AB9EABAA8C1}" srcId="{A0F9A0AE-329A-456E-A23C-60EE413A4B24}" destId="{D95DBF14-1F68-42FB-B772-851CA6BC3FE2}" srcOrd="4" destOrd="0" parTransId="{C6E70195-B8EB-4D4D-B6AE-D2F7A5B2D472}" sibTransId="{DFBC0C81-F1B1-4F9D-AA8C-DC0C66BC9B67}"/>
    <dgm:cxn modelId="{CCE71ABE-78CF-4F6E-A5F9-A4533BA36EFB}" srcId="{A0F9A0AE-329A-456E-A23C-60EE413A4B24}" destId="{58FC4A7D-4640-4118-BDC4-B196F03B8EAD}" srcOrd="1" destOrd="0" parTransId="{32C456E5-5353-45E3-9936-A261E0433C18}" sibTransId="{CDA75BE3-8C20-4246-9ADC-53CAD92F472D}"/>
    <dgm:cxn modelId="{1D71E744-036B-834C-921C-477480B51E11}" type="presOf" srcId="{58FC4A7D-4640-4118-BDC4-B196F03B8EAD}" destId="{7A385530-51DC-44EF-BF12-93307F8E7942}" srcOrd="0" destOrd="0" presId="urn:microsoft.com/office/officeart/2005/8/layout/matrix3"/>
    <dgm:cxn modelId="{54CD5E49-9ED3-2141-99A1-2C190441C0E9}" type="presOf" srcId="{4F778FAD-ED45-407A-8536-6FBDBD0C9A2F}" destId="{171B42CC-9D56-4F0A-9105-3BE4F3EA4D7A}" srcOrd="0" destOrd="0" presId="urn:microsoft.com/office/officeart/2005/8/layout/matrix3"/>
    <dgm:cxn modelId="{6E4A9E0F-CF7F-BB42-A8FC-843654C5CB8B}" type="presParOf" srcId="{28FE297B-78FE-43A2-8986-F326E4B1DAEA}" destId="{46781CA9-84F1-479B-AE46-E037D1CB72A6}" srcOrd="0" destOrd="0" presId="urn:microsoft.com/office/officeart/2005/8/layout/matrix3"/>
    <dgm:cxn modelId="{66C8DC92-D8A2-3745-BC1F-6911ED3F4E81}" type="presParOf" srcId="{28FE297B-78FE-43A2-8986-F326E4B1DAEA}" destId="{B815568E-82D0-4BD4-85CF-8C25EFB1C216}" srcOrd="1" destOrd="0" presId="urn:microsoft.com/office/officeart/2005/8/layout/matrix3"/>
    <dgm:cxn modelId="{B7E182B9-4C04-B748-AE28-F4E448F67D34}" type="presParOf" srcId="{28FE297B-78FE-43A2-8986-F326E4B1DAEA}" destId="{7A385530-51DC-44EF-BF12-93307F8E7942}" srcOrd="2" destOrd="0" presId="urn:microsoft.com/office/officeart/2005/8/layout/matrix3"/>
    <dgm:cxn modelId="{C0FDB8F6-A580-6549-BE7E-6CABF75A14BD}" type="presParOf" srcId="{28FE297B-78FE-43A2-8986-F326E4B1DAEA}" destId="{78802F29-0363-4225-ADDD-A2BE406F8009}" srcOrd="3" destOrd="0" presId="urn:microsoft.com/office/officeart/2005/8/layout/matrix3"/>
    <dgm:cxn modelId="{D053B078-D733-4044-9BAE-37D7FC1FEBFD}" type="presParOf" srcId="{28FE297B-78FE-43A2-8986-F326E4B1DAEA}" destId="{171B42CC-9D56-4F0A-9105-3BE4F3EA4D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Bible Study</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聖書研究</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Fellow ship</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親交</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Social Life</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社会生活</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002060"/>
              </a:solidFill>
            </a:rPr>
            <a:t>Prayer</a:t>
          </a:r>
          <a:br>
            <a:rPr lang="en-US" sz="2700" kern="1200" dirty="0">
              <a:solidFill>
                <a:srgbClr val="002060"/>
              </a:solidFill>
            </a:rPr>
          </a:br>
          <a:r>
            <a:rPr lang="ja-JP" altLang="en-US" sz="2700" b="0" i="0" kern="1200" dirty="0">
              <a:solidFill>
                <a:srgbClr val="002060"/>
              </a:solidFill>
              <a:latin typeface="HG明朝E" panose="02020909000000000000" pitchFamily="17" charset="-128"/>
              <a:ea typeface="HG明朝E" panose="02020909000000000000" pitchFamily="17" charset="-128"/>
            </a:rPr>
            <a:t>祈り</a:t>
          </a:r>
          <a:endParaRPr lang="en-US" sz="2700" b="0" i="0" kern="1200" dirty="0">
            <a:solidFill>
              <a:srgbClr val="002060"/>
            </a:solidFill>
            <a:latin typeface="HG明朝E" panose="02020909000000000000" pitchFamily="17" charset="-128"/>
            <a:ea typeface="HG明朝E" panose="02020909000000000000" pitchFamily="17" charset="-128"/>
          </a:endParaRPr>
        </a:p>
      </dsp:txBody>
      <dsp:txXfrm>
        <a:off x="5492004" y="2441623"/>
        <a:ext cx="1608994" cy="1608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860808" y="457199"/>
          <a:ext cx="1255074"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rPr>
            <a:t>Bible Study</a:t>
          </a:r>
          <a:r>
            <a:rPr lang="ja-JP" altLang="en-US" sz="3200" kern="1200" dirty="0" smtClean="0">
              <a:solidFill>
                <a:srgbClr val="002060"/>
              </a:solidFill>
              <a:latin typeface="HG明朝E" pitchFamily="17" charset="-128"/>
              <a:ea typeface="HG明朝E" pitchFamily="17" charset="-128"/>
            </a:rPr>
            <a:t>聖書研究</a:t>
          </a:r>
          <a:endParaRPr lang="en-US" sz="3200" kern="1200" dirty="0">
            <a:solidFill>
              <a:srgbClr val="002060"/>
            </a:solidFill>
            <a:latin typeface="HG明朝E" pitchFamily="17" charset="-128"/>
            <a:ea typeface="HG明朝E" pitchFamily="17" charset="-128"/>
          </a:endParaRPr>
        </a:p>
      </dsp:txBody>
      <dsp:txXfrm>
        <a:off x="3922076" y="518467"/>
        <a:ext cx="1132538" cy="1660544"/>
      </dsp:txXfrm>
    </dsp:sp>
    <dsp:sp modelId="{7A385530-51DC-44EF-BF12-93307F8E7942}">
      <dsp:nvSpPr>
        <dsp:cNvPr id="0" name=""/>
        <dsp:cNvSpPr/>
      </dsp:nvSpPr>
      <dsp:spPr>
        <a:xfrm>
          <a:off x="5227001" y="228599"/>
          <a:ext cx="2139000" cy="2194561"/>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C00000"/>
              </a:solidFill>
            </a:rPr>
            <a:t>Comm</a:t>
          </a:r>
          <a:r>
            <a:rPr lang="en-US" sz="3600" b="1" kern="1200" dirty="0" smtClean="0">
              <a:solidFill>
                <a:srgbClr val="C00000"/>
              </a:solidFill>
            </a:rPr>
            <a:t> unity</a:t>
          </a:r>
          <a:r>
            <a:rPr lang="ja-JP" altLang="en-US" sz="3600" b="0" kern="1200" dirty="0" smtClean="0">
              <a:solidFill>
                <a:srgbClr val="C00000"/>
              </a:solidFill>
              <a:latin typeface="HG明朝E" pitchFamily="17" charset="-128"/>
              <a:ea typeface="HG明朝E" pitchFamily="17" charset="-128"/>
            </a:rPr>
            <a:t>地域社会</a:t>
          </a:r>
          <a:endParaRPr lang="en-US" sz="3600" b="0" kern="1200" dirty="0">
            <a:solidFill>
              <a:srgbClr val="C00000"/>
            </a:solidFill>
            <a:latin typeface="HG明朝E" pitchFamily="17" charset="-128"/>
            <a:ea typeface="HG明朝E" pitchFamily="17" charset="-128"/>
          </a:endParaRPr>
        </a:p>
      </dsp:txBody>
      <dsp:txXfrm>
        <a:off x="5331418" y="333016"/>
        <a:ext cx="1930166" cy="1985727"/>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solidFill>
                <a:schemeClr val="accent5">
                  <a:lumMod val="50000"/>
                </a:schemeClr>
              </a:solidFill>
            </a:rPr>
            <a:t>Missio</a:t>
          </a:r>
          <a:r>
            <a:rPr lang="ja-JP" altLang="en-US" sz="3200" kern="1200" dirty="0" smtClean="0">
              <a:solidFill>
                <a:schemeClr val="accent5">
                  <a:lumMod val="50000"/>
                </a:schemeClr>
              </a:solidFill>
              <a:latin typeface="HG明朝E" pitchFamily="17" charset="-128"/>
              <a:ea typeface="HG明朝E" pitchFamily="17" charset="-128"/>
            </a:rPr>
            <a:t>伝道</a:t>
          </a:r>
          <a:endParaRPr lang="en-US" sz="3200" kern="1200" dirty="0">
            <a:solidFill>
              <a:schemeClr val="accent5">
                <a:lumMod val="50000"/>
              </a:schemeClr>
            </a:solidFill>
            <a:latin typeface="HG明朝E" pitchFamily="17" charset="-128"/>
            <a:ea typeface="HG明朝E" pitchFamily="17" charset="-128"/>
          </a:endParaRPr>
        </a:p>
      </dsp:txBody>
      <dsp:txXfrm>
        <a:off x="3571764" y="2441623"/>
        <a:ext cx="1608994" cy="1608994"/>
      </dsp:txXfrm>
    </dsp:sp>
    <dsp:sp modelId="{171B42CC-9D56-4F0A-9105-3BE4F3EA4D7A}">
      <dsp:nvSpPr>
        <dsp:cNvPr id="0" name=""/>
        <dsp:cNvSpPr/>
      </dsp:nvSpPr>
      <dsp:spPr>
        <a:xfrm>
          <a:off x="5461003" y="2590802"/>
          <a:ext cx="1783080" cy="13258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FF00"/>
              </a:solidFill>
            </a:rPr>
            <a:t>Prayer</a:t>
          </a:r>
          <a:r>
            <a:rPr lang="ja-JP" altLang="en-US" sz="3400" kern="1200" dirty="0" smtClean="0">
              <a:solidFill>
                <a:srgbClr val="FFFF00"/>
              </a:solidFill>
              <a:latin typeface="HG明朝E" pitchFamily="17" charset="-128"/>
              <a:ea typeface="HG明朝E" pitchFamily="17" charset="-128"/>
            </a:rPr>
            <a:t>祈り</a:t>
          </a:r>
          <a:endParaRPr lang="en-US" sz="3400" kern="1200" dirty="0">
            <a:solidFill>
              <a:srgbClr val="FFFF00"/>
            </a:solidFill>
            <a:latin typeface="HG明朝E" pitchFamily="17" charset="-128"/>
            <a:ea typeface="HG明朝E" pitchFamily="17" charset="-128"/>
          </a:endParaRPr>
        </a:p>
      </dsp:txBody>
      <dsp:txXfrm>
        <a:off x="5525726" y="2655525"/>
        <a:ext cx="1653634" cy="1196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251200" y="228599"/>
          <a:ext cx="2250122" cy="21945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2060"/>
              </a:solidFill>
            </a:rPr>
            <a:t>Bible Study</a:t>
          </a:r>
          <a:r>
            <a:rPr lang="ja-JP" altLang="en-US" sz="3200" b="0" kern="1200" dirty="0" smtClean="0">
              <a:solidFill>
                <a:srgbClr val="002060"/>
              </a:solidFill>
              <a:latin typeface="HG明朝E" pitchFamily="17" charset="-128"/>
              <a:ea typeface="HG明朝E" pitchFamily="17" charset="-128"/>
            </a:rPr>
            <a:t>聖書研究</a:t>
          </a:r>
          <a:endParaRPr lang="en-US" sz="3200" b="0" kern="1200" dirty="0">
            <a:solidFill>
              <a:srgbClr val="002060"/>
            </a:solidFill>
            <a:latin typeface="HG明朝E" pitchFamily="17" charset="-128"/>
            <a:ea typeface="HG明朝E" pitchFamily="17" charset="-128"/>
          </a:endParaRPr>
        </a:p>
      </dsp:txBody>
      <dsp:txXfrm>
        <a:off x="3358330" y="335729"/>
        <a:ext cx="2035862" cy="1980301"/>
      </dsp:txXfrm>
    </dsp:sp>
    <dsp:sp modelId="{7A385530-51DC-44EF-BF12-93307F8E7942}">
      <dsp:nvSpPr>
        <dsp:cNvPr id="0" name=""/>
        <dsp:cNvSpPr/>
      </dsp:nvSpPr>
      <dsp:spPr>
        <a:xfrm>
          <a:off x="5404961" y="307500"/>
          <a:ext cx="1529401"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accent2">
                  <a:lumMod val="75000"/>
                </a:schemeClr>
              </a:solidFill>
            </a:rPr>
            <a:t>Comm</a:t>
          </a:r>
          <a:r>
            <a:rPr lang="en-US" sz="2700" kern="1200" dirty="0" smtClean="0">
              <a:solidFill>
                <a:schemeClr val="accent2">
                  <a:lumMod val="75000"/>
                </a:schemeClr>
              </a:solidFill>
            </a:rPr>
            <a:t> unity</a:t>
          </a:r>
          <a:r>
            <a:rPr lang="ja-JP" altLang="en-US" sz="3200" kern="1200" dirty="0" smtClean="0">
              <a:solidFill>
                <a:schemeClr val="accent2">
                  <a:lumMod val="75000"/>
                </a:schemeClr>
              </a:solidFill>
              <a:latin typeface="HG明朝E" pitchFamily="17" charset="-128"/>
              <a:ea typeface="HG明朝E" pitchFamily="17" charset="-128"/>
            </a:rPr>
            <a:t>地域社会</a:t>
          </a:r>
          <a:endParaRPr lang="en-US" sz="3200" kern="1200" dirty="0">
            <a:solidFill>
              <a:schemeClr val="accent2">
                <a:lumMod val="75000"/>
              </a:schemeClr>
            </a:solidFill>
            <a:latin typeface="HG明朝E" pitchFamily="17" charset="-128"/>
            <a:ea typeface="HG明朝E" pitchFamily="17" charset="-128"/>
          </a:endParaRPr>
        </a:p>
      </dsp:txBody>
      <dsp:txXfrm>
        <a:off x="5479620" y="382159"/>
        <a:ext cx="1380083" cy="1633762"/>
      </dsp:txXfrm>
    </dsp:sp>
    <dsp:sp modelId="{78802F29-0363-4225-ADDD-A2BE406F8009}">
      <dsp:nvSpPr>
        <dsp:cNvPr id="0" name=""/>
        <dsp:cNvSpPr/>
      </dsp:nvSpPr>
      <dsp:spPr>
        <a:xfrm>
          <a:off x="3484721" y="2354580"/>
          <a:ext cx="1783080" cy="13106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smtClean="0">
              <a:solidFill>
                <a:schemeClr val="accent5">
                  <a:lumMod val="50000"/>
                </a:schemeClr>
              </a:solidFill>
            </a:rPr>
            <a:t>Missio</a:t>
          </a:r>
          <a:r>
            <a:rPr lang="ja-JP" altLang="en-US" sz="3200" kern="1200" dirty="0" smtClean="0">
              <a:solidFill>
                <a:schemeClr val="accent5">
                  <a:lumMod val="50000"/>
                </a:schemeClr>
              </a:solidFill>
              <a:latin typeface="HG明朝E" pitchFamily="17" charset="-128"/>
              <a:ea typeface="HG明朝E" pitchFamily="17" charset="-128"/>
            </a:rPr>
            <a:t>伝道</a:t>
          </a:r>
          <a:endParaRPr lang="en-US" sz="3200" kern="1200" dirty="0">
            <a:solidFill>
              <a:schemeClr val="accent5">
                <a:lumMod val="50000"/>
              </a:schemeClr>
            </a:solidFill>
            <a:latin typeface="HG明朝E" pitchFamily="17" charset="-128"/>
            <a:ea typeface="HG明朝E" pitchFamily="17" charset="-128"/>
          </a:endParaRPr>
        </a:p>
      </dsp:txBody>
      <dsp:txXfrm>
        <a:off x="3548701" y="2418560"/>
        <a:ext cx="1655120" cy="1182675"/>
      </dsp:txXfrm>
    </dsp:sp>
    <dsp:sp modelId="{171B42CC-9D56-4F0A-9105-3BE4F3EA4D7A}">
      <dsp:nvSpPr>
        <dsp:cNvPr id="0" name=""/>
        <dsp:cNvSpPr/>
      </dsp:nvSpPr>
      <dsp:spPr>
        <a:xfrm>
          <a:off x="5461003" y="2362193"/>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00"/>
              </a:solidFill>
            </a:rPr>
            <a:t>Prayer</a:t>
          </a:r>
          <a:r>
            <a:rPr lang="ja-JP" altLang="en-US" sz="3200" kern="1200" dirty="0" smtClean="0">
              <a:solidFill>
                <a:srgbClr val="FFFF00"/>
              </a:solidFill>
              <a:latin typeface="HG明朝E" pitchFamily="17" charset="-128"/>
              <a:ea typeface="HG明朝E" pitchFamily="17" charset="-128"/>
            </a:rPr>
            <a:t>祈り</a:t>
          </a:r>
          <a:endParaRPr lang="en-US" sz="3200" kern="1200" dirty="0">
            <a:solidFill>
              <a:srgbClr val="FFFF00"/>
            </a:solidFill>
            <a:latin typeface="HG明朝E" pitchFamily="17" charset="-128"/>
            <a:ea typeface="HG明朝E" pitchFamily="17" charset="-128"/>
          </a:endParaRPr>
        </a:p>
      </dsp:txBody>
      <dsp:txXfrm>
        <a:off x="5548046" y="2449236"/>
        <a:ext cx="1608994" cy="16089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002060"/>
              </a:solidFill>
            </a:rPr>
            <a:t>Bible Study</a:t>
          </a:r>
          <a:r>
            <a:rPr lang="ja-JP" altLang="en-US" sz="3200" kern="1200" dirty="0" smtClean="0">
              <a:solidFill>
                <a:srgbClr val="002060"/>
              </a:solidFill>
              <a:latin typeface="HG明朝E" pitchFamily="17" charset="-128"/>
              <a:ea typeface="HG明朝E" pitchFamily="17" charset="-128"/>
            </a:rPr>
            <a:t>聖書研究</a:t>
          </a:r>
          <a:endParaRPr lang="en-US" sz="3200" kern="1200" dirty="0">
            <a:solidFill>
              <a:srgbClr val="002060"/>
            </a:solidFill>
            <a:latin typeface="HG明朝E" pitchFamily="17" charset="-128"/>
            <a:ea typeface="HG明朝E"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solidFill>
                <a:srgbClr val="C00000"/>
              </a:solidFill>
            </a:rPr>
            <a:t>Comm</a:t>
          </a:r>
          <a:r>
            <a:rPr lang="en-US" sz="3100" kern="1200" dirty="0" smtClean="0">
              <a:solidFill>
                <a:srgbClr val="C00000"/>
              </a:solidFill>
            </a:rPr>
            <a:t> unity</a:t>
          </a:r>
          <a:r>
            <a:rPr lang="ja-JP" altLang="en-US" sz="3200" kern="1200" dirty="0" smtClean="0">
              <a:solidFill>
                <a:srgbClr val="C00000"/>
              </a:solidFill>
              <a:latin typeface="HG明朝E" pitchFamily="17" charset="-128"/>
              <a:ea typeface="HG明朝E" pitchFamily="17" charset="-128"/>
            </a:rPr>
            <a:t>地域社会</a:t>
          </a:r>
          <a:endParaRPr lang="en-US" sz="3200" kern="1200" dirty="0">
            <a:solidFill>
              <a:srgbClr val="C00000"/>
            </a:solidFill>
            <a:latin typeface="HG明朝E" pitchFamily="17" charset="-128"/>
            <a:ea typeface="HG明朝E"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solidFill>
                <a:schemeClr val="accent5">
                  <a:lumMod val="50000"/>
                </a:schemeClr>
              </a:solidFill>
            </a:rPr>
            <a:t>Missio</a:t>
          </a:r>
          <a:endParaRPr lang="en-US" sz="3600" kern="1200" dirty="0" smtClean="0">
            <a:solidFill>
              <a:schemeClr val="accent5">
                <a:lumMod val="50000"/>
              </a:schemeClr>
            </a:solidFill>
          </a:endParaRPr>
        </a:p>
        <a:p>
          <a:pPr lvl="0" algn="ctr" defTabSz="1600200">
            <a:lnSpc>
              <a:spcPct val="90000"/>
            </a:lnSpc>
            <a:spcBef>
              <a:spcPct val="0"/>
            </a:spcBef>
            <a:spcAft>
              <a:spcPct val="35000"/>
            </a:spcAft>
          </a:pPr>
          <a:r>
            <a:rPr lang="ja-JP" altLang="en-US" sz="3200" kern="1200" dirty="0" smtClean="0">
              <a:solidFill>
                <a:schemeClr val="accent5">
                  <a:lumMod val="50000"/>
                </a:schemeClr>
              </a:solidFill>
              <a:latin typeface="HG明朝E" pitchFamily="17" charset="-128"/>
              <a:ea typeface="HG明朝E" pitchFamily="17" charset="-128"/>
            </a:rPr>
            <a:t>伝道</a:t>
          </a:r>
          <a:endParaRPr lang="en-US" sz="3200" kern="1200" dirty="0">
            <a:solidFill>
              <a:schemeClr val="accent5">
                <a:lumMod val="50000"/>
              </a:schemeClr>
            </a:solidFill>
            <a:latin typeface="HG明朝E" pitchFamily="17" charset="-128"/>
            <a:ea typeface="HG明朝E" pitchFamily="17" charset="-128"/>
          </a:endParaRPr>
        </a:p>
      </dsp:txBody>
      <dsp:txXfrm>
        <a:off x="3571764" y="2441623"/>
        <a:ext cx="1608994" cy="1608994"/>
      </dsp:txXfrm>
    </dsp:sp>
    <dsp:sp modelId="{171B42CC-9D56-4F0A-9105-3BE4F3EA4D7A}">
      <dsp:nvSpPr>
        <dsp:cNvPr id="0" name=""/>
        <dsp:cNvSpPr/>
      </dsp:nvSpPr>
      <dsp:spPr>
        <a:xfrm>
          <a:off x="5461003" y="2362193"/>
          <a:ext cx="1783080" cy="1783080"/>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4">
                  <a:lumMod val="50000"/>
                </a:schemeClr>
              </a:solidFill>
            </a:rPr>
            <a:t>Prayer</a:t>
          </a:r>
          <a:r>
            <a:rPr lang="ja-JP" altLang="en-US" sz="3200" kern="1200" dirty="0" smtClean="0">
              <a:solidFill>
                <a:schemeClr val="accent4">
                  <a:lumMod val="50000"/>
                </a:schemeClr>
              </a:solidFill>
              <a:latin typeface="HG明朝E" pitchFamily="17" charset="-128"/>
              <a:ea typeface="HG明朝E" pitchFamily="17" charset="-128"/>
            </a:rPr>
            <a:t>祈り</a:t>
          </a:r>
          <a:endParaRPr lang="en-US" sz="3200" kern="1200" dirty="0">
            <a:solidFill>
              <a:schemeClr val="accent4">
                <a:lumMod val="50000"/>
              </a:schemeClr>
            </a:solidFill>
            <a:latin typeface="HG明朝E" pitchFamily="17" charset="-128"/>
            <a:ea typeface="HG明朝E" pitchFamily="17" charset="-128"/>
          </a:endParaRPr>
        </a:p>
      </dsp:txBody>
      <dsp:txXfrm>
        <a:off x="5548046" y="2449236"/>
        <a:ext cx="1608994" cy="1608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b="0" i="0" kern="1200" dirty="0">
            <a:solidFill>
              <a:schemeClr val="bg1"/>
            </a:solidFill>
            <a:latin typeface="HG明朝E" panose="02020909000000000000" pitchFamily="17" charset="-128"/>
            <a:ea typeface="HG明朝E" panose="02020909000000000000"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r>
            <a:rPr lang="en-US" sz="2700" b="0" i="0" kern="1200" dirty="0">
              <a:solidFill>
                <a:schemeClr val="bg1"/>
              </a:solidFill>
              <a:latin typeface="HG明朝E" panose="02020909000000000000" pitchFamily="17" charset="-128"/>
              <a:ea typeface="HG明朝E" panose="02020909000000000000" pitchFamily="17" charset="-128"/>
            </a:rPr>
            <a:t/>
          </a:r>
          <a:br>
            <a:rPr lang="en-US" sz="2700" b="0" i="0" kern="1200" dirty="0">
              <a:solidFill>
                <a:schemeClr val="bg1"/>
              </a:solidFill>
              <a:latin typeface="HG明朝E" panose="02020909000000000000" pitchFamily="17" charset="-128"/>
              <a:ea typeface="HG明朝E" panose="02020909000000000000" pitchFamily="17" charset="-128"/>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b="0" i="0" kern="1200" dirty="0">
            <a:solidFill>
              <a:schemeClr val="bg1"/>
            </a:solidFill>
            <a:latin typeface="HG明朝E" panose="02020909000000000000" pitchFamily="17" charset="-128"/>
            <a:ea typeface="HG明朝E" panose="02020909000000000000"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b="0" i="0" kern="1200" dirty="0">
            <a:solidFill>
              <a:schemeClr val="bg1"/>
            </a:solidFill>
            <a:latin typeface="HG明朝E" panose="02020909000000000000" pitchFamily="17" charset="-128"/>
            <a:ea typeface="HG明朝E" panose="02020909000000000000"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kern="1200" dirty="0">
              <a:solidFill>
                <a:schemeClr val="bg1"/>
              </a:solidFill>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kern="1200" dirty="0">
              <a:solidFill>
                <a:schemeClr val="bg1"/>
              </a:solidFill>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kern="1200" dirty="0">
              <a:solidFill>
                <a:schemeClr val="bg1"/>
              </a:solidFill>
            </a:rPr>
            <a:t>社会生活</a:t>
          </a:r>
          <a:endParaRPr lang="en-US" sz="2700"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kern="1200" dirty="0">
              <a:solidFill>
                <a:schemeClr val="bg1"/>
              </a:solidFill>
            </a:rPr>
            <a:t>祈り</a:t>
          </a:r>
          <a:endParaRPr lang="en-US" sz="2700" kern="1200" dirty="0">
            <a:solidFill>
              <a:schemeClr val="bg1"/>
            </a:solidFill>
          </a:endParaRPr>
        </a:p>
      </dsp:txBody>
      <dsp:txXfrm>
        <a:off x="5492004" y="2441623"/>
        <a:ext cx="1608994" cy="1608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Bible Study</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聖書研究</a:t>
          </a:r>
          <a:endParaRPr lang="en-US" sz="2700" kern="1200" dirty="0">
            <a:solidFill>
              <a:schemeClr val="bg1"/>
            </a:solidFill>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Fellow ship</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親交</a:t>
          </a:r>
          <a:endParaRPr lang="en-US" sz="2700" kern="1200" dirty="0">
            <a:solidFill>
              <a:schemeClr val="bg1"/>
            </a:solidFill>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Social Life</a:t>
          </a:r>
          <a:br>
            <a:rPr lang="en-US" sz="2700" kern="1200" dirty="0">
              <a:solidFill>
                <a:schemeClr val="bg1"/>
              </a:solidFill>
            </a:rPr>
          </a:br>
          <a:r>
            <a:rPr lang="ja-JP" altLang="en-US" sz="2700" b="1" kern="1200" dirty="0">
              <a:solidFill>
                <a:schemeClr val="bg1"/>
              </a:solidFill>
            </a:rPr>
            <a:t>社会生活</a:t>
          </a:r>
          <a:endParaRPr lang="en-US" sz="2700" b="1" kern="1200" dirty="0">
            <a:solidFill>
              <a:schemeClr val="bg1"/>
            </a:solidFill>
          </a:endParaRPr>
        </a:p>
      </dsp:txBody>
      <dsp:txXfrm>
        <a:off x="3571764" y="2441623"/>
        <a:ext cx="1608994" cy="1608994"/>
      </dsp:txXfrm>
    </dsp:sp>
    <dsp:sp modelId="{171B42CC-9D56-4F0A-9105-3BE4F3EA4D7A}">
      <dsp:nvSpPr>
        <dsp:cNvPr id="0" name=""/>
        <dsp:cNvSpPr/>
      </dsp:nvSpPr>
      <dsp:spPr>
        <a:xfrm>
          <a:off x="5404961" y="2354580"/>
          <a:ext cx="1783080" cy="17830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bg1"/>
              </a:solidFill>
            </a:rPr>
            <a:t>Prayer</a:t>
          </a:r>
          <a:br>
            <a:rPr lang="en-US" sz="2700" kern="1200" dirty="0">
              <a:solidFill>
                <a:schemeClr val="bg1"/>
              </a:solidFill>
            </a:rPr>
          </a:br>
          <a:r>
            <a:rPr lang="ja-JP" altLang="en-US" sz="2700" b="0" i="0" kern="1200" dirty="0">
              <a:solidFill>
                <a:schemeClr val="bg1"/>
              </a:solidFill>
              <a:latin typeface="HG明朝E" panose="02020909000000000000" pitchFamily="17" charset="-128"/>
              <a:ea typeface="HG明朝E" panose="02020909000000000000" pitchFamily="17" charset="-128"/>
            </a:rPr>
            <a:t>祈り</a:t>
          </a:r>
          <a:endParaRPr lang="en-US" sz="2700" kern="1200" dirty="0">
            <a:solidFill>
              <a:schemeClr val="bg1"/>
            </a:solidFill>
          </a:endParaRPr>
        </a:p>
      </dsp:txBody>
      <dsp:txXfrm>
        <a:off x="5492004" y="2441623"/>
        <a:ext cx="1608994" cy="1608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1CA9-84F1-479B-AE46-E037D1CB72A6}">
      <dsp:nvSpPr>
        <dsp:cNvPr id="0" name=""/>
        <dsp:cNvSpPr/>
      </dsp:nvSpPr>
      <dsp:spPr>
        <a:xfrm>
          <a:off x="3050381"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5568E-82D0-4BD4-85CF-8C25EFB1C216}">
      <dsp:nvSpPr>
        <dsp:cNvPr id="0" name=""/>
        <dsp:cNvSpPr/>
      </dsp:nvSpPr>
      <dsp:spPr>
        <a:xfrm>
          <a:off x="3484721" y="434340"/>
          <a:ext cx="1783080" cy="1783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2060"/>
              </a:solidFill>
            </a:rPr>
            <a:t>Bible Study</a:t>
          </a:r>
          <a:r>
            <a:rPr lang="ja-JP" altLang="en-US" sz="2700" kern="1200" dirty="0" smtClean="0">
              <a:solidFill>
                <a:srgbClr val="002060"/>
              </a:solidFill>
              <a:latin typeface="HG明朝E" pitchFamily="17" charset="-128"/>
              <a:ea typeface="HG明朝E" pitchFamily="17" charset="-128"/>
            </a:rPr>
            <a:t>　聖書研究</a:t>
          </a:r>
          <a:endParaRPr lang="en-US" sz="2700" kern="1200" dirty="0">
            <a:solidFill>
              <a:srgbClr val="002060"/>
            </a:solidFill>
            <a:latin typeface="HG明朝E" pitchFamily="17" charset="-128"/>
            <a:ea typeface="HG明朝E" pitchFamily="17" charset="-128"/>
          </a:endParaRPr>
        </a:p>
      </dsp:txBody>
      <dsp:txXfrm>
        <a:off x="3571764" y="521383"/>
        <a:ext cx="1608994" cy="1608994"/>
      </dsp:txXfrm>
    </dsp:sp>
    <dsp:sp modelId="{7A385530-51DC-44EF-BF12-93307F8E7942}">
      <dsp:nvSpPr>
        <dsp:cNvPr id="0" name=""/>
        <dsp:cNvSpPr/>
      </dsp:nvSpPr>
      <dsp:spPr>
        <a:xfrm>
          <a:off x="5404961" y="434340"/>
          <a:ext cx="1783080" cy="17830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rgbClr val="C00000"/>
              </a:solidFill>
            </a:rPr>
            <a:t>Comm</a:t>
          </a:r>
          <a:r>
            <a:rPr lang="en-US" sz="2700" kern="1200" dirty="0" smtClean="0">
              <a:solidFill>
                <a:srgbClr val="C00000"/>
              </a:solidFill>
            </a:rPr>
            <a:t> unity</a:t>
          </a:r>
          <a:r>
            <a:rPr lang="ja-JP" altLang="en-US" sz="2700" kern="1200" dirty="0" smtClean="0">
              <a:solidFill>
                <a:srgbClr val="C00000"/>
              </a:solidFill>
            </a:rPr>
            <a:t>　</a:t>
          </a:r>
          <a:r>
            <a:rPr lang="ja-JP" altLang="en-US" sz="2700" kern="1200" dirty="0" smtClean="0">
              <a:solidFill>
                <a:srgbClr val="C00000"/>
              </a:solidFill>
              <a:latin typeface="HG明朝E" pitchFamily="17" charset="-128"/>
              <a:ea typeface="HG明朝E" pitchFamily="17" charset="-128"/>
            </a:rPr>
            <a:t>地域社会</a:t>
          </a:r>
          <a:endParaRPr lang="en-US" sz="2700" kern="1200" dirty="0">
            <a:solidFill>
              <a:srgbClr val="C00000"/>
            </a:solidFill>
            <a:latin typeface="HG明朝E" pitchFamily="17" charset="-128"/>
            <a:ea typeface="HG明朝E" pitchFamily="17" charset="-128"/>
          </a:endParaRPr>
        </a:p>
      </dsp:txBody>
      <dsp:txXfrm>
        <a:off x="5492004" y="521383"/>
        <a:ext cx="1608994" cy="1608994"/>
      </dsp:txXfrm>
    </dsp:sp>
    <dsp:sp modelId="{78802F29-0363-4225-ADDD-A2BE406F8009}">
      <dsp:nvSpPr>
        <dsp:cNvPr id="0" name=""/>
        <dsp:cNvSpPr/>
      </dsp:nvSpPr>
      <dsp:spPr>
        <a:xfrm>
          <a:off x="3484721" y="2354580"/>
          <a:ext cx="1783080" cy="178308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accent5">
                  <a:lumMod val="50000"/>
                </a:schemeClr>
              </a:solidFill>
            </a:rPr>
            <a:t>Missio</a:t>
          </a:r>
          <a:r>
            <a:rPr lang="ja-JP" altLang="en-US" sz="2700" kern="1200" dirty="0" smtClean="0">
              <a:solidFill>
                <a:schemeClr val="accent5">
                  <a:lumMod val="50000"/>
                </a:schemeClr>
              </a:solidFill>
            </a:rPr>
            <a:t>　</a:t>
          </a:r>
          <a:r>
            <a:rPr lang="ja-JP" altLang="en-US" sz="2700" kern="1200" dirty="0" smtClean="0">
              <a:solidFill>
                <a:schemeClr val="accent5">
                  <a:lumMod val="50000"/>
                </a:schemeClr>
              </a:solidFill>
              <a:latin typeface="HG明朝E" pitchFamily="17" charset="-128"/>
              <a:ea typeface="HG明朝E" pitchFamily="17" charset="-128"/>
            </a:rPr>
            <a:t>伝道</a:t>
          </a:r>
          <a:endParaRPr lang="en-US" sz="2700" kern="1200" dirty="0">
            <a:solidFill>
              <a:schemeClr val="accent5">
                <a:lumMod val="50000"/>
              </a:schemeClr>
            </a:solidFill>
            <a:latin typeface="HG明朝E" pitchFamily="17" charset="-128"/>
            <a:ea typeface="HG明朝E" pitchFamily="17" charset="-128"/>
          </a:endParaRPr>
        </a:p>
      </dsp:txBody>
      <dsp:txXfrm>
        <a:off x="3571764" y="2441623"/>
        <a:ext cx="1608994" cy="1608994"/>
      </dsp:txXfrm>
    </dsp:sp>
    <dsp:sp modelId="{171B42CC-9D56-4F0A-9105-3BE4F3EA4D7A}">
      <dsp:nvSpPr>
        <dsp:cNvPr id="0" name=""/>
        <dsp:cNvSpPr/>
      </dsp:nvSpPr>
      <dsp:spPr>
        <a:xfrm>
          <a:off x="5461003" y="2362193"/>
          <a:ext cx="1783080" cy="1783080"/>
        </a:xfrm>
        <a:prstGeom prst="roundRect">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4">
                  <a:lumMod val="50000"/>
                </a:schemeClr>
              </a:solidFill>
              <a:effectLst/>
            </a:rPr>
            <a:t>Prayer</a:t>
          </a:r>
          <a:r>
            <a:rPr lang="ja-JP" altLang="en-US" sz="2700" kern="1200" dirty="0" smtClean="0">
              <a:solidFill>
                <a:schemeClr val="accent4">
                  <a:lumMod val="50000"/>
                </a:schemeClr>
              </a:solidFill>
              <a:effectLst/>
            </a:rPr>
            <a:t>　</a:t>
          </a:r>
          <a:r>
            <a:rPr lang="ja-JP" altLang="en-US" sz="2700" kern="1200" dirty="0" smtClean="0">
              <a:solidFill>
                <a:schemeClr val="accent4">
                  <a:lumMod val="50000"/>
                </a:schemeClr>
              </a:solidFill>
              <a:effectLst/>
              <a:latin typeface="HG明朝E" pitchFamily="17" charset="-128"/>
              <a:ea typeface="HG明朝E" pitchFamily="17" charset="-128"/>
            </a:rPr>
            <a:t>祈り</a:t>
          </a:r>
          <a:endParaRPr lang="en-US" sz="2700" kern="1200" dirty="0">
            <a:solidFill>
              <a:schemeClr val="accent4">
                <a:lumMod val="50000"/>
              </a:schemeClr>
            </a:solidFill>
            <a:effectLst/>
            <a:latin typeface="HG明朝E" pitchFamily="17" charset="-128"/>
            <a:ea typeface="HG明朝E" pitchFamily="17" charset="-128"/>
          </a:endParaRPr>
        </a:p>
      </dsp:txBody>
      <dsp:txXfrm>
        <a:off x="5548046" y="2449236"/>
        <a:ext cx="1608994" cy="16089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17/04/22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209169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the Covenant must</a:t>
            </a:r>
            <a:r>
              <a:rPr lang="en-US" baseline="0" dirty="0"/>
              <a:t> be sensitively</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51</a:t>
            </a:fld>
            <a:endParaRPr lang="en-US"/>
          </a:p>
        </p:txBody>
      </p:sp>
    </p:spTree>
    <p:extLst>
      <p:ext uri="{BB962C8B-B14F-4D97-AF65-F5344CB8AC3E}">
        <p14:creationId xmlns:p14="http://schemas.microsoft.com/office/powerpoint/2010/main" val="226179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the Covenant must</a:t>
            </a:r>
            <a:r>
              <a:rPr lang="en-US" baseline="0" dirty="0"/>
              <a:t> </a:t>
            </a:r>
            <a:r>
              <a:rPr lang="en-US" baseline="0"/>
              <a:t>be sensitively</a:t>
            </a:r>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pPr/>
              <a:t>52</a:t>
            </a:fld>
            <a:endParaRPr lang="en-US"/>
          </a:p>
        </p:txBody>
      </p:sp>
    </p:spTree>
    <p:extLst>
      <p:ext uri="{BB962C8B-B14F-4D97-AF65-F5344CB8AC3E}">
        <p14:creationId xmlns:p14="http://schemas.microsoft.com/office/powerpoint/2010/main" val="120747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the Covenant must</a:t>
            </a:r>
            <a:r>
              <a:rPr lang="en-US" baseline="0" dirty="0"/>
              <a:t> </a:t>
            </a:r>
            <a:r>
              <a:rPr lang="en-US" baseline="0"/>
              <a:t>be sensitively</a:t>
            </a:r>
            <a:endParaRPr lang="en-US"/>
          </a:p>
        </p:txBody>
      </p:sp>
      <p:sp>
        <p:nvSpPr>
          <p:cNvPr id="4" name="Slide Number Placeholder 3"/>
          <p:cNvSpPr>
            <a:spLocks noGrp="1"/>
          </p:cNvSpPr>
          <p:nvPr>
            <p:ph type="sldNum" sz="quarter" idx="10"/>
          </p:nvPr>
        </p:nvSpPr>
        <p:spPr/>
        <p:txBody>
          <a:bodyPr/>
          <a:lstStyle/>
          <a:p>
            <a:fld id="{BFC0730A-D9D0-4B64-B15A-CC5DED520116}" type="slidenum">
              <a:rPr lang="en-US" smtClean="0"/>
              <a:pPr/>
              <a:t>53</a:t>
            </a:fld>
            <a:endParaRPr lang="en-US"/>
          </a:p>
        </p:txBody>
      </p:sp>
    </p:spTree>
    <p:extLst>
      <p:ext uri="{BB962C8B-B14F-4D97-AF65-F5344CB8AC3E}">
        <p14:creationId xmlns:p14="http://schemas.microsoft.com/office/powerpoint/2010/main" val="229164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C0730A-D9D0-4B64-B15A-CC5DED520116}" type="slidenum">
              <a:rPr lang="en-US" smtClean="0"/>
              <a:pPr/>
              <a:t>64</a:t>
            </a:fld>
            <a:endParaRPr lang="en-US"/>
          </a:p>
        </p:txBody>
      </p:sp>
    </p:spTree>
    <p:extLst>
      <p:ext uri="{BB962C8B-B14F-4D97-AF65-F5344CB8AC3E}">
        <p14:creationId xmlns:p14="http://schemas.microsoft.com/office/powerpoint/2010/main" val="188326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600"/>
            <a:ext cx="12192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0" y="4111752"/>
            <a:ext cx="18288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828800" y="4111752"/>
            <a:ext cx="103632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1828800" y="4191000"/>
            <a:ext cx="9956800" cy="1066800"/>
          </a:xfrm>
        </p:spPr>
        <p:txBody>
          <a:bodyPr anchor="b">
            <a:normAutofit/>
          </a:bodyPr>
          <a:lstStyle>
            <a:lvl1pPr>
              <a:defRPr sz="4400" cap="none" baseline="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828800" y="5257800"/>
            <a:ext cx="99568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233160"/>
            <a:ext cx="23368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17/04/22</a:t>
            </a:fld>
            <a:endParaRPr lang="en-US"/>
          </a:p>
        </p:txBody>
      </p:sp>
      <p:sp>
        <p:nvSpPr>
          <p:cNvPr id="17" name="Footer Placeholder 16"/>
          <p:cNvSpPr>
            <a:spLocks noGrp="1"/>
          </p:cNvSpPr>
          <p:nvPr>
            <p:ph type="ftr" sz="quarter" idx="11"/>
          </p:nvPr>
        </p:nvSpPr>
        <p:spPr>
          <a:xfrm>
            <a:off x="4267199" y="6233160"/>
            <a:ext cx="6336524"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10668000" y="6233160"/>
            <a:ext cx="11176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17/04/22</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80264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11765280"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11887200" y="533400"/>
            <a:ext cx="3048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0" y="0"/>
            <a:ext cx="12192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0" name="Date Placeholder 9"/>
          <p:cNvSpPr>
            <a:spLocks noGrp="1"/>
          </p:cNvSpPr>
          <p:nvPr>
            <p:ph type="dt" sz="half" idx="10"/>
          </p:nvPr>
        </p:nvSpPr>
        <p:spPr/>
        <p:txBody>
          <a:bodyPr/>
          <a:lstStyle/>
          <a:p>
            <a:fld id="{DA480A42-1B47-4A74-9A1D-F67E9D003F15}" type="datetimeFigureOut">
              <a:rPr lang="en-US" smtClean="0"/>
              <a:pPr/>
              <a:t>17/04/22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016000" y="1600200"/>
            <a:ext cx="10672064"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17/04/22</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1016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8288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nchor="ctr" anchorCtr="0"/>
          <a:lstStyle>
            <a:lvl1pPr algn="l">
              <a:buNone/>
              <a:defRPr sz="4400" b="0" cap="none">
                <a:solidFill>
                  <a:srgbClr val="FFFFFF"/>
                </a:solidFill>
              </a:defRPr>
            </a:lvl1pPr>
          </a:lstStyle>
          <a:p>
            <a:r>
              <a:rPr kumimoji="0" lang="en-US" smtClean="0"/>
              <a:t>Click to edit Master title style</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17/04/22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10160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024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17/04/22</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10160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5024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1016000" y="1752600"/>
            <a:ext cx="51816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502400" y="1752600"/>
            <a:ext cx="51816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17/04/22</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17/04/22</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17/04/22</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16000" y="1600200"/>
            <a:ext cx="21336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251200" y="1600200"/>
            <a:ext cx="843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17/04/22</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5486400"/>
            <a:ext cx="100584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0"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0" y="4658868"/>
            <a:ext cx="18288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828800" y="4658868"/>
            <a:ext cx="103632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4675517"/>
            <a:ext cx="10058400" cy="658483"/>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0"/>
            <a:ext cx="103632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smtClean="0"/>
              <a:t>Click icon to add picture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17/04/22</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00" y="381000"/>
            <a:ext cx="10668000" cy="11430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20064" y="1600200"/>
            <a:ext cx="106680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0"/>
            <a:ext cx="7112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11200" y="0"/>
            <a:ext cx="114808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1" name="Date Placeholder 27"/>
          <p:cNvSpPr>
            <a:spLocks noGrp="1"/>
          </p:cNvSpPr>
          <p:nvPr>
            <p:ph type="dt" sz="half" idx="2"/>
          </p:nvPr>
        </p:nvSpPr>
        <p:spPr>
          <a:xfrm>
            <a:off x="1828800" y="6233160"/>
            <a:ext cx="23368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17/04/22</a:t>
            </a:fld>
            <a:endParaRPr lang="en-US"/>
          </a:p>
        </p:txBody>
      </p:sp>
      <p:sp>
        <p:nvSpPr>
          <p:cNvPr id="24" name="Footer Placeholder 16"/>
          <p:cNvSpPr>
            <a:spLocks noGrp="1"/>
          </p:cNvSpPr>
          <p:nvPr>
            <p:ph type="ftr" sz="quarter" idx="3"/>
          </p:nvPr>
        </p:nvSpPr>
        <p:spPr>
          <a:xfrm>
            <a:off x="4267199" y="6233160"/>
            <a:ext cx="6336524"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10668000" y="6233160"/>
            <a:ext cx="11176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microsoft.com/office/2007/relationships/hdphoto" Target="../media/hdphoto1.wd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microsoft.com/office/2007/relationships/hdphoto" Target="../media/hdphoto1.wd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slideLayout" Target="../slideLayouts/slideLayout3.xml"/><Relationship Id="rId2" Type="http://schemas.openxmlformats.org/officeDocument/2006/relationships/image" Target="../media/image18.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314"/>
          <a:stretch/>
        </p:blipFill>
        <p:spPr>
          <a:xfrm>
            <a:off x="0" y="0"/>
            <a:ext cx="12192000" cy="590770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828800" y="4114800"/>
            <a:ext cx="9956800" cy="1066800"/>
          </a:xfrm>
          <a:effectLst>
            <a:outerShdw blurRad="50800" dist="50800" dir="5400000" algn="ctr" rotWithShape="0">
              <a:schemeClr val="bg1"/>
            </a:outerShdw>
          </a:effectLst>
        </p:spPr>
        <p:txBody>
          <a:bodyPr>
            <a:normAutofit fontScale="90000"/>
          </a:bodyPr>
          <a:lstStyle/>
          <a:p>
            <a:r>
              <a:rPr lang="en-US" sz="4800" dirty="0" smtClean="0"/>
              <a:t>Missional Small Groups</a:t>
            </a:r>
            <a:br>
              <a:rPr lang="en-US" sz="4800" dirty="0" smtClean="0"/>
            </a:br>
            <a:r>
              <a:rPr lang="ja-JP" altLang="en-US" sz="4800" dirty="0" smtClean="0"/>
              <a:t>宣教する小グループ</a:t>
            </a:r>
            <a:endParaRPr lang="en-US" sz="4800" dirty="0"/>
          </a:p>
        </p:txBody>
      </p:sp>
      <p:sp>
        <p:nvSpPr>
          <p:cNvPr id="3" name="Subtitle 2"/>
          <p:cNvSpPr>
            <a:spLocks noGrp="1"/>
          </p:cNvSpPr>
          <p:nvPr>
            <p:ph type="subTitle" idx="1"/>
          </p:nvPr>
        </p:nvSpPr>
        <p:spPr>
          <a:xfrm>
            <a:off x="1905000" y="6096000"/>
            <a:ext cx="9956800" cy="609600"/>
          </a:xfrm>
        </p:spPr>
        <p:txBody>
          <a:bodyPr/>
          <a:lstStyle/>
          <a:p>
            <a:r>
              <a:rPr lang="en-US" dirty="0" smtClean="0">
                <a:solidFill>
                  <a:schemeClr val="bg1"/>
                </a:solidFill>
              </a:rPr>
              <a:t>Dr. Ron E M Clouzet, NSD Ministerial Association</a:t>
            </a:r>
            <a:endParaRPr lang="en-US" dirty="0">
              <a:solidFill>
                <a:schemeClr val="bg1"/>
              </a:solidFill>
            </a:endParaRPr>
          </a:p>
        </p:txBody>
      </p:sp>
    </p:spTree>
    <p:extLst>
      <p:ext uri="{BB962C8B-B14F-4D97-AF65-F5344CB8AC3E}">
        <p14:creationId xmlns:p14="http://schemas.microsoft.com/office/powerpoint/2010/main" val="302550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3600" dirty="0" smtClean="0"/>
              <a:t>The Group Covenant</a:t>
            </a:r>
            <a:r>
              <a:rPr lang="ja-JP" altLang="en-US" sz="3600" dirty="0" smtClean="0"/>
              <a:t>グループの誓約</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824730"/>
            <a:ext cx="6016852" cy="3880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61002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lnSpcReduction="10000"/>
          </a:bodyPr>
          <a:lstStyle/>
          <a:p>
            <a:pPr marL="514350" indent="-514350">
              <a:buSzPct val="100000"/>
              <a:buFont typeface="+mj-lt"/>
              <a:buAutoNum type="arabicPeriod"/>
            </a:pPr>
            <a:r>
              <a:rPr lang="en-US" dirty="0" smtClean="0"/>
              <a:t>The Group Covenant articulates the identity, the aims, and the group dynamics of the group.</a:t>
            </a:r>
            <a:br>
              <a:rPr lang="en-US" dirty="0" smtClean="0"/>
            </a:br>
            <a:r>
              <a:rPr lang="ja-JP" altLang="en-US" dirty="0" smtClean="0"/>
              <a:t>グループの誓約はグループの存在意義、目標、原動力を明確にします。</a:t>
            </a:r>
            <a:endParaRPr lang="en-US" dirty="0" smtClean="0"/>
          </a:p>
          <a:p>
            <a:pPr marL="514350" indent="-514350">
              <a:buSzPct val="100000"/>
              <a:buFont typeface="+mj-lt"/>
              <a:buAutoNum type="arabicPeriod"/>
            </a:pPr>
            <a:endParaRPr lang="en-US" dirty="0"/>
          </a:p>
          <a:p>
            <a:pPr marL="514350" indent="-514350">
              <a:buSzPct val="100000"/>
              <a:buFont typeface="+mj-lt"/>
              <a:buAutoNum type="arabicPeriod"/>
            </a:pPr>
            <a:endParaRPr lang="en-US" dirty="0" smtClean="0"/>
          </a:p>
          <a:p>
            <a:pPr marL="514350" indent="-514350">
              <a:buSzPct val="100000"/>
              <a:buFont typeface="+mj-lt"/>
              <a:buAutoNum type="arabicPeriod"/>
            </a:pPr>
            <a:r>
              <a:rPr lang="en-US" dirty="0" smtClean="0"/>
              <a:t>Work on the covenant on the second group meeting. Use the first meeting to get acquainted, and anticipate this need.</a:t>
            </a:r>
            <a:br>
              <a:rPr lang="en-US" dirty="0" smtClean="0"/>
            </a:br>
            <a:r>
              <a:rPr lang="ja-JP" altLang="en-US" dirty="0" smtClean="0"/>
              <a:t>誓約は２回目のミーティングで考えます。１回目のミーティングでお互いの自己紹介をしこの誓約を作る必要性を認識します。</a:t>
            </a:r>
            <a:endParaRPr lang="en-US" dirty="0" smtClean="0"/>
          </a:p>
        </p:txBody>
      </p:sp>
      <p:sp>
        <p:nvSpPr>
          <p:cNvPr id="4" name="Title 3"/>
          <p:cNvSpPr>
            <a:spLocks noGrp="1"/>
          </p:cNvSpPr>
          <p:nvPr>
            <p:ph type="title"/>
          </p:nvPr>
        </p:nvSpPr>
        <p:spPr/>
        <p:txBody>
          <a:bodyPr/>
          <a:lstStyle/>
          <a:p>
            <a:r>
              <a:rPr lang="en-US" dirty="0" smtClean="0"/>
              <a:t>Group Covenant</a:t>
            </a:r>
            <a:r>
              <a:rPr lang="ja-JP" altLang="en-US" dirty="0" smtClean="0"/>
              <a:t>グループの誓約</a:t>
            </a:r>
            <a:endParaRPr lang="en-US" dirty="0"/>
          </a:p>
        </p:txBody>
      </p:sp>
    </p:spTree>
    <p:extLst>
      <p:ext uri="{BB962C8B-B14F-4D97-AF65-F5344CB8AC3E}">
        <p14:creationId xmlns:p14="http://schemas.microsoft.com/office/powerpoint/2010/main" val="22173020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fontScale="85000" lnSpcReduction="20000"/>
          </a:bodyPr>
          <a:lstStyle/>
          <a:p>
            <a:pPr marL="514350" indent="-514350">
              <a:buSzPct val="100000"/>
              <a:buFont typeface="+mj-lt"/>
              <a:buAutoNum type="arabicPeriod" startAt="3"/>
            </a:pPr>
            <a:r>
              <a:rPr lang="en-US" dirty="0" smtClean="0"/>
              <a:t>It might be best for the leader—in conjunction with the assistant and the host—to initially write a covenant for the group to edit and finalize. Starting from scratch may take too long and become a frustrating process.</a:t>
            </a:r>
            <a:br>
              <a:rPr lang="en-US" dirty="0" smtClean="0"/>
            </a:br>
            <a:r>
              <a:rPr lang="ja-JP" altLang="en-US" dirty="0" smtClean="0"/>
              <a:t>リーダーが助手と、主人役とともに誓約の下書きをあらかじめ作成し、グループで手直しをし、仕上げる事がよいかも知れません。ゼロから始めると時間が掛かりすぎイライラする事があります。</a:t>
            </a:r>
            <a:endParaRPr lang="en-US" dirty="0" smtClean="0"/>
          </a:p>
          <a:p>
            <a:pPr marL="514350" indent="-514350">
              <a:buSzPct val="100000"/>
              <a:buFont typeface="+mj-lt"/>
              <a:buAutoNum type="arabicPeriod" startAt="3"/>
            </a:pPr>
            <a:endParaRPr lang="en-US" dirty="0"/>
          </a:p>
          <a:p>
            <a:pPr marL="514350" indent="-514350">
              <a:buSzPct val="100000"/>
              <a:buFont typeface="+mj-lt"/>
              <a:buAutoNum type="arabicPeriod" startAt="3"/>
            </a:pPr>
            <a:r>
              <a:rPr lang="en-US" dirty="0" smtClean="0"/>
              <a:t>Once the covenant is agreed upon, copies should be made for every member, and a larger copy should be hung in the meeting place for any to see.</a:t>
            </a:r>
            <a:br>
              <a:rPr lang="en-US" dirty="0" smtClean="0"/>
            </a:br>
            <a:r>
              <a:rPr lang="ja-JP" altLang="en-US" dirty="0" smtClean="0"/>
              <a:t>誓約ができたらメンバー一人一人にコピーを渡し、大きめのコピーを集まる場所に貼ります。</a:t>
            </a:r>
            <a:endParaRPr lang="en-US" dirty="0"/>
          </a:p>
        </p:txBody>
      </p:sp>
      <p:sp>
        <p:nvSpPr>
          <p:cNvPr id="4" name="Title 3"/>
          <p:cNvSpPr>
            <a:spLocks noGrp="1"/>
          </p:cNvSpPr>
          <p:nvPr>
            <p:ph type="title"/>
          </p:nvPr>
        </p:nvSpPr>
        <p:spPr/>
        <p:txBody>
          <a:bodyPr/>
          <a:lstStyle/>
          <a:p>
            <a:r>
              <a:rPr lang="en-US" dirty="0" smtClean="0"/>
              <a:t>Group Covenant</a:t>
            </a:r>
            <a:r>
              <a:rPr lang="ja-JP" altLang="en-US" dirty="0" smtClean="0"/>
              <a:t>グループ誓約</a:t>
            </a:r>
            <a:endParaRPr lang="en-US" dirty="0"/>
          </a:p>
        </p:txBody>
      </p:sp>
    </p:spTree>
    <p:extLst>
      <p:ext uri="{BB962C8B-B14F-4D97-AF65-F5344CB8AC3E}">
        <p14:creationId xmlns:p14="http://schemas.microsoft.com/office/powerpoint/2010/main" val="2974491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fontScale="92500" lnSpcReduction="10000"/>
          </a:bodyPr>
          <a:lstStyle/>
          <a:p>
            <a:pPr marL="514350" indent="-514350">
              <a:buSzPct val="100000"/>
              <a:buFont typeface="+mj-lt"/>
              <a:buAutoNum type="arabicPeriod" startAt="5"/>
            </a:pPr>
            <a:r>
              <a:rPr lang="en-US" dirty="0" smtClean="0"/>
              <a:t>Components of the Group Covenant:</a:t>
            </a:r>
            <a:br>
              <a:rPr lang="en-US" dirty="0" smtClean="0"/>
            </a:br>
            <a:r>
              <a:rPr lang="ja-JP" altLang="en-US" dirty="0" smtClean="0"/>
              <a:t>グループ誓約の要素</a:t>
            </a:r>
            <a:endParaRPr lang="en-US" dirty="0" smtClean="0"/>
          </a:p>
          <a:p>
            <a:pPr lvl="1">
              <a:buFont typeface="Wingdings" panose="05000000000000000000" pitchFamily="2" charset="2"/>
              <a:buChar char="Ø"/>
            </a:pPr>
            <a:r>
              <a:rPr lang="en-US" dirty="0" smtClean="0"/>
              <a:t>Group mission statement, goals and objectives.</a:t>
            </a:r>
            <a:br>
              <a:rPr lang="en-US" dirty="0" smtClean="0"/>
            </a:br>
            <a:r>
              <a:rPr lang="ja-JP" altLang="en-US" dirty="0" smtClean="0"/>
              <a:t>ミッション・ステートメント、目標、目的</a:t>
            </a:r>
            <a:endParaRPr lang="en-US" dirty="0" smtClean="0"/>
          </a:p>
          <a:p>
            <a:pPr lvl="1">
              <a:buFont typeface="Wingdings" panose="05000000000000000000" pitchFamily="2" charset="2"/>
              <a:buChar char="Ø"/>
            </a:pPr>
            <a:r>
              <a:rPr lang="en-US" dirty="0" smtClean="0"/>
              <a:t>Names of leaders, meetings location, and days/times for meetings.</a:t>
            </a:r>
            <a:br>
              <a:rPr lang="en-US" dirty="0" smtClean="0"/>
            </a:br>
            <a:r>
              <a:rPr lang="ja-JP" altLang="en-US" dirty="0" smtClean="0"/>
              <a:t>リーダーの名前、集会場所、集会日時</a:t>
            </a:r>
            <a:endParaRPr lang="en-US" dirty="0" smtClean="0"/>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Mission target by affinity, age, or situation in life.</a:t>
            </a:r>
            <a:br>
              <a:rPr lang="en-US" dirty="0" smtClean="0"/>
            </a:br>
            <a:r>
              <a:rPr lang="ja-JP" altLang="en-US" dirty="0" smtClean="0"/>
              <a:t>共通の興味、年齢、人生の境遇別の宣教の対象</a:t>
            </a:r>
            <a:r>
              <a:rPr lang="en-US" dirty="0" smtClean="0"/>
              <a:t/>
            </a:r>
            <a:br>
              <a:rPr lang="en-US" dirty="0" smtClean="0"/>
            </a:br>
            <a:endParaRPr lang="en-US" dirty="0" smtClean="0"/>
          </a:p>
          <a:p>
            <a:pPr lvl="1">
              <a:buFont typeface="Wingdings" panose="05000000000000000000" pitchFamily="2" charset="2"/>
              <a:buChar char="Ø"/>
            </a:pPr>
            <a:r>
              <a:rPr lang="en-US" dirty="0" smtClean="0"/>
              <a:t>Length of time the contract is valid (usually 6 to 12 months), after which the group will evaluate whether to continue or not.</a:t>
            </a:r>
            <a:br>
              <a:rPr lang="en-US" dirty="0" smtClean="0"/>
            </a:br>
            <a:r>
              <a:rPr lang="ja-JP" altLang="en-US" dirty="0" smtClean="0"/>
              <a:t>誓約の有効期間（６から１２ヶ月）、その後継続するか否かを再評価する。</a:t>
            </a:r>
            <a:endParaRPr lang="en-US" dirty="0" smtClean="0"/>
          </a:p>
          <a:p>
            <a:pPr lvl="1"/>
            <a:endParaRPr lang="en-US" dirty="0"/>
          </a:p>
        </p:txBody>
      </p:sp>
      <p:sp>
        <p:nvSpPr>
          <p:cNvPr id="4" name="Title 3"/>
          <p:cNvSpPr>
            <a:spLocks noGrp="1"/>
          </p:cNvSpPr>
          <p:nvPr>
            <p:ph type="title"/>
          </p:nvPr>
        </p:nvSpPr>
        <p:spPr/>
        <p:txBody>
          <a:bodyPr/>
          <a:lstStyle/>
          <a:p>
            <a:r>
              <a:rPr lang="en-US" dirty="0" smtClean="0"/>
              <a:t>Group Covenant</a:t>
            </a:r>
            <a:r>
              <a:rPr lang="ja-JP" altLang="en-US" dirty="0" smtClean="0"/>
              <a:t>グループ誓約</a:t>
            </a:r>
            <a:endParaRPr lang="en-US" dirty="0"/>
          </a:p>
        </p:txBody>
      </p:sp>
    </p:spTree>
    <p:extLst>
      <p:ext uri="{BB962C8B-B14F-4D97-AF65-F5344CB8AC3E}">
        <p14:creationId xmlns:p14="http://schemas.microsoft.com/office/powerpoint/2010/main" val="2404174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startAt="5"/>
            </a:pPr>
            <a:r>
              <a:rPr lang="en-US" dirty="0" smtClean="0"/>
              <a:t>Components of the Group Covenant:</a:t>
            </a:r>
            <a:br>
              <a:rPr lang="en-US" dirty="0" smtClean="0"/>
            </a:br>
            <a:r>
              <a:rPr lang="ja-JP" altLang="en-US" dirty="0"/>
              <a:t>グループ誓約の</a:t>
            </a:r>
            <a:r>
              <a:rPr lang="ja-JP" altLang="en-US" dirty="0" smtClean="0"/>
              <a:t>要素</a:t>
            </a:r>
            <a:endParaRPr lang="en-US" dirty="0" smtClean="0"/>
          </a:p>
          <a:p>
            <a:pPr lvl="1">
              <a:buFont typeface="Wingdings" panose="05000000000000000000" pitchFamily="2" charset="2"/>
              <a:buChar char="Ø"/>
            </a:pPr>
            <a:r>
              <a:rPr lang="en-US" dirty="0" smtClean="0"/>
              <a:t>Length of time for each meeting component: sharing, studying, mission focus, and prayer.</a:t>
            </a:r>
            <a:br>
              <a:rPr lang="en-US" dirty="0" smtClean="0"/>
            </a:br>
            <a:r>
              <a:rPr lang="ja-JP" altLang="en-US" dirty="0" smtClean="0"/>
              <a:t>証、学び、ミッション焦点、祈りなどの時間配分。</a:t>
            </a: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Something on group dynamics and respect for members.</a:t>
            </a:r>
            <a:br>
              <a:rPr lang="en-US" dirty="0" smtClean="0"/>
            </a:br>
            <a:r>
              <a:rPr lang="ja-JP" altLang="en-US" dirty="0" smtClean="0"/>
              <a:t>グループダイナミックス、メンバーの尊敬に関して一言。</a:t>
            </a:r>
            <a:endParaRPr lang="en-US" dirty="0" smtClean="0"/>
          </a:p>
          <a:p>
            <a:pPr lvl="1">
              <a:buFont typeface="Wingdings" panose="05000000000000000000" pitchFamily="2" charset="2"/>
              <a:buChar char="Ø"/>
            </a:pPr>
            <a:r>
              <a:rPr lang="en-US" dirty="0" smtClean="0"/>
              <a:t>Something on the process for inviting new people to the group.</a:t>
            </a:r>
            <a:br>
              <a:rPr lang="en-US" dirty="0" smtClean="0"/>
            </a:br>
            <a:r>
              <a:rPr lang="ja-JP" altLang="en-US" dirty="0" smtClean="0"/>
              <a:t>新メンバーになるための過程について一言。</a:t>
            </a:r>
            <a:endParaRPr lang="en-US" dirty="0" smtClean="0"/>
          </a:p>
          <a:p>
            <a:pPr lvl="1"/>
            <a:endParaRPr lang="en-US" dirty="0"/>
          </a:p>
        </p:txBody>
      </p:sp>
      <p:sp>
        <p:nvSpPr>
          <p:cNvPr id="4" name="Title 3"/>
          <p:cNvSpPr>
            <a:spLocks noGrp="1"/>
          </p:cNvSpPr>
          <p:nvPr>
            <p:ph type="title"/>
          </p:nvPr>
        </p:nvSpPr>
        <p:spPr/>
        <p:txBody>
          <a:bodyPr/>
          <a:lstStyle/>
          <a:p>
            <a:r>
              <a:rPr lang="en-US" dirty="0" smtClean="0"/>
              <a:t>Group Covenant</a:t>
            </a:r>
            <a:r>
              <a:rPr lang="ja-JP" altLang="en-US" dirty="0" smtClean="0"/>
              <a:t>グループ誓約</a:t>
            </a:r>
            <a:endParaRPr lang="en-US" dirty="0"/>
          </a:p>
        </p:txBody>
      </p:sp>
    </p:spTree>
    <p:extLst>
      <p:ext uri="{BB962C8B-B14F-4D97-AF65-F5344CB8AC3E}">
        <p14:creationId xmlns:p14="http://schemas.microsoft.com/office/powerpoint/2010/main" val="331623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sz="3600" dirty="0" smtClean="0"/>
              <a:t>The NT Church As Small Groups</a:t>
            </a:r>
            <a:br>
              <a:rPr lang="en-US" sz="3600" dirty="0" smtClean="0"/>
            </a:br>
            <a:r>
              <a:rPr lang="ja-JP" altLang="en-US" sz="3600" dirty="0" smtClean="0"/>
              <a:t>小グループとしての新約教会</a:t>
            </a:r>
            <a:endParaRPr lang="en-US" sz="3600"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9325" b="20765"/>
          <a:stretch/>
        </p:blipFill>
        <p:spPr>
          <a:xfrm>
            <a:off x="1828800" y="2895600"/>
            <a:ext cx="8474645" cy="3810000"/>
          </a:xfrm>
          <a:prstGeom prst="rect">
            <a:avLst/>
          </a:prstGeom>
        </p:spPr>
      </p:pic>
    </p:spTree>
    <p:extLst>
      <p:ext uri="{BB962C8B-B14F-4D97-AF65-F5344CB8AC3E}">
        <p14:creationId xmlns:p14="http://schemas.microsoft.com/office/powerpoint/2010/main" val="40131052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smtClean="0"/>
              <a:t>The NT Church started on the day of Pentecost, when 3,000 new believers were added to the 120 disciples.</a:t>
            </a:r>
            <a:br>
              <a:rPr lang="en-US" dirty="0" smtClean="0"/>
            </a:br>
            <a:r>
              <a:rPr lang="ja-JP" altLang="en-US" dirty="0" smtClean="0"/>
              <a:t>新約教会はペンテコストで１２０名の弟子に３０００名の新しい信者が加わり始まった。</a:t>
            </a:r>
            <a:endParaRPr lang="en-US" dirty="0"/>
          </a:p>
          <a:p>
            <a:endParaRPr lang="en-US" dirty="0" smtClean="0"/>
          </a:p>
          <a:p>
            <a:r>
              <a:rPr lang="en-US" dirty="0" smtClean="0"/>
              <a:t>Since there were no churches, these believers met by groups in the homes of Christians all over Jerusalem.</a:t>
            </a:r>
            <a:br>
              <a:rPr lang="en-US" dirty="0" smtClean="0"/>
            </a:br>
            <a:r>
              <a:rPr lang="ja-JP" altLang="en-US" dirty="0" smtClean="0"/>
              <a:t>教会がなかったので信者たちはエルサレム中のクリスチャンの家でグループごと集まった。</a:t>
            </a:r>
            <a:endParaRPr lang="en-US" dirty="0" smtClean="0"/>
          </a:p>
        </p:txBody>
      </p:sp>
      <p:sp>
        <p:nvSpPr>
          <p:cNvPr id="4" name="Title 3"/>
          <p:cNvSpPr>
            <a:spLocks noGrp="1"/>
          </p:cNvSpPr>
          <p:nvPr>
            <p:ph type="title"/>
          </p:nvPr>
        </p:nvSpPr>
        <p:spPr/>
        <p:txBody>
          <a:bodyPr>
            <a:normAutofit fontScale="90000"/>
          </a:bodyPr>
          <a:lstStyle/>
          <a:p>
            <a:r>
              <a:rPr lang="en-US" sz="3600" dirty="0" smtClean="0"/>
              <a:t>The NT Church As Small Groups</a:t>
            </a:r>
            <a:br>
              <a:rPr lang="en-US" sz="3600" dirty="0" smtClean="0"/>
            </a:br>
            <a:r>
              <a:rPr lang="ja-JP" altLang="en-US" sz="3600" dirty="0" smtClean="0"/>
              <a:t>小グループ</a:t>
            </a:r>
            <a:r>
              <a:rPr lang="ja-JP" altLang="en-US" sz="3600" dirty="0"/>
              <a:t>としての新約教会</a:t>
            </a:r>
            <a:endParaRPr lang="en-US" sz="3600" dirty="0"/>
          </a:p>
        </p:txBody>
      </p:sp>
    </p:spTree>
    <p:extLst>
      <p:ext uri="{BB962C8B-B14F-4D97-AF65-F5344CB8AC3E}">
        <p14:creationId xmlns:p14="http://schemas.microsoft.com/office/powerpoint/2010/main" val="7312304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smtClean="0"/>
              <a:t>The NT Church grew as a Small Groups movement.</a:t>
            </a:r>
            <a:br>
              <a:rPr lang="en-US" dirty="0" smtClean="0"/>
            </a:br>
            <a:r>
              <a:rPr lang="ja-JP" altLang="en-US" dirty="0" smtClean="0"/>
              <a:t>新約教会は小グループ運動として成長した。</a:t>
            </a:r>
            <a:endParaRPr lang="en-US" dirty="0" smtClean="0"/>
          </a:p>
          <a:p>
            <a:endParaRPr lang="en-US" dirty="0" smtClean="0"/>
          </a:p>
          <a:p>
            <a:r>
              <a:rPr lang="en-US" dirty="0" smtClean="0"/>
              <a:t>There were no church buildings for the first 300 of Christian history.</a:t>
            </a:r>
            <a:br>
              <a:rPr lang="en-US" dirty="0" smtClean="0"/>
            </a:br>
            <a:r>
              <a:rPr lang="ja-JP" altLang="en-US" dirty="0" smtClean="0"/>
              <a:t>キリスト教歴最初の３００年間教会はなかった。</a:t>
            </a:r>
            <a:endParaRPr lang="en-US" dirty="0"/>
          </a:p>
        </p:txBody>
      </p:sp>
      <p:sp>
        <p:nvSpPr>
          <p:cNvPr id="4" name="Title 3"/>
          <p:cNvSpPr>
            <a:spLocks noGrp="1"/>
          </p:cNvSpPr>
          <p:nvPr>
            <p:ph type="title"/>
          </p:nvPr>
        </p:nvSpPr>
        <p:spPr/>
        <p:txBody>
          <a:bodyPr>
            <a:normAutofit fontScale="90000"/>
          </a:bodyPr>
          <a:lstStyle/>
          <a:p>
            <a:r>
              <a:rPr lang="en-US" sz="3600" dirty="0" smtClean="0"/>
              <a:t>The NT Church As Small Groups</a:t>
            </a:r>
            <a:br>
              <a:rPr lang="en-US" sz="3600" dirty="0" smtClean="0"/>
            </a:br>
            <a:r>
              <a:rPr lang="ja-JP" altLang="en-US" sz="3600" dirty="0" smtClean="0"/>
              <a:t>小グループ</a:t>
            </a:r>
            <a:r>
              <a:rPr lang="ja-JP" altLang="en-US" sz="3600" dirty="0"/>
              <a:t>としての新約教会</a:t>
            </a:r>
            <a:endParaRPr lang="en-US" sz="3600" dirty="0"/>
          </a:p>
        </p:txBody>
      </p:sp>
    </p:spTree>
    <p:extLst>
      <p:ext uri="{BB962C8B-B14F-4D97-AF65-F5344CB8AC3E}">
        <p14:creationId xmlns:p14="http://schemas.microsoft.com/office/powerpoint/2010/main" val="20105649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Acts 2:41-47—The Birth of NT Groups</a:t>
            </a:r>
            <a:br>
              <a:rPr lang="en-US" sz="4000" dirty="0" smtClean="0"/>
            </a:br>
            <a:r>
              <a:rPr lang="ja-JP" altLang="en-US" sz="4000" dirty="0" smtClean="0"/>
              <a:t>使徒言行録 </a:t>
            </a:r>
            <a:r>
              <a:rPr lang="en-US" altLang="ja-JP" sz="4000" dirty="0" smtClean="0"/>
              <a:t>2:41-47 </a:t>
            </a:r>
            <a:r>
              <a:rPr lang="ja-JP" altLang="en-US" sz="4000" dirty="0" smtClean="0"/>
              <a:t>新約グループの誕生</a:t>
            </a:r>
            <a:endParaRPr lang="en-US" sz="4000" dirty="0"/>
          </a:p>
        </p:txBody>
      </p:sp>
      <p:sp>
        <p:nvSpPr>
          <p:cNvPr id="5" name="TextBox 4"/>
          <p:cNvSpPr txBox="1"/>
          <p:nvPr/>
        </p:nvSpPr>
        <p:spPr>
          <a:xfrm>
            <a:off x="1066800" y="1981200"/>
            <a:ext cx="7162800" cy="3539430"/>
          </a:xfrm>
          <a:prstGeom prst="rect">
            <a:avLst/>
          </a:prstGeom>
          <a:noFill/>
        </p:spPr>
        <p:txBody>
          <a:bodyPr wrap="square" rtlCol="0">
            <a:spAutoFit/>
          </a:bodyPr>
          <a:lstStyle/>
          <a:p>
            <a:r>
              <a:rPr lang="en-US" sz="3200" dirty="0" smtClean="0"/>
              <a:t>“</a:t>
            </a:r>
            <a:r>
              <a:rPr lang="en-US" sz="3200" baseline="30000" dirty="0" smtClean="0"/>
              <a:t>41 </a:t>
            </a:r>
            <a:r>
              <a:rPr lang="en-US" sz="3200" dirty="0" smtClean="0"/>
              <a:t>Then </a:t>
            </a:r>
            <a:r>
              <a:rPr lang="en-US" sz="3200" dirty="0"/>
              <a:t>those who </a:t>
            </a:r>
            <a:r>
              <a:rPr lang="en-US" sz="3200" dirty="0" smtClean="0"/>
              <a:t>gladly </a:t>
            </a:r>
            <a:r>
              <a:rPr lang="en-US" sz="3200" dirty="0"/>
              <a:t>received his word were baptized; and that day about three thousand souls were added to them. </a:t>
            </a:r>
            <a:r>
              <a:rPr lang="en-US" sz="3200" dirty="0" smtClean="0"/>
              <a:t/>
            </a:r>
            <a:br>
              <a:rPr lang="en-US" sz="3200" dirty="0" smtClean="0"/>
            </a:br>
            <a:r>
              <a:rPr lang="ja-JP" altLang="en-US" sz="3200" dirty="0"/>
              <a:t>ペトロの言葉を受け入れた人々は洗礼を受け、その日に三千人ほどが仲間に加わった。</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9990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Acts 2:41-47—The Birth of NT Groups</a:t>
            </a:r>
            <a:br>
              <a:rPr lang="en-US" sz="4000" dirty="0" smtClean="0"/>
            </a:br>
            <a:r>
              <a:rPr lang="ja-JP" altLang="en-US" sz="4000" dirty="0"/>
              <a:t>使徒言行録 </a:t>
            </a:r>
            <a:r>
              <a:rPr lang="en-US" altLang="ja-JP" sz="4000" dirty="0"/>
              <a:t>2:41-47 </a:t>
            </a:r>
            <a:r>
              <a:rPr lang="ja-JP" altLang="en-US" sz="4000" dirty="0"/>
              <a:t>新約グループの誕生</a:t>
            </a:r>
            <a:endParaRPr lang="en-US" sz="4000" dirty="0"/>
          </a:p>
        </p:txBody>
      </p:sp>
      <p:sp>
        <p:nvSpPr>
          <p:cNvPr id="5" name="TextBox 4"/>
          <p:cNvSpPr txBox="1"/>
          <p:nvPr/>
        </p:nvSpPr>
        <p:spPr>
          <a:xfrm>
            <a:off x="1066800" y="1981200"/>
            <a:ext cx="7162800" cy="3046988"/>
          </a:xfrm>
          <a:prstGeom prst="rect">
            <a:avLst/>
          </a:prstGeom>
          <a:noFill/>
        </p:spPr>
        <p:txBody>
          <a:bodyPr wrap="square" rtlCol="0">
            <a:spAutoFit/>
          </a:bodyPr>
          <a:lstStyle/>
          <a:p>
            <a:r>
              <a:rPr lang="en-US" sz="3200" dirty="0" smtClean="0"/>
              <a:t>“</a:t>
            </a:r>
            <a:r>
              <a:rPr lang="en-US" sz="3200" baseline="30000" dirty="0" smtClean="0"/>
              <a:t>42</a:t>
            </a:r>
            <a:r>
              <a:rPr lang="en-US" sz="3200" baseline="30000" dirty="0"/>
              <a:t> </a:t>
            </a:r>
            <a:r>
              <a:rPr lang="en-US" sz="3200" dirty="0"/>
              <a:t>And they continued steadfastly in the apostles’ doctrine and fellowship, in the breaking of bread, and in prayers. </a:t>
            </a:r>
            <a:endParaRPr lang="en-US" sz="3200" dirty="0" smtClean="0"/>
          </a:p>
          <a:p>
            <a:r>
              <a:rPr lang="ja-JP" altLang="en-US" sz="3200" dirty="0"/>
              <a:t>彼らは、使徒の教え、相互の交わり、パンを裂くこと、祈ることに熱心であった。</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3367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3600" dirty="0" smtClean="0"/>
              <a:t>Basic Small Group Principles</a:t>
            </a:r>
            <a:r>
              <a:rPr lang="ja-JP" altLang="en-US" sz="3600" dirty="0" smtClean="0"/>
              <a:t>小グループの大原則</a:t>
            </a:r>
            <a:endParaRPr lang="en-US" sz="3600" dirty="0"/>
          </a:p>
        </p:txBody>
      </p:sp>
      <p:pic>
        <p:nvPicPr>
          <p:cNvPr id="6" name="Picture 5"/>
          <p:cNvPicPr>
            <a:picLocks noChangeAspect="1"/>
          </p:cNvPicPr>
          <p:nvPr/>
        </p:nvPicPr>
        <p:blipFill rotWithShape="1">
          <a:blip r:embed="rId2"/>
          <a:srcRect t="18628" b="3681"/>
          <a:stretch/>
        </p:blipFill>
        <p:spPr>
          <a:xfrm>
            <a:off x="1828800" y="2846921"/>
            <a:ext cx="8534400" cy="3706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78844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Acts 2:41-47—The Birth of NT </a:t>
            </a:r>
            <a:r>
              <a:rPr lang="en-US" sz="4000" dirty="0" smtClean="0"/>
              <a:t>Groups</a:t>
            </a:r>
            <a:br>
              <a:rPr lang="en-US" sz="4000" dirty="0" smtClean="0"/>
            </a:br>
            <a:r>
              <a:rPr lang="ja-JP" altLang="en-US" sz="4000" dirty="0"/>
              <a:t>使徒言行録 </a:t>
            </a:r>
            <a:r>
              <a:rPr lang="en-US" altLang="ja-JP" sz="4000" dirty="0"/>
              <a:t>2:41-47 </a:t>
            </a:r>
            <a:r>
              <a:rPr lang="ja-JP" altLang="en-US" sz="4000" dirty="0"/>
              <a:t>新約グループの誕生</a:t>
            </a:r>
            <a:endParaRPr lang="en-US" sz="4000" dirty="0"/>
          </a:p>
        </p:txBody>
      </p:sp>
      <p:sp>
        <p:nvSpPr>
          <p:cNvPr id="5" name="TextBox 4"/>
          <p:cNvSpPr txBox="1"/>
          <p:nvPr/>
        </p:nvSpPr>
        <p:spPr>
          <a:xfrm>
            <a:off x="1066800" y="1981200"/>
            <a:ext cx="7162800" cy="3046988"/>
          </a:xfrm>
          <a:prstGeom prst="rect">
            <a:avLst/>
          </a:prstGeom>
          <a:noFill/>
        </p:spPr>
        <p:txBody>
          <a:bodyPr wrap="square" rtlCol="0">
            <a:spAutoFit/>
          </a:bodyPr>
          <a:lstStyle/>
          <a:p>
            <a:r>
              <a:rPr lang="en-US" sz="3200" dirty="0" smtClean="0"/>
              <a:t>“</a:t>
            </a:r>
            <a:r>
              <a:rPr lang="en-US" sz="3200" baseline="30000" dirty="0" smtClean="0"/>
              <a:t>43</a:t>
            </a:r>
            <a:r>
              <a:rPr lang="en-US" sz="3200" baseline="30000" dirty="0"/>
              <a:t> </a:t>
            </a:r>
            <a:r>
              <a:rPr lang="en-US" sz="3200" dirty="0"/>
              <a:t>Then fear came upon every soul, and many wonders and signs were done through the apostles. </a:t>
            </a:r>
            <a:r>
              <a:rPr lang="en-US" sz="3200" dirty="0" smtClean="0"/>
              <a:t/>
            </a:r>
            <a:br>
              <a:rPr lang="en-US" sz="3200" dirty="0" smtClean="0"/>
            </a:br>
            <a:r>
              <a:rPr lang="ja-JP" altLang="en-US" sz="3200" dirty="0"/>
              <a:t>すべての人に恐れが生じた。使徒たちによって多くの不思議な業としるしが行われていたのである。 </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48297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Acts 2:41-47—The Birth of NT </a:t>
            </a:r>
            <a:r>
              <a:rPr lang="en-US" sz="4000" dirty="0" smtClean="0"/>
              <a:t>Groups</a:t>
            </a:r>
            <a:br>
              <a:rPr lang="en-US" sz="4000" dirty="0" smtClean="0"/>
            </a:br>
            <a:r>
              <a:rPr lang="ja-JP" altLang="en-US" sz="4000" dirty="0"/>
              <a:t>使徒言行録 </a:t>
            </a:r>
            <a:r>
              <a:rPr lang="en-US" altLang="ja-JP" sz="4000" dirty="0"/>
              <a:t>2:41-47 </a:t>
            </a:r>
            <a:r>
              <a:rPr lang="ja-JP" altLang="en-US" sz="4000" dirty="0"/>
              <a:t>新約グループの誕生</a:t>
            </a:r>
            <a:endParaRPr lang="en-US" sz="4000" dirty="0"/>
          </a:p>
        </p:txBody>
      </p:sp>
      <p:sp>
        <p:nvSpPr>
          <p:cNvPr id="5" name="TextBox 4"/>
          <p:cNvSpPr txBox="1"/>
          <p:nvPr/>
        </p:nvSpPr>
        <p:spPr>
          <a:xfrm>
            <a:off x="1066800" y="1981200"/>
            <a:ext cx="7162800" cy="4524315"/>
          </a:xfrm>
          <a:prstGeom prst="rect">
            <a:avLst/>
          </a:prstGeom>
          <a:noFill/>
        </p:spPr>
        <p:txBody>
          <a:bodyPr wrap="square" rtlCol="0">
            <a:spAutoFit/>
          </a:bodyPr>
          <a:lstStyle/>
          <a:p>
            <a:r>
              <a:rPr lang="en-US" sz="3200" dirty="0" smtClean="0"/>
              <a:t>“</a:t>
            </a:r>
            <a:r>
              <a:rPr lang="en-US" sz="3200" baseline="30000" dirty="0" smtClean="0"/>
              <a:t>44</a:t>
            </a:r>
            <a:r>
              <a:rPr lang="en-US" sz="3200" baseline="30000" dirty="0"/>
              <a:t> </a:t>
            </a:r>
            <a:r>
              <a:rPr lang="en-US" sz="3200" dirty="0"/>
              <a:t>Now all who believed were together, and had all things in common, </a:t>
            </a:r>
            <a:r>
              <a:rPr lang="en-US" sz="3200" baseline="30000" dirty="0"/>
              <a:t>45 </a:t>
            </a:r>
            <a:r>
              <a:rPr lang="en-US" sz="3200" dirty="0"/>
              <a:t>and sold their possessions and goods, and divided them among all, as anyone had need</a:t>
            </a:r>
            <a:r>
              <a:rPr lang="en-US" sz="3200" dirty="0" smtClean="0"/>
              <a:t>.</a:t>
            </a:r>
            <a:br>
              <a:rPr lang="en-US" sz="3200" dirty="0" smtClean="0"/>
            </a:br>
            <a:r>
              <a:rPr lang="ja-JP" altLang="en-US" sz="3200" dirty="0"/>
              <a:t>信者たちは皆一つになって、すべての物を共有にし</a:t>
            </a:r>
            <a:r>
              <a:rPr lang="ja-JP" altLang="en-US" sz="3200" dirty="0" smtClean="0"/>
              <a:t>、</a:t>
            </a:r>
            <a:r>
              <a:rPr lang="ja-JP" altLang="en-US" sz="3200" dirty="0"/>
              <a:t>財産や持ち物を売り、おのおのの必要に応じて、皆がそれを分け合った。 </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27460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Acts 2:41-47—The Birth of NT </a:t>
            </a:r>
            <a:r>
              <a:rPr lang="en-US" sz="4000" dirty="0" smtClean="0"/>
              <a:t>Groups</a:t>
            </a:r>
            <a:br>
              <a:rPr lang="en-US" sz="4000" dirty="0" smtClean="0"/>
            </a:br>
            <a:r>
              <a:rPr lang="ja-JP" altLang="en-US" sz="4000" dirty="0"/>
              <a:t>使徒言行録 </a:t>
            </a:r>
            <a:r>
              <a:rPr lang="en-US" altLang="ja-JP" sz="4000" dirty="0"/>
              <a:t>2:41-47 </a:t>
            </a:r>
            <a:r>
              <a:rPr lang="ja-JP" altLang="en-US" sz="4000" dirty="0"/>
              <a:t>新約グループの誕生</a:t>
            </a:r>
            <a:endParaRPr lang="en-US" sz="4000" dirty="0"/>
          </a:p>
        </p:txBody>
      </p:sp>
      <p:sp>
        <p:nvSpPr>
          <p:cNvPr id="5" name="TextBox 4"/>
          <p:cNvSpPr txBox="1"/>
          <p:nvPr/>
        </p:nvSpPr>
        <p:spPr>
          <a:xfrm>
            <a:off x="1066800" y="1981200"/>
            <a:ext cx="7086600" cy="4031873"/>
          </a:xfrm>
          <a:prstGeom prst="rect">
            <a:avLst/>
          </a:prstGeom>
          <a:noFill/>
        </p:spPr>
        <p:txBody>
          <a:bodyPr wrap="square" rtlCol="0">
            <a:spAutoFit/>
          </a:bodyPr>
          <a:lstStyle/>
          <a:p>
            <a:r>
              <a:rPr lang="en-US" sz="3200" dirty="0" smtClean="0"/>
              <a:t>“</a:t>
            </a:r>
            <a:r>
              <a:rPr lang="en-US" sz="3200" baseline="30000" dirty="0" smtClean="0"/>
              <a:t>46</a:t>
            </a:r>
            <a:r>
              <a:rPr lang="en-US" sz="3200" baseline="30000" dirty="0"/>
              <a:t> </a:t>
            </a:r>
            <a:r>
              <a:rPr lang="en-US" sz="3200" dirty="0"/>
              <a:t>So continuing daily with one accord in the temple, and breaking bread from house to house, they ate their food with gladness and simplicity of heart, </a:t>
            </a:r>
            <a:r>
              <a:rPr lang="en-US" sz="3200" dirty="0" smtClean="0"/>
              <a:t/>
            </a:r>
            <a:br>
              <a:rPr lang="en-US" sz="3200" dirty="0" smtClean="0"/>
            </a:br>
            <a:r>
              <a:rPr lang="ja-JP" altLang="en-US" sz="3200" dirty="0"/>
              <a:t>そして、毎日ひたすら心を一つにして神殿に参り、家ごとに集まってパンを裂き、喜びと真心をもって一緒に食事をし、</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7447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Acts 2:41-47—The Birth of NT </a:t>
            </a:r>
            <a:r>
              <a:rPr lang="en-US" sz="4000" dirty="0" smtClean="0"/>
              <a:t>Groups</a:t>
            </a:r>
            <a:br>
              <a:rPr lang="en-US" sz="4000" dirty="0" smtClean="0"/>
            </a:br>
            <a:r>
              <a:rPr lang="ja-JP" altLang="en-US" sz="4000" dirty="0"/>
              <a:t>使徒言行録 </a:t>
            </a:r>
            <a:r>
              <a:rPr lang="en-US" altLang="ja-JP" sz="4000" dirty="0"/>
              <a:t>2:41-47 </a:t>
            </a:r>
            <a:r>
              <a:rPr lang="ja-JP" altLang="en-US" sz="4000" dirty="0"/>
              <a:t>新約グループの誕生</a:t>
            </a:r>
            <a:endParaRPr lang="en-US" sz="4000" dirty="0"/>
          </a:p>
        </p:txBody>
      </p:sp>
      <p:sp>
        <p:nvSpPr>
          <p:cNvPr id="5" name="TextBox 4"/>
          <p:cNvSpPr txBox="1"/>
          <p:nvPr/>
        </p:nvSpPr>
        <p:spPr>
          <a:xfrm>
            <a:off x="1066800" y="1981200"/>
            <a:ext cx="7086600" cy="4031873"/>
          </a:xfrm>
          <a:prstGeom prst="rect">
            <a:avLst/>
          </a:prstGeom>
          <a:noFill/>
        </p:spPr>
        <p:txBody>
          <a:bodyPr wrap="square" rtlCol="0">
            <a:spAutoFit/>
          </a:bodyPr>
          <a:lstStyle/>
          <a:p>
            <a:r>
              <a:rPr lang="en-US" sz="3200" dirty="0" smtClean="0"/>
              <a:t>“</a:t>
            </a:r>
            <a:r>
              <a:rPr lang="en-US" sz="3200" baseline="30000" dirty="0" smtClean="0"/>
              <a:t>47</a:t>
            </a:r>
            <a:r>
              <a:rPr lang="en-US" sz="3200" baseline="30000" dirty="0"/>
              <a:t> </a:t>
            </a:r>
            <a:r>
              <a:rPr lang="en-US" sz="3200" dirty="0"/>
              <a:t>praising God and having favor with all the people. And the Lord added to the </a:t>
            </a:r>
            <a:r>
              <a:rPr lang="en-US" sz="3200" dirty="0" smtClean="0"/>
              <a:t>church </a:t>
            </a:r>
            <a:r>
              <a:rPr lang="en-US" sz="3200" dirty="0"/>
              <a:t>daily those who were being saved</a:t>
            </a:r>
            <a:r>
              <a:rPr lang="en-US" sz="3200" dirty="0" smtClean="0"/>
              <a:t>.”</a:t>
            </a:r>
            <a:br>
              <a:rPr lang="en-US" sz="3200" dirty="0" smtClean="0"/>
            </a:br>
            <a:r>
              <a:rPr lang="ja-JP" altLang="en-US" sz="3200" dirty="0"/>
              <a:t>神を賛美していたので、民衆全体から好意を寄せられた。こうして、主は救われる人々を日々仲間に加え一つにされたのである。 </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057400"/>
            <a:ext cx="3537284"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97113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7061200" cy="4572000"/>
          </a:xfrm>
        </p:spPr>
        <p:txBody>
          <a:bodyPr>
            <a:normAutofit fontScale="92500" lnSpcReduction="10000"/>
          </a:bodyPr>
          <a:lstStyle/>
          <a:p>
            <a:pPr>
              <a:buSzPct val="100000"/>
              <a:buFont typeface="Wingdings" panose="05000000000000000000" pitchFamily="2" charset="2"/>
              <a:buChar char="ü"/>
            </a:pPr>
            <a:r>
              <a:rPr lang="en-US" b="1" dirty="0"/>
              <a:t>Bible Study</a:t>
            </a:r>
            <a:r>
              <a:rPr lang="en-US" dirty="0"/>
              <a:t>: The most basic objective was to continue in the apostles’ teaching.</a:t>
            </a:r>
            <a:r>
              <a:rPr lang="ja-JP" altLang="en-US" dirty="0"/>
              <a:t>　</a:t>
            </a:r>
            <a:r>
              <a:rPr lang="en-US" altLang="ja-JP" dirty="0"/>
              <a:t/>
            </a:r>
            <a:br>
              <a:rPr lang="en-US" altLang="ja-JP" dirty="0"/>
            </a:br>
            <a:r>
              <a:rPr lang="ja-JP" altLang="en-US" b="1" dirty="0">
                <a:latin typeface="HG明朝E" panose="02020909000000000000" pitchFamily="17" charset="-128"/>
                <a:ea typeface="HG明朝E" panose="02020909000000000000" pitchFamily="17" charset="-128"/>
              </a:rPr>
              <a:t>聖書研究</a:t>
            </a:r>
            <a:r>
              <a:rPr lang="ja-JP" altLang="en-US" dirty="0">
                <a:latin typeface="HG明朝E" panose="02020909000000000000" pitchFamily="17" charset="-128"/>
                <a:ea typeface="HG明朝E" panose="02020909000000000000" pitchFamily="17" charset="-128"/>
              </a:rPr>
              <a:t>：最も基本的な目的は使徒の教えにとどまることだった</a:t>
            </a:r>
            <a:endParaRPr lang="en-US" dirty="0"/>
          </a:p>
          <a:p>
            <a:pPr>
              <a:buSzPct val="100000"/>
              <a:buFont typeface="Wingdings" panose="05000000000000000000" pitchFamily="2" charset="2"/>
              <a:buChar char="ü"/>
            </a:pPr>
            <a:endParaRPr lang="en-US" dirty="0"/>
          </a:p>
          <a:p>
            <a:pPr>
              <a:buSzPct val="100000"/>
              <a:buFont typeface="Wingdings" panose="05000000000000000000" pitchFamily="2" charset="2"/>
              <a:buChar char="ü"/>
            </a:pPr>
            <a:endParaRPr lang="en-US" dirty="0"/>
          </a:p>
          <a:p>
            <a:pPr>
              <a:buSzPct val="100000"/>
              <a:buFont typeface="Wingdings" panose="05000000000000000000" pitchFamily="2" charset="2"/>
              <a:buChar char="ü"/>
            </a:pPr>
            <a:r>
              <a:rPr lang="en-US" b="1" dirty="0"/>
              <a:t>Fellowship and Accountability</a:t>
            </a:r>
            <a:r>
              <a:rPr lang="en-US" dirty="0"/>
              <a:t>. They fellowshipped together, provided support and sharing with one another.</a:t>
            </a:r>
            <a:br>
              <a:rPr lang="en-US" dirty="0"/>
            </a:br>
            <a:r>
              <a:rPr lang="ja-JP" altLang="en-US" b="1" dirty="0">
                <a:latin typeface="HG明朝E" panose="02020909000000000000" pitchFamily="17" charset="-128"/>
                <a:ea typeface="HG明朝E" panose="02020909000000000000" pitchFamily="17" charset="-128"/>
              </a:rPr>
              <a:t>親交と相互責任</a:t>
            </a:r>
            <a:r>
              <a:rPr lang="ja-JP" altLang="en-US" dirty="0">
                <a:latin typeface="HG明朝E" panose="02020909000000000000" pitchFamily="17" charset="-128"/>
                <a:ea typeface="HG明朝E" panose="02020909000000000000" pitchFamily="17" charset="-128"/>
              </a:rPr>
              <a:t>：ともに集い、支え合い、分かち合っていた</a:t>
            </a:r>
            <a:endParaRPr lang="en-US" dirty="0"/>
          </a:p>
        </p:txBody>
      </p:sp>
      <p:sp>
        <p:nvSpPr>
          <p:cNvPr id="2" name="Title 1"/>
          <p:cNvSpPr>
            <a:spLocks noGrp="1"/>
          </p:cNvSpPr>
          <p:nvPr>
            <p:ph type="title"/>
          </p:nvPr>
        </p:nvSpPr>
        <p:spPr/>
        <p:txBody>
          <a:bodyPr>
            <a:normAutofit fontScale="90000"/>
          </a:bodyPr>
          <a:lstStyle/>
          <a:p>
            <a:r>
              <a:rPr lang="en-US" sz="4000" dirty="0"/>
              <a:t>Acts 2:41-47—Group Dynamics</a:t>
            </a:r>
            <a:r>
              <a:rPr lang="ja-JP" altLang="en-US" sz="4000" dirty="0"/>
              <a:t>　</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2:41-47</a:t>
            </a:r>
            <a:r>
              <a:rPr lang="ja-JP" altLang="en-US" sz="4000" dirty="0">
                <a:latin typeface="HG明朝E" panose="02020909000000000000" pitchFamily="17" charset="-128"/>
                <a:ea typeface="HG明朝E" panose="02020909000000000000" pitchFamily="17" charset="-128"/>
              </a:rPr>
              <a:t>　集団力学</a:t>
            </a:r>
            <a:endParaRPr lang="en-US" sz="4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123"/>
          <a:stretch/>
        </p:blipFill>
        <p:spPr>
          <a:xfrm>
            <a:off x="8229600" y="1752600"/>
            <a:ext cx="3505200"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9206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7061200" cy="4572000"/>
          </a:xfrm>
        </p:spPr>
        <p:txBody>
          <a:bodyPr/>
          <a:lstStyle/>
          <a:p>
            <a:pPr>
              <a:buSzPct val="100000"/>
              <a:buFont typeface="Wingdings" panose="05000000000000000000" pitchFamily="2" charset="2"/>
              <a:buChar char="ü"/>
            </a:pPr>
            <a:r>
              <a:rPr lang="en-US" b="1" dirty="0"/>
              <a:t>Friendship</a:t>
            </a:r>
            <a:r>
              <a:rPr lang="en-US" dirty="0"/>
              <a:t>: They ate together, became friends.</a:t>
            </a:r>
            <a:br>
              <a:rPr lang="en-US" dirty="0"/>
            </a:br>
            <a:r>
              <a:rPr lang="ja-JP" altLang="en-US" b="1" dirty="0">
                <a:latin typeface="HG明朝E" panose="02020909000000000000" pitchFamily="17" charset="-128"/>
                <a:ea typeface="HG明朝E" panose="02020909000000000000" pitchFamily="17" charset="-128"/>
              </a:rPr>
              <a:t>友情</a:t>
            </a:r>
            <a:r>
              <a:rPr lang="ja-JP" altLang="en-US" dirty="0">
                <a:latin typeface="HG明朝E" panose="02020909000000000000" pitchFamily="17" charset="-128"/>
                <a:ea typeface="HG明朝E" panose="02020909000000000000" pitchFamily="17" charset="-128"/>
              </a:rPr>
              <a:t>：ともに食し、友となった</a:t>
            </a:r>
            <a:endParaRPr lang="en-US" dirty="0"/>
          </a:p>
          <a:p>
            <a:pPr>
              <a:buSzPct val="100000"/>
              <a:buFont typeface="Wingdings" panose="05000000000000000000" pitchFamily="2" charset="2"/>
              <a:buChar char="ü"/>
            </a:pPr>
            <a:endParaRPr lang="en-US" b="1" dirty="0"/>
          </a:p>
          <a:p>
            <a:pPr>
              <a:buSzPct val="100000"/>
              <a:buFont typeface="Wingdings" panose="05000000000000000000" pitchFamily="2" charset="2"/>
              <a:buChar char="ü"/>
            </a:pPr>
            <a:r>
              <a:rPr lang="en-US" b="1" dirty="0"/>
              <a:t>Prayer</a:t>
            </a:r>
            <a:r>
              <a:rPr lang="en-US" dirty="0"/>
              <a:t>: They prayed together.</a:t>
            </a:r>
            <a:br>
              <a:rPr lang="en-US" dirty="0"/>
            </a:br>
            <a:r>
              <a:rPr lang="ja-JP" altLang="en-US" b="1" dirty="0">
                <a:latin typeface="HG明朝E" panose="02020909000000000000" pitchFamily="17" charset="-128"/>
                <a:ea typeface="HG明朝E" panose="02020909000000000000" pitchFamily="17" charset="-128"/>
              </a:rPr>
              <a:t>祈り</a:t>
            </a:r>
            <a:r>
              <a:rPr lang="ja-JP" altLang="en-US" dirty="0">
                <a:latin typeface="HG明朝E" panose="02020909000000000000" pitchFamily="17" charset="-128"/>
                <a:ea typeface="HG明朝E" panose="02020909000000000000" pitchFamily="17" charset="-128"/>
              </a:rPr>
              <a:t>：ともに祈った</a:t>
            </a:r>
            <a:endParaRPr lang="en-US" dirty="0"/>
          </a:p>
        </p:txBody>
      </p:sp>
      <p:sp>
        <p:nvSpPr>
          <p:cNvPr id="2" name="Title 1"/>
          <p:cNvSpPr>
            <a:spLocks noGrp="1"/>
          </p:cNvSpPr>
          <p:nvPr>
            <p:ph type="title"/>
          </p:nvPr>
        </p:nvSpPr>
        <p:spPr/>
        <p:txBody>
          <a:bodyPr>
            <a:normAutofit fontScale="90000"/>
          </a:bodyPr>
          <a:lstStyle/>
          <a:p>
            <a:r>
              <a:rPr lang="en-US" sz="4000" dirty="0"/>
              <a:t>Acts 2:41-47—Group Dynamics</a:t>
            </a:r>
            <a:r>
              <a:rPr lang="ja-JP" altLang="en-US" sz="4000" dirty="0"/>
              <a:t>　</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2:41-47</a:t>
            </a:r>
            <a:endParaRPr lang="en-US" sz="4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123"/>
          <a:stretch/>
        </p:blipFill>
        <p:spPr>
          <a:xfrm>
            <a:off x="8229600" y="1752600"/>
            <a:ext cx="3505200"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66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6985000" cy="4572000"/>
          </a:xfrm>
        </p:spPr>
        <p:txBody>
          <a:bodyPr>
            <a:normAutofit lnSpcReduction="10000"/>
          </a:bodyPr>
          <a:lstStyle/>
          <a:p>
            <a:pPr>
              <a:buFont typeface="Wingdings" panose="05000000000000000000" pitchFamily="2" charset="2"/>
              <a:buChar char="Ø"/>
            </a:pPr>
            <a:r>
              <a:rPr lang="en-US" b="1" dirty="0"/>
              <a:t>Miracles</a:t>
            </a:r>
            <a:r>
              <a:rPr lang="en-US" dirty="0"/>
              <a:t>: They experienced the power of the Holy Spirit in their midst.</a:t>
            </a:r>
            <a:br>
              <a:rPr lang="en-US" dirty="0"/>
            </a:br>
            <a:r>
              <a:rPr lang="ja-JP" altLang="en-US" b="1" dirty="0">
                <a:latin typeface="HG明朝E" panose="02020909000000000000" pitchFamily="17" charset="-128"/>
                <a:ea typeface="HG明朝E" panose="02020909000000000000" pitchFamily="17" charset="-128"/>
              </a:rPr>
              <a:t>奇跡</a:t>
            </a:r>
            <a:r>
              <a:rPr lang="ja-JP" altLang="en-US" dirty="0">
                <a:latin typeface="HG明朝E" panose="02020909000000000000" pitchFamily="17" charset="-128"/>
                <a:ea typeface="HG明朝E" panose="02020909000000000000" pitchFamily="17" charset="-128"/>
              </a:rPr>
              <a:t>：その只中で聖霊を経験した</a:t>
            </a:r>
            <a:endParaRPr lang="en-US"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r>
              <a:rPr lang="en-US" b="1" dirty="0"/>
              <a:t>Mutual Care</a:t>
            </a:r>
            <a:r>
              <a:rPr lang="en-US" dirty="0"/>
              <a:t>. They provided for those in need, they took in those left stranded by their families.</a:t>
            </a:r>
            <a:br>
              <a:rPr lang="en-US" dirty="0"/>
            </a:br>
            <a:r>
              <a:rPr lang="ja-JP" altLang="en-US" b="1" dirty="0">
                <a:latin typeface="HG明朝E" panose="02020909000000000000" pitchFamily="17" charset="-128"/>
                <a:ea typeface="HG明朝E" panose="02020909000000000000" pitchFamily="17" charset="-128"/>
              </a:rPr>
              <a:t>相互援助</a:t>
            </a:r>
            <a:r>
              <a:rPr lang="ja-JP" altLang="en-US" dirty="0">
                <a:latin typeface="HG明朝E" panose="02020909000000000000" pitchFamily="17" charset="-128"/>
                <a:ea typeface="HG明朝E" panose="02020909000000000000" pitchFamily="17" charset="-128"/>
              </a:rPr>
              <a:t>：困窮している者を援助し、家族から見捨てられた者を引き受けた</a:t>
            </a:r>
            <a:endParaRPr lang="en-US" b="1" dirty="0"/>
          </a:p>
        </p:txBody>
      </p:sp>
      <p:sp>
        <p:nvSpPr>
          <p:cNvPr id="2" name="Title 1"/>
          <p:cNvSpPr>
            <a:spLocks noGrp="1"/>
          </p:cNvSpPr>
          <p:nvPr>
            <p:ph type="title"/>
          </p:nvPr>
        </p:nvSpPr>
        <p:spPr/>
        <p:txBody>
          <a:bodyPr>
            <a:normAutofit fontScale="90000"/>
          </a:bodyPr>
          <a:lstStyle/>
          <a:p>
            <a:r>
              <a:rPr lang="en-US" sz="4000" dirty="0"/>
              <a:t>Acts 2:41-47—Group Outcomes</a:t>
            </a:r>
            <a:r>
              <a:rPr lang="ja-JP" altLang="en-US" sz="4000" dirty="0">
                <a:latin typeface="HG明朝E" panose="02020909000000000000" pitchFamily="17" charset="-128"/>
                <a:ea typeface="HG明朝E" panose="02020909000000000000" pitchFamily="17" charset="-128"/>
              </a:rPr>
              <a:t>　使徒行伝</a:t>
            </a:r>
            <a:r>
              <a:rPr lang="en-US" altLang="ja-JP" sz="4000" dirty="0">
                <a:latin typeface="HG明朝E" panose="02020909000000000000" pitchFamily="17" charset="-128"/>
                <a:ea typeface="HG明朝E" panose="02020909000000000000" pitchFamily="17" charset="-128"/>
              </a:rPr>
              <a:t>2:41-47</a:t>
            </a:r>
            <a:r>
              <a:rPr lang="ja-JP" altLang="en-US" sz="4000" dirty="0">
                <a:latin typeface="HG明朝E" panose="02020909000000000000" pitchFamily="17" charset="-128"/>
                <a:ea typeface="HG明朝E" panose="02020909000000000000" pitchFamily="17" charset="-128"/>
              </a:rPr>
              <a:t>　集団の成果</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23"/>
          <a:stretch/>
        </p:blipFill>
        <p:spPr>
          <a:xfrm>
            <a:off x="8229600" y="1752600"/>
            <a:ext cx="3505200"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199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6985000" cy="4572000"/>
          </a:xfrm>
        </p:spPr>
        <p:txBody>
          <a:bodyPr>
            <a:normAutofit/>
          </a:bodyPr>
          <a:lstStyle/>
          <a:p>
            <a:pPr>
              <a:buFont typeface="Wingdings" panose="05000000000000000000" pitchFamily="2" charset="2"/>
              <a:buChar char="Ø"/>
            </a:pPr>
            <a:r>
              <a:rPr lang="en-US" b="1" dirty="0"/>
              <a:t>Baptisms</a:t>
            </a:r>
            <a:r>
              <a:rPr lang="en-US" dirty="0"/>
              <a:t>: They saw a stead stream of people converted and baptized into the church.</a:t>
            </a:r>
            <a:br>
              <a:rPr lang="en-US" dirty="0"/>
            </a:br>
            <a:r>
              <a:rPr lang="ja-JP" altLang="en-US" b="1" dirty="0">
                <a:latin typeface="HG明朝E" panose="02020909000000000000" pitchFamily="17" charset="-128"/>
                <a:ea typeface="HG明朝E" panose="02020909000000000000" pitchFamily="17" charset="-128"/>
              </a:rPr>
              <a:t>バプテスマ</a:t>
            </a:r>
            <a:r>
              <a:rPr lang="ja-JP" altLang="en-US" dirty="0">
                <a:latin typeface="HG明朝E" panose="02020909000000000000" pitchFamily="17" charset="-128"/>
                <a:ea typeface="HG明朝E" panose="02020909000000000000" pitchFamily="17" charset="-128"/>
              </a:rPr>
              <a:t>：人々が続々と回心しバプテスマを受けて教会へと加えられた</a:t>
            </a:r>
            <a:endParaRPr lang="en-US" dirty="0"/>
          </a:p>
        </p:txBody>
      </p:sp>
      <p:sp>
        <p:nvSpPr>
          <p:cNvPr id="2" name="Title 1"/>
          <p:cNvSpPr>
            <a:spLocks noGrp="1"/>
          </p:cNvSpPr>
          <p:nvPr>
            <p:ph type="title"/>
          </p:nvPr>
        </p:nvSpPr>
        <p:spPr/>
        <p:txBody>
          <a:bodyPr>
            <a:normAutofit fontScale="90000"/>
          </a:bodyPr>
          <a:lstStyle/>
          <a:p>
            <a:r>
              <a:rPr lang="en-US" sz="4000" dirty="0"/>
              <a:t>Acts 2:41-47—Group Outcomes</a:t>
            </a:r>
            <a:r>
              <a:rPr lang="ja-JP" altLang="en-US" sz="4000" dirty="0">
                <a:latin typeface="HG明朝E" panose="02020909000000000000" pitchFamily="17" charset="-128"/>
                <a:ea typeface="HG明朝E" panose="02020909000000000000" pitchFamily="17" charset="-128"/>
              </a:rPr>
              <a:t>　使徒行伝</a:t>
            </a:r>
            <a:r>
              <a:rPr lang="en-US" altLang="ja-JP" sz="4000" dirty="0">
                <a:latin typeface="HG明朝E" panose="02020909000000000000" pitchFamily="17" charset="-128"/>
                <a:ea typeface="HG明朝E" panose="02020909000000000000" pitchFamily="17" charset="-128"/>
              </a:rPr>
              <a:t>2:41-47</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23"/>
          <a:stretch/>
        </p:blipFill>
        <p:spPr>
          <a:xfrm>
            <a:off x="8229600" y="1752600"/>
            <a:ext cx="3505200"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094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3475507536"/>
              </p:ext>
            </p:extLst>
          </p:nvPr>
        </p:nvGraphicFramePr>
        <p:xfrm>
          <a:off x="1016000" y="15240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Experience:</a:t>
            </a:r>
            <a:r>
              <a:rPr lang="ja-JP" altLang="en-US" sz="4000" dirty="0">
                <a:latin typeface="HG明朝E" panose="02020909000000000000" pitchFamily="17" charset="-128"/>
                <a:ea typeface="HG明朝E" panose="02020909000000000000" pitchFamily="17" charset="-128"/>
              </a:rPr>
              <a:t>使徒行伝２章の経験</a:t>
            </a:r>
            <a:endParaRPr lang="en-US" sz="4000" dirty="0"/>
          </a:p>
        </p:txBody>
      </p:sp>
    </p:spTree>
    <p:extLst>
      <p:ext uri="{BB962C8B-B14F-4D97-AF65-F5344CB8AC3E}">
        <p14:creationId xmlns:p14="http://schemas.microsoft.com/office/powerpoint/2010/main" val="208324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2231425842"/>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Results: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章の結果</a:t>
            </a:r>
            <a:endParaRPr lang="en-US" sz="4000" dirty="0"/>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rgbClr val="002060"/>
                </a:solidFill>
              </a:rPr>
              <a:t>Miracles</a:t>
            </a:r>
            <a:r>
              <a:rPr lang="ja-JP" altLang="en-US" sz="3500" dirty="0">
                <a:solidFill>
                  <a:srgbClr val="002060"/>
                </a:solidFill>
                <a:latin typeface="HG明朝E" panose="02020909000000000000" pitchFamily="17" charset="-128"/>
                <a:ea typeface="HG明朝E" panose="02020909000000000000" pitchFamily="17" charset="-128"/>
              </a:rPr>
              <a:t>奇跡</a:t>
            </a:r>
            <a:endParaRPr lang="en-US" sz="3500" dirty="0">
              <a:solidFill>
                <a:srgbClr val="002060"/>
              </a:solidFill>
            </a:endParaRPr>
          </a:p>
        </p:txBody>
      </p:sp>
    </p:spTree>
    <p:extLst>
      <p:ext uri="{BB962C8B-B14F-4D97-AF65-F5344CB8AC3E}">
        <p14:creationId xmlns:p14="http://schemas.microsoft.com/office/powerpoint/2010/main" val="89313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a:pPr>
            <a:r>
              <a:rPr lang="en-US" dirty="0" smtClean="0"/>
              <a:t>The most natural groups are </a:t>
            </a:r>
            <a:r>
              <a:rPr lang="en-US" i="1" dirty="0" smtClean="0"/>
              <a:t>affinity </a:t>
            </a:r>
            <a:r>
              <a:rPr lang="en-US" dirty="0" smtClean="0"/>
              <a:t>groups: groups that gather for a common purpose, whether mission, study, age, or life situation.</a:t>
            </a:r>
            <a:br>
              <a:rPr lang="en-US" dirty="0" smtClean="0"/>
            </a:br>
            <a:r>
              <a:rPr lang="ja-JP" altLang="en-US" dirty="0" smtClean="0"/>
              <a:t>一番自然なグループは</a:t>
            </a:r>
            <a:r>
              <a:rPr lang="ja-JP" altLang="en-US" i="1" dirty="0" smtClean="0"/>
              <a:t>親和性の高い</a:t>
            </a:r>
            <a:r>
              <a:rPr lang="ja-JP" altLang="en-US" dirty="0" smtClean="0"/>
              <a:t>グループ：何か共通した目的のために集まる。宣教、勉強、年齢、人生の境遇など。</a:t>
            </a:r>
            <a:endParaRPr lang="en-US" dirty="0" smtClean="0"/>
          </a:p>
        </p:txBody>
      </p:sp>
      <p:sp>
        <p:nvSpPr>
          <p:cNvPr id="2" name="Title 1"/>
          <p:cNvSpPr>
            <a:spLocks noGrp="1"/>
          </p:cNvSpPr>
          <p:nvPr>
            <p:ph type="title"/>
          </p:nvPr>
        </p:nvSpPr>
        <p:spPr/>
        <p:txBody>
          <a:bodyPr>
            <a:normAutofit/>
          </a:bodyPr>
          <a:lstStyle/>
          <a:p>
            <a:r>
              <a:rPr lang="en-US" sz="4000" dirty="0" smtClean="0"/>
              <a:t>Basic Principles</a:t>
            </a:r>
            <a:r>
              <a:rPr lang="ja-JP" altLang="en-US" sz="4000" dirty="0" smtClean="0"/>
              <a:t>大原則</a:t>
            </a:r>
            <a:r>
              <a:rPr lang="en-US" sz="4000" dirty="0" smtClean="0"/>
              <a:t> </a:t>
            </a:r>
            <a:endParaRPr lang="en-US" sz="4000" dirty="0"/>
          </a:p>
        </p:txBody>
      </p:sp>
    </p:spTree>
    <p:extLst>
      <p:ext uri="{BB962C8B-B14F-4D97-AF65-F5344CB8AC3E}">
        <p14:creationId xmlns:p14="http://schemas.microsoft.com/office/powerpoint/2010/main" val="294461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276628197"/>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Results: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章の結果</a:t>
            </a:r>
            <a:endParaRPr lang="en-US" sz="4000" dirty="0">
              <a:latin typeface="HG明朝E" panose="02020909000000000000" pitchFamily="17" charset="-128"/>
              <a:ea typeface="HG明朝E" panose="02020909000000000000" pitchFamily="17" charset="-128"/>
            </a:endParaRPr>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9" name="TextBox 8"/>
          <p:cNvSpPr txBox="1"/>
          <p:nvPr/>
        </p:nvSpPr>
        <p:spPr>
          <a:xfrm>
            <a:off x="5029200" y="6150858"/>
            <a:ext cx="4447051"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rgbClr val="002060"/>
                </a:solidFill>
              </a:rPr>
              <a:t>Mutual Care</a:t>
            </a:r>
            <a:r>
              <a:rPr lang="ja-JP" altLang="en-US" sz="3500" dirty="0">
                <a:solidFill>
                  <a:srgbClr val="002060"/>
                </a:solidFill>
                <a:latin typeface="HG明朝E" panose="02020909000000000000" pitchFamily="17" charset="-128"/>
                <a:ea typeface="HG明朝E" panose="02020909000000000000" pitchFamily="17" charset="-128"/>
              </a:rPr>
              <a:t>相互援助</a:t>
            </a:r>
            <a:endParaRPr lang="en-US" sz="3500" dirty="0">
              <a:solidFill>
                <a:srgbClr val="002060"/>
              </a:solidFill>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560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3837172515"/>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Results: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章の結果</a:t>
            </a:r>
            <a:endParaRPr lang="en-US" sz="4000" dirty="0"/>
          </a:p>
        </p:txBody>
      </p:sp>
      <p:sp>
        <p:nvSpPr>
          <p:cNvPr id="2" name="Down Arrow 1"/>
          <p:cNvSpPr/>
          <p:nvPr/>
        </p:nvSpPr>
        <p:spPr>
          <a:xfrm rot="5400000">
            <a:off x="33528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6347" y="3352800"/>
            <a:ext cx="2783134"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49347" y="3352800"/>
            <a:ext cx="4275529"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rgbClr val="002060"/>
                </a:solidFill>
              </a:rPr>
              <a:t>Baptisms</a:t>
            </a:r>
            <a:r>
              <a:rPr lang="ja-JP" altLang="en-US" sz="3500" dirty="0">
                <a:solidFill>
                  <a:srgbClr val="002060"/>
                </a:solidFill>
                <a:latin typeface="HG明朝E" panose="02020909000000000000" pitchFamily="17" charset="-128"/>
                <a:ea typeface="HG明朝E" panose="02020909000000000000" pitchFamily="17" charset="-128"/>
              </a:rPr>
              <a:t>バプテスマ</a:t>
            </a:r>
            <a:endParaRPr lang="en-US" sz="3500" dirty="0">
              <a:solidFill>
                <a:srgbClr val="002060"/>
              </a:solidFill>
            </a:endParaRPr>
          </a:p>
        </p:txBody>
      </p:sp>
      <p:sp>
        <p:nvSpPr>
          <p:cNvPr id="9" name="TextBox 8"/>
          <p:cNvSpPr txBox="1"/>
          <p:nvPr/>
        </p:nvSpPr>
        <p:spPr>
          <a:xfrm>
            <a:off x="5029200" y="6150858"/>
            <a:ext cx="4447051" cy="63094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Mutual Care</a:t>
            </a: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909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3278901861"/>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Components: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章の要素</a:t>
            </a:r>
            <a:endParaRPr lang="en-US" sz="4000" dirty="0"/>
          </a:p>
        </p:txBody>
      </p:sp>
      <p:sp>
        <p:nvSpPr>
          <p:cNvPr id="6" name="Down Arrow 5"/>
          <p:cNvSpPr/>
          <p:nvPr/>
        </p:nvSpPr>
        <p:spPr>
          <a:xfrm rot="16200000">
            <a:off x="8724900" y="3086100"/>
            <a:ext cx="685800" cy="12192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49347" y="3352800"/>
            <a:ext cx="4275529"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Baptisms</a:t>
            </a: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9" name="TextBox 8"/>
          <p:cNvSpPr txBox="1"/>
          <p:nvPr/>
        </p:nvSpPr>
        <p:spPr>
          <a:xfrm>
            <a:off x="5029200" y="6150858"/>
            <a:ext cx="2651688" cy="116955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500" dirty="0">
                <a:solidFill>
                  <a:schemeClr val="bg1"/>
                </a:solidFill>
              </a:rPr>
              <a:t>Mutual Care</a:t>
            </a: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0" name="Down Arrow 9"/>
          <p:cNvSpPr/>
          <p:nvPr/>
        </p:nvSpPr>
        <p:spPr>
          <a:xfrm>
            <a:off x="6019800" y="5486400"/>
            <a:ext cx="685800" cy="647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8724900" y="2324100"/>
            <a:ext cx="685800" cy="121920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49347" y="2558787"/>
            <a:ext cx="2783134"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13" name="Plus 12"/>
          <p:cNvSpPr/>
          <p:nvPr/>
        </p:nvSpPr>
        <p:spPr>
          <a:xfrm>
            <a:off x="9525000" y="31242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849347" y="42672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55875" y="4495800"/>
            <a:ext cx="2656496"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500" dirty="0">
                <a:solidFill>
                  <a:schemeClr val="bg1"/>
                </a:solidFill>
                <a:effectLst>
                  <a:outerShdw blurRad="38100" dist="38100" dir="2700000" algn="tl">
                    <a:srgbClr val="000000">
                      <a:alpha val="43137"/>
                    </a:srgbClr>
                  </a:outerShdw>
                </a:effectLst>
              </a:rPr>
              <a:t>Mission</a:t>
            </a:r>
            <a:r>
              <a:rPr lang="ja-JP" altLang="en-US" sz="35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246083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76743660"/>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Components: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の要素</a:t>
            </a:r>
            <a:endParaRPr lang="en-US" sz="4000" dirty="0"/>
          </a:p>
        </p:txBody>
      </p:sp>
      <p:sp>
        <p:nvSpPr>
          <p:cNvPr id="4" name="TextBox 3"/>
          <p:cNvSpPr txBox="1"/>
          <p:nvPr/>
        </p:nvSpPr>
        <p:spPr>
          <a:xfrm>
            <a:off x="9849347" y="2558787"/>
            <a:ext cx="2877711"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latin typeface="HG明朝E" panose="02020909000000000000" pitchFamily="17" charset="-128"/>
                <a:ea typeface="HG明朝E" panose="02020909000000000000" pitchFamily="17" charset="-128"/>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49347" y="3352800"/>
            <a:ext cx="4275529"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Baptisms</a:t>
            </a: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9" name="TextBox 8"/>
          <p:cNvSpPr txBox="1"/>
          <p:nvPr/>
        </p:nvSpPr>
        <p:spPr>
          <a:xfrm>
            <a:off x="1016000" y="3429000"/>
            <a:ext cx="4447051"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Mutual Care</a:t>
            </a:r>
            <a:r>
              <a:rPr lang="ja-JP" altLang="en-US" sz="3500" dirty="0">
                <a:solidFill>
                  <a:schemeClr val="bg1"/>
                </a:solidFill>
                <a:latin typeface="HG明朝E" panose="02020909000000000000" pitchFamily="17" charset="-128"/>
                <a:ea typeface="HG明朝E" panose="02020909000000000000" pitchFamily="17" charset="-128"/>
              </a:rPr>
              <a:t>相互援助</a:t>
            </a:r>
            <a:endParaRPr lang="en-US" sz="3500" dirty="0">
              <a:solidFill>
                <a:schemeClr val="bg1"/>
              </a:solidFill>
            </a:endParaRP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55875" y="4626858"/>
            <a:ext cx="2656496"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500" dirty="0">
                <a:solidFill>
                  <a:schemeClr val="bg1"/>
                </a:solidFill>
                <a:effectLst>
                  <a:outerShdw blurRad="38100" dist="38100" dir="2700000" algn="tl">
                    <a:srgbClr val="000000">
                      <a:alpha val="43137"/>
                    </a:srgbClr>
                  </a:outerShdw>
                </a:effectLst>
              </a:rPr>
              <a:t>Mission</a:t>
            </a:r>
            <a:r>
              <a:rPr lang="ja-JP" altLang="en-US" sz="35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flipV="1">
            <a:off x="4686300" y="1257300"/>
            <a:ext cx="685800" cy="3047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5912" y="2438400"/>
            <a:ext cx="3239990"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Fellowship</a:t>
            </a:r>
            <a:r>
              <a:rPr lang="ja-JP" altLang="en-US" sz="3500" dirty="0">
                <a:solidFill>
                  <a:schemeClr val="bg1"/>
                </a:solidFill>
                <a:latin typeface="HG明朝E" panose="02020909000000000000" pitchFamily="17" charset="-128"/>
                <a:ea typeface="HG明朝E" panose="02020909000000000000" pitchFamily="17" charset="-128"/>
              </a:rPr>
              <a:t>親交</a:t>
            </a:r>
            <a:endParaRPr lang="en-US" sz="3500" dirty="0">
              <a:solidFill>
                <a:schemeClr val="bg1"/>
              </a:solidFill>
            </a:endParaRPr>
          </a:p>
        </p:txBody>
      </p:sp>
      <p:sp>
        <p:nvSpPr>
          <p:cNvPr id="18" name="TextBox 17"/>
          <p:cNvSpPr txBox="1"/>
          <p:nvPr/>
        </p:nvSpPr>
        <p:spPr>
          <a:xfrm>
            <a:off x="990600" y="4398258"/>
            <a:ext cx="4036682"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Social Life</a:t>
            </a:r>
            <a:r>
              <a:rPr lang="ja-JP" altLang="en-US" sz="3500" dirty="0">
                <a:solidFill>
                  <a:schemeClr val="bg1"/>
                </a:solidFill>
                <a:latin typeface="HG明朝E" panose="02020909000000000000" pitchFamily="17" charset="-128"/>
                <a:ea typeface="HG明朝E" panose="02020909000000000000" pitchFamily="17" charset="-128"/>
              </a:rPr>
              <a:t>社会生活</a:t>
            </a:r>
            <a:endParaRPr lang="en-US" sz="3500" dirty="0">
              <a:solidFill>
                <a:schemeClr val="bg1"/>
              </a:solidFill>
              <a:latin typeface="HG明朝E" panose="02020909000000000000" pitchFamily="17" charset="-128"/>
              <a:ea typeface="HG明朝E" panose="02020909000000000000" pitchFamily="17" charset="-128"/>
            </a:endParaRP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4333238"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Community</a:t>
            </a:r>
            <a:r>
              <a:rPr lang="ja-JP" altLang="en-US" sz="3500" dirty="0">
                <a:solidFill>
                  <a:schemeClr val="bg1"/>
                </a:solidFill>
                <a:latin typeface="HG明朝E" panose="02020909000000000000" pitchFamily="17" charset="-128"/>
                <a:ea typeface="HG明朝E" panose="02020909000000000000" pitchFamily="17" charset="-128"/>
              </a:rPr>
              <a:t>地域社会</a:t>
            </a:r>
            <a:endParaRPr lang="en-US" sz="3500" dirty="0">
              <a:solidFill>
                <a:schemeClr val="bg1"/>
              </a:solidFill>
            </a:endParaRPr>
          </a:p>
        </p:txBody>
      </p:sp>
      <p:sp>
        <p:nvSpPr>
          <p:cNvPr id="22" name="Plus 21"/>
          <p:cNvSpPr/>
          <p:nvPr/>
        </p:nvSpPr>
        <p:spPr>
          <a:xfrm>
            <a:off x="3505200" y="30480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22"/>
          <p:cNvSpPr/>
          <p:nvPr/>
        </p:nvSpPr>
        <p:spPr>
          <a:xfrm>
            <a:off x="3505200" y="4191000"/>
            <a:ext cx="304800" cy="30480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643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2887671972"/>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Components: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の要素</a:t>
            </a:r>
            <a:endParaRPr lang="en-US" sz="4000" dirty="0"/>
          </a:p>
        </p:txBody>
      </p:sp>
      <p:sp>
        <p:nvSpPr>
          <p:cNvPr id="4" name="TextBox 3"/>
          <p:cNvSpPr txBox="1"/>
          <p:nvPr/>
        </p:nvSpPr>
        <p:spPr>
          <a:xfrm>
            <a:off x="9849347" y="2558787"/>
            <a:ext cx="2783134"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rPr>
              <a:t>奇跡</a:t>
            </a:r>
            <a:endParaRPr lang="en-US" sz="3500" dirty="0">
              <a:solidFill>
                <a:schemeClr val="bg1"/>
              </a:solidFill>
            </a:endParaRP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49347" y="3352800"/>
            <a:ext cx="4224233"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latin typeface="HG明朝E" panose="02020909000000000000" pitchFamily="17" charset="-128"/>
                <a:ea typeface="HG明朝E" panose="02020909000000000000" pitchFamily="17" charset="-128"/>
              </a:rPr>
              <a:t>Baptisms</a:t>
            </a: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9" name="TextBox 8"/>
          <p:cNvSpPr txBox="1"/>
          <p:nvPr/>
        </p:nvSpPr>
        <p:spPr>
          <a:xfrm>
            <a:off x="1016000" y="3429000"/>
            <a:ext cx="4447051"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Mutual Care</a:t>
            </a:r>
            <a:r>
              <a:rPr lang="ja-JP" altLang="en-US" sz="3500" dirty="0">
                <a:solidFill>
                  <a:schemeClr val="bg1"/>
                </a:solidFill>
              </a:rPr>
              <a:t>相互援助</a:t>
            </a:r>
            <a:endParaRPr lang="en-US" sz="3500" dirty="0">
              <a:solidFill>
                <a:schemeClr val="bg1"/>
              </a:solidFill>
            </a:endParaRP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55875" y="4626858"/>
            <a:ext cx="2887329" cy="769441"/>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500" dirty="0">
                <a:solidFill>
                  <a:schemeClr val="bg1"/>
                </a:solidFill>
                <a:effectLst>
                  <a:outerShdw blurRad="38100" dist="38100" dir="2700000" algn="tl">
                    <a:srgbClr val="000000">
                      <a:alpha val="43137"/>
                    </a:srgbClr>
                  </a:outerShdw>
                </a:effectLst>
              </a:rPr>
              <a:t>Mission</a:t>
            </a:r>
            <a:r>
              <a:rPr lang="ja-JP" altLang="en-US" sz="4400" dirty="0">
                <a:solidFill>
                  <a:schemeClr val="bg1"/>
                </a:solidFill>
                <a:effectLst>
                  <a:outerShdw blurRad="38100" dist="38100" dir="2700000" algn="tl">
                    <a:srgbClr val="000000">
                      <a:alpha val="43137"/>
                    </a:srgbClr>
                  </a:outerShdw>
                </a:effectLst>
              </a:rPr>
              <a:t>使命</a:t>
            </a:r>
            <a:endParaRPr lang="en-US" sz="4400"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flipV="1">
            <a:off x="3619500" y="2324100"/>
            <a:ext cx="685800" cy="914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5912" y="2438400"/>
            <a:ext cx="3239990"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Fellowship</a:t>
            </a:r>
            <a:r>
              <a:rPr lang="ja-JP" altLang="en-US" sz="3500" dirty="0">
                <a:solidFill>
                  <a:schemeClr val="bg1"/>
                </a:solidFill>
                <a:latin typeface="HG明朝E" panose="02020909000000000000" pitchFamily="17" charset="-128"/>
                <a:ea typeface="HG明朝E" panose="02020909000000000000" pitchFamily="17" charset="-128"/>
              </a:rPr>
              <a:t>親交</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8" name="TextBox 17"/>
          <p:cNvSpPr txBox="1"/>
          <p:nvPr/>
        </p:nvSpPr>
        <p:spPr>
          <a:xfrm>
            <a:off x="990600" y="4398258"/>
            <a:ext cx="4036682"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Social Life</a:t>
            </a:r>
            <a:r>
              <a:rPr lang="ja-JP" altLang="en-US" sz="3500" dirty="0">
                <a:solidFill>
                  <a:schemeClr val="bg1"/>
                </a:solidFill>
              </a:rPr>
              <a:t>社会生活</a:t>
            </a:r>
            <a:endParaRPr lang="en-US" sz="3500" dirty="0">
              <a:solidFill>
                <a:schemeClr val="bg1"/>
              </a:solidFill>
            </a:endParaRP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4333238"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Community</a:t>
            </a:r>
            <a:r>
              <a:rPr lang="ja-JP" altLang="en-US" sz="3500" dirty="0">
                <a:solidFill>
                  <a:schemeClr val="bg1"/>
                </a:solidFill>
              </a:rPr>
              <a:t>地域社会</a:t>
            </a:r>
            <a:endParaRPr lang="en-US" sz="3500" dirty="0">
              <a:solidFill>
                <a:schemeClr val="bg1"/>
              </a:solidFill>
            </a:endParaRPr>
          </a:p>
        </p:txBody>
      </p:sp>
      <p:sp>
        <p:nvSpPr>
          <p:cNvPr id="22" name="Plus 21"/>
          <p:cNvSpPr/>
          <p:nvPr/>
        </p:nvSpPr>
        <p:spPr>
          <a:xfrm>
            <a:off x="3505200" y="3048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22"/>
          <p:cNvSpPr/>
          <p:nvPr/>
        </p:nvSpPr>
        <p:spPr>
          <a:xfrm>
            <a:off x="3505200" y="4191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8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916882682"/>
              </p:ext>
            </p:extLst>
          </p:nvPr>
        </p:nvGraphicFramePr>
        <p:xfrm>
          <a:off x="1016000" y="14478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4000" dirty="0"/>
              <a:t>The Acts 2 Components:</a:t>
            </a:r>
            <a:r>
              <a:rPr lang="ja-JP" altLang="en-US" sz="4000" dirty="0">
                <a:latin typeface="HG明朝E" panose="02020909000000000000" pitchFamily="17" charset="-128"/>
                <a:ea typeface="HG明朝E" panose="02020909000000000000" pitchFamily="17" charset="-128"/>
              </a:rPr>
              <a:t>使徒行伝</a:t>
            </a:r>
            <a:r>
              <a:rPr lang="en-US" altLang="ja-JP" sz="4000" dirty="0">
                <a:latin typeface="HG明朝E" panose="02020909000000000000" pitchFamily="17" charset="-128"/>
                <a:ea typeface="HG明朝E" panose="02020909000000000000" pitchFamily="17" charset="-128"/>
              </a:rPr>
              <a:t>2</a:t>
            </a:r>
            <a:r>
              <a:rPr lang="ja-JP" altLang="en-US" sz="4000" dirty="0">
                <a:latin typeface="HG明朝E" panose="02020909000000000000" pitchFamily="17" charset="-128"/>
                <a:ea typeface="HG明朝E" panose="02020909000000000000" pitchFamily="17" charset="-128"/>
              </a:rPr>
              <a:t>の要素</a:t>
            </a:r>
            <a:endParaRPr lang="en-US" sz="4000" dirty="0"/>
          </a:p>
        </p:txBody>
      </p:sp>
      <p:sp>
        <p:nvSpPr>
          <p:cNvPr id="4" name="TextBox 3"/>
          <p:cNvSpPr txBox="1"/>
          <p:nvPr/>
        </p:nvSpPr>
        <p:spPr>
          <a:xfrm>
            <a:off x="9849347" y="2558787"/>
            <a:ext cx="2783134"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Miracles</a:t>
            </a:r>
            <a:r>
              <a:rPr lang="ja-JP" altLang="en-US" sz="3500" dirty="0">
                <a:solidFill>
                  <a:schemeClr val="bg1"/>
                </a:solidFill>
                <a:latin typeface="HG明朝E" panose="02020909000000000000" pitchFamily="17" charset="-128"/>
                <a:ea typeface="HG明朝E" panose="02020909000000000000" pitchFamily="17" charset="-128"/>
              </a:rPr>
              <a:t>奇跡</a:t>
            </a:r>
            <a:endParaRPr lang="en-US" sz="3500" dirty="0">
              <a:solidFill>
                <a:schemeClr val="bg1"/>
              </a:solidFill>
            </a:endParaRPr>
          </a:p>
        </p:txBody>
      </p:sp>
      <p:sp>
        <p:nvSpPr>
          <p:cNvPr id="6" name="Down Arrow 5"/>
          <p:cNvSpPr/>
          <p:nvPr/>
        </p:nvSpPr>
        <p:spPr>
          <a:xfrm rot="16200000">
            <a:off x="8724900" y="3086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49347" y="3352800"/>
            <a:ext cx="4275529"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Baptisms</a:t>
            </a:r>
            <a:r>
              <a:rPr lang="ja-JP" altLang="en-US" sz="3500" dirty="0">
                <a:solidFill>
                  <a:schemeClr val="bg1"/>
                </a:solidFill>
                <a:latin typeface="HG明朝E" panose="02020909000000000000" pitchFamily="17" charset="-128"/>
                <a:ea typeface="HG明朝E" panose="02020909000000000000" pitchFamily="17" charset="-128"/>
              </a:rPr>
              <a:t>バプテスマ</a:t>
            </a:r>
            <a:endParaRPr lang="en-US" sz="3500" dirty="0">
              <a:solidFill>
                <a:schemeClr val="bg1"/>
              </a:solidFill>
            </a:endParaRPr>
          </a:p>
        </p:txBody>
      </p:sp>
      <p:sp>
        <p:nvSpPr>
          <p:cNvPr id="9" name="TextBox 8"/>
          <p:cNvSpPr txBox="1"/>
          <p:nvPr/>
        </p:nvSpPr>
        <p:spPr>
          <a:xfrm>
            <a:off x="1051442" y="3407659"/>
            <a:ext cx="4447051"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nchor="ctr">
            <a:spAutoFit/>
          </a:bodyPr>
          <a:lstStyle/>
          <a:p>
            <a:r>
              <a:rPr lang="en-US" sz="3500" dirty="0">
                <a:solidFill>
                  <a:schemeClr val="bg1"/>
                </a:solidFill>
              </a:rPr>
              <a:t>Mutual Care</a:t>
            </a:r>
            <a:r>
              <a:rPr lang="ja-JP" altLang="en-US" sz="3500" dirty="0">
                <a:solidFill>
                  <a:schemeClr val="tx1"/>
                </a:solidFill>
              </a:rPr>
              <a:t>相互炎暑</a:t>
            </a:r>
            <a:endParaRPr lang="en-US" sz="3500" dirty="0">
              <a:solidFill>
                <a:schemeClr val="tx1"/>
              </a:solidFill>
            </a:endParaRPr>
          </a:p>
        </p:txBody>
      </p:sp>
      <p:sp>
        <p:nvSpPr>
          <p:cNvPr id="10" name="Down Arrow 9"/>
          <p:cNvSpPr/>
          <p:nvPr/>
        </p:nvSpPr>
        <p:spPr>
          <a:xfrm rot="5400000">
            <a:off x="4019502" y="3200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8724900" y="2324100"/>
            <a:ext cx="685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55875" y="4626858"/>
            <a:ext cx="2656496" cy="630942"/>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500" dirty="0">
                <a:solidFill>
                  <a:schemeClr val="bg1"/>
                </a:solidFill>
                <a:effectLst>
                  <a:outerShdw blurRad="38100" dist="38100" dir="2700000" algn="tl">
                    <a:srgbClr val="000000">
                      <a:alpha val="43137"/>
                    </a:srgbClr>
                  </a:outerShdw>
                </a:effectLst>
              </a:rPr>
              <a:t>Mission</a:t>
            </a:r>
            <a:r>
              <a:rPr lang="ja-JP" altLang="en-US" sz="35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使命</a:t>
            </a:r>
            <a:endParaRPr lang="en-US" sz="3500"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9849347" y="4419600"/>
            <a:ext cx="203132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9525000" y="31242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flipV="1">
            <a:off x="3619500" y="2324100"/>
            <a:ext cx="685800" cy="914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flipV="1">
            <a:off x="3733800" y="4114800"/>
            <a:ext cx="685800" cy="1142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5912" y="2438400"/>
            <a:ext cx="3239990" cy="63094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Fellowship</a:t>
            </a:r>
            <a:r>
              <a:rPr lang="ja-JP" altLang="en-US" sz="3500" dirty="0">
                <a:solidFill>
                  <a:schemeClr val="bg1"/>
                </a:solidFill>
                <a:latin typeface="HG明朝E" panose="02020909000000000000" pitchFamily="17" charset="-128"/>
                <a:ea typeface="HG明朝E" panose="02020909000000000000" pitchFamily="17" charset="-128"/>
              </a:rPr>
              <a:t>親交</a:t>
            </a:r>
            <a:endParaRPr lang="en-US" sz="3500" dirty="0">
              <a:solidFill>
                <a:schemeClr val="bg1"/>
              </a:solidFill>
              <a:latin typeface="HG明朝E" panose="02020909000000000000" pitchFamily="17" charset="-128"/>
              <a:ea typeface="HG明朝E" panose="02020909000000000000" pitchFamily="17" charset="-128"/>
            </a:endParaRPr>
          </a:p>
        </p:txBody>
      </p:sp>
      <p:sp>
        <p:nvSpPr>
          <p:cNvPr id="18" name="TextBox 17"/>
          <p:cNvSpPr txBox="1"/>
          <p:nvPr/>
        </p:nvSpPr>
        <p:spPr>
          <a:xfrm>
            <a:off x="990600" y="4398258"/>
            <a:ext cx="2514600" cy="1169551"/>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500" dirty="0">
                <a:solidFill>
                  <a:schemeClr val="bg1"/>
                </a:solidFill>
              </a:rPr>
              <a:t>Social Life</a:t>
            </a:r>
            <a:r>
              <a:rPr lang="ja-JP" altLang="en-US" sz="3500" dirty="0">
                <a:solidFill>
                  <a:schemeClr val="bg1"/>
                </a:solidFill>
              </a:rPr>
              <a:t>社会生活</a:t>
            </a:r>
            <a:endParaRPr lang="en-US" sz="3500" dirty="0">
              <a:solidFill>
                <a:schemeClr val="bg1"/>
              </a:solidFill>
            </a:endParaRPr>
          </a:p>
        </p:txBody>
      </p:sp>
      <p:cxnSp>
        <p:nvCxnSpPr>
          <p:cNvPr id="19" name="Straight Connector 18"/>
          <p:cNvCxnSpPr/>
          <p:nvPr/>
        </p:nvCxnSpPr>
        <p:spPr>
          <a:xfrm>
            <a:off x="990600" y="5486400"/>
            <a:ext cx="2514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5912" y="5693658"/>
            <a:ext cx="4333238" cy="630942"/>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500" dirty="0">
                <a:solidFill>
                  <a:schemeClr val="bg1"/>
                </a:solidFill>
              </a:rPr>
              <a:t>Community</a:t>
            </a:r>
            <a:r>
              <a:rPr lang="ja-JP" altLang="en-US" sz="3500" dirty="0">
                <a:solidFill>
                  <a:schemeClr val="bg1"/>
                </a:solidFill>
              </a:rPr>
              <a:t>地域社会</a:t>
            </a:r>
            <a:endParaRPr lang="en-US" sz="3500" dirty="0">
              <a:solidFill>
                <a:schemeClr val="bg1"/>
              </a:solidFill>
            </a:endParaRPr>
          </a:p>
        </p:txBody>
      </p:sp>
      <p:sp>
        <p:nvSpPr>
          <p:cNvPr id="22" name="Plus 21"/>
          <p:cNvSpPr/>
          <p:nvPr/>
        </p:nvSpPr>
        <p:spPr>
          <a:xfrm>
            <a:off x="3505200" y="3048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22"/>
          <p:cNvSpPr/>
          <p:nvPr/>
        </p:nvSpPr>
        <p:spPr>
          <a:xfrm>
            <a:off x="3505200" y="4191000"/>
            <a:ext cx="304800" cy="3048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559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2923369836"/>
              </p:ext>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sz="4000" dirty="0" smtClean="0"/>
              <a:t>The Acts 2 Basic Components:</a:t>
            </a:r>
            <a:r>
              <a:rPr lang="ja-JP" altLang="en-US" sz="3600" dirty="0" smtClean="0">
                <a:latin typeface="HG明朝E" pitchFamily="17" charset="-128"/>
                <a:ea typeface="HG明朝E" pitchFamily="17" charset="-128"/>
              </a:rPr>
              <a:t>使徒行伝</a:t>
            </a:r>
            <a:r>
              <a:rPr lang="en-US" altLang="ja-JP" sz="3600" dirty="0" smtClean="0">
                <a:latin typeface="HG明朝E" pitchFamily="17" charset="-128"/>
                <a:ea typeface="HG明朝E" pitchFamily="17" charset="-128"/>
              </a:rPr>
              <a:t>2</a:t>
            </a:r>
            <a:r>
              <a:rPr lang="ja-JP" altLang="en-US" sz="3600" dirty="0" smtClean="0">
                <a:latin typeface="HG明朝E" pitchFamily="17" charset="-128"/>
                <a:ea typeface="HG明朝E" pitchFamily="17" charset="-128"/>
              </a:rPr>
              <a:t>章の基本的要素</a:t>
            </a:r>
            <a:endParaRPr lang="en-US" sz="3600" dirty="0">
              <a:latin typeface="HG明朝E" pitchFamily="17" charset="-128"/>
              <a:ea typeface="HG明朝E" pitchFamily="17" charset="-128"/>
            </a:endParaRPr>
          </a:p>
        </p:txBody>
      </p:sp>
    </p:spTree>
    <p:extLst>
      <p:ext uri="{BB962C8B-B14F-4D97-AF65-F5344CB8AC3E}">
        <p14:creationId xmlns:p14="http://schemas.microsoft.com/office/powerpoint/2010/main" val="2173574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3600" dirty="0" smtClean="0"/>
              <a:t>The Mission Component</a:t>
            </a:r>
            <a:r>
              <a:rPr lang="ja-JP" altLang="en-US" sz="3600" dirty="0" smtClean="0"/>
              <a:t>　</a:t>
            </a:r>
            <a:r>
              <a:rPr lang="ja-JP" altLang="en-US" sz="3200" dirty="0" smtClean="0">
                <a:latin typeface="HG明朝E" pitchFamily="17" charset="-128"/>
                <a:ea typeface="HG明朝E" pitchFamily="17" charset="-128"/>
              </a:rPr>
              <a:t>伝道の要素</a:t>
            </a:r>
            <a:endParaRPr lang="en-US" sz="3200" dirty="0">
              <a:latin typeface="HG明朝E" pitchFamily="17" charset="-128"/>
              <a:ea typeface="HG明朝E" pitchFamily="17" charset="-128"/>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878"/>
          <a:stretch/>
        </p:blipFill>
        <p:spPr>
          <a:xfrm>
            <a:off x="1828800" y="2771422"/>
            <a:ext cx="7543800" cy="3944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36283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258195916"/>
              </p:ext>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sz="4000" dirty="0" smtClean="0"/>
              <a:t>The Acts 2 Success Was Balance:</a:t>
            </a:r>
            <a:r>
              <a:rPr lang="ja-JP" altLang="en-US" sz="3600" dirty="0" smtClean="0">
                <a:latin typeface="HG明朝E" pitchFamily="17" charset="-128"/>
                <a:ea typeface="HG明朝E" pitchFamily="17" charset="-128"/>
              </a:rPr>
              <a:t>バランスが使徒行伝</a:t>
            </a:r>
            <a:r>
              <a:rPr lang="en-US" altLang="ja-JP" sz="3600" dirty="0" smtClean="0">
                <a:latin typeface="HG明朝E" pitchFamily="17" charset="-128"/>
                <a:ea typeface="HG明朝E" pitchFamily="17" charset="-128"/>
              </a:rPr>
              <a:t>2</a:t>
            </a:r>
            <a:r>
              <a:rPr lang="ja-JP" altLang="en-US" sz="3600" dirty="0" smtClean="0">
                <a:latin typeface="HG明朝E" pitchFamily="17" charset="-128"/>
                <a:ea typeface="HG明朝E" pitchFamily="17" charset="-128"/>
              </a:rPr>
              <a:t>章の成功をもたらした</a:t>
            </a:r>
            <a:endParaRPr lang="en-US" sz="3600" dirty="0">
              <a:latin typeface="HG明朝E" pitchFamily="17" charset="-128"/>
              <a:ea typeface="HG明朝E" pitchFamily="17" charset="-128"/>
            </a:endParaRPr>
          </a:p>
        </p:txBody>
      </p:sp>
      <p:sp>
        <p:nvSpPr>
          <p:cNvPr id="2" name="&quot;No&quot; Symbol 1"/>
          <p:cNvSpPr/>
          <p:nvPr/>
        </p:nvSpPr>
        <p:spPr>
          <a:xfrm>
            <a:off x="5334000" y="3048000"/>
            <a:ext cx="1905000" cy="1752600"/>
          </a:xfrm>
          <a:prstGeom prst="noSmoking">
            <a:avLst/>
          </a:prstGeom>
          <a:solidFill>
            <a:srgbClr val="F64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6345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1353372213"/>
              </p:ext>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sz="4000" dirty="0" smtClean="0"/>
              <a:t>The Acts 2 Success Was Balance:</a:t>
            </a:r>
            <a:r>
              <a:rPr lang="ja-JP" altLang="en-US" sz="3600" dirty="0" smtClean="0">
                <a:latin typeface="HG明朝E" pitchFamily="17" charset="-128"/>
                <a:ea typeface="HG明朝E" pitchFamily="17" charset="-128"/>
              </a:rPr>
              <a:t>バランスが使徒行伝</a:t>
            </a:r>
            <a:r>
              <a:rPr lang="en-US" altLang="ja-JP" sz="3600" dirty="0" smtClean="0">
                <a:latin typeface="HG明朝E" pitchFamily="17" charset="-128"/>
                <a:ea typeface="HG明朝E" pitchFamily="17" charset="-128"/>
              </a:rPr>
              <a:t>2</a:t>
            </a:r>
            <a:r>
              <a:rPr lang="ja-JP" altLang="en-US" sz="3600" dirty="0" smtClean="0">
                <a:latin typeface="HG明朝E" pitchFamily="17" charset="-128"/>
                <a:ea typeface="HG明朝E" pitchFamily="17" charset="-128"/>
              </a:rPr>
              <a:t>章の成功をもたらした</a:t>
            </a:r>
            <a:endParaRPr lang="en-US" sz="3600" dirty="0">
              <a:latin typeface="HG明朝E" pitchFamily="17" charset="-128"/>
              <a:ea typeface="HG明朝E" pitchFamily="17" charset="-128"/>
            </a:endParaRPr>
          </a:p>
        </p:txBody>
      </p:sp>
      <p:sp>
        <p:nvSpPr>
          <p:cNvPr id="4" name="&quot;No&quot; Symbol 3"/>
          <p:cNvSpPr/>
          <p:nvPr/>
        </p:nvSpPr>
        <p:spPr>
          <a:xfrm>
            <a:off x="5334000" y="3048000"/>
            <a:ext cx="1905000" cy="1752600"/>
          </a:xfrm>
          <a:prstGeom prst="noSmoking">
            <a:avLst/>
          </a:prstGeom>
          <a:solidFill>
            <a:srgbClr val="F64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4037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startAt="2"/>
            </a:pPr>
            <a:r>
              <a:rPr lang="en-US" dirty="0" smtClean="0"/>
              <a:t>The best groups are between 6 and 8 participants. More than 12 people in a group changes the dynamics of the group. If a group gets too big, it should divide into a second group.</a:t>
            </a:r>
          </a:p>
          <a:p>
            <a:pPr marL="0" indent="0">
              <a:buSzPct val="100000"/>
              <a:buNone/>
            </a:pPr>
            <a:r>
              <a:rPr lang="en-US" altLang="ja-JP" dirty="0" smtClean="0"/>
              <a:t> </a:t>
            </a:r>
          </a:p>
          <a:p>
            <a:pPr marL="0" indent="0">
              <a:buSzPct val="100000"/>
              <a:buNone/>
            </a:pPr>
            <a:r>
              <a:rPr lang="ja-JP" altLang="en-US" dirty="0" smtClean="0"/>
              <a:t>一番よいグループの人数はは６から８名。１２名以上だとグループ内の力関係が変化してしまう。グループの人数が多すぎるときは分割すべきである。</a:t>
            </a:r>
            <a:endParaRPr lang="en-US" dirty="0" smtClean="0"/>
          </a:p>
        </p:txBody>
      </p:sp>
      <p:sp>
        <p:nvSpPr>
          <p:cNvPr id="2" name="Title 1"/>
          <p:cNvSpPr>
            <a:spLocks noGrp="1"/>
          </p:cNvSpPr>
          <p:nvPr>
            <p:ph type="title"/>
          </p:nvPr>
        </p:nvSpPr>
        <p:spPr/>
        <p:txBody>
          <a:bodyPr>
            <a:normAutofit/>
          </a:bodyPr>
          <a:lstStyle/>
          <a:p>
            <a:r>
              <a:rPr lang="en-US" sz="4000" dirty="0" smtClean="0"/>
              <a:t>Basic Principles </a:t>
            </a:r>
            <a:r>
              <a:rPr lang="ja-JP" altLang="en-US" sz="4000" dirty="0" smtClean="0"/>
              <a:t>大原則</a:t>
            </a:r>
            <a:endParaRPr lang="en-US" sz="4000" dirty="0"/>
          </a:p>
        </p:txBody>
      </p:sp>
    </p:spTree>
    <p:extLst>
      <p:ext uri="{BB962C8B-B14F-4D97-AF65-F5344CB8AC3E}">
        <p14:creationId xmlns:p14="http://schemas.microsoft.com/office/powerpoint/2010/main" val="2305954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smtClean="0"/>
              <a:t>It is OK for a Study Group to emphasize Bible study, but do not neglect the other key components.</a:t>
            </a:r>
            <a:r>
              <a:rPr lang="ja-JP" altLang="en-US" sz="3500" dirty="0" smtClean="0">
                <a:latin typeface="HG明朝E" pitchFamily="17" charset="-128"/>
                <a:ea typeface="HG明朝E" pitchFamily="17" charset="-128"/>
              </a:rPr>
              <a:t>聖書研究グループが聖書の学びを強調するのはよいが、他の大切な要素をおろそかにしてはいけない。</a:t>
            </a:r>
            <a:endParaRPr lang="en-US" sz="3500" dirty="0" smtClean="0">
              <a:latin typeface="HG明朝E" pitchFamily="17" charset="-128"/>
              <a:ea typeface="HG明朝E" pitchFamily="17" charset="-128"/>
            </a:endParaRPr>
          </a:p>
          <a:p>
            <a:endParaRPr lang="en-US" dirty="0" smtClean="0"/>
          </a:p>
          <a:p>
            <a:endParaRPr lang="en-US" dirty="0"/>
          </a:p>
          <a:p>
            <a:r>
              <a:rPr lang="en-US" dirty="0" smtClean="0"/>
              <a:t>It is OK for a Fellowship or Community Group to emphasize social aspects, but do not neglect the other components, especially </a:t>
            </a:r>
            <a:r>
              <a:rPr lang="en-US" i="1" dirty="0" smtClean="0"/>
              <a:t>mission</a:t>
            </a:r>
            <a:r>
              <a:rPr lang="en-US" dirty="0" smtClean="0"/>
              <a:t>.</a:t>
            </a:r>
            <a:r>
              <a:rPr lang="ja-JP" altLang="en-US" sz="3500" dirty="0" smtClean="0">
                <a:latin typeface="HG明朝E" pitchFamily="17" charset="-128"/>
                <a:ea typeface="HG明朝E" pitchFamily="17" charset="-128"/>
              </a:rPr>
              <a:t>交わりグループや地域社会グループが親睦的な面を強調するのはよいが、他の要素、特に伝道をおろそかにしてはいけない。</a:t>
            </a:r>
            <a:endParaRPr lang="en-US" sz="3500" dirty="0">
              <a:latin typeface="HG明朝E" pitchFamily="17" charset="-128"/>
              <a:ea typeface="HG明朝E" pitchFamily="17" charset="-128"/>
            </a:endParaRPr>
          </a:p>
        </p:txBody>
      </p:sp>
      <p:sp>
        <p:nvSpPr>
          <p:cNvPr id="3" name="Title 2"/>
          <p:cNvSpPr>
            <a:spLocks noGrp="1"/>
          </p:cNvSpPr>
          <p:nvPr>
            <p:ph type="title"/>
          </p:nvPr>
        </p:nvSpPr>
        <p:spPr/>
        <p:txBody>
          <a:bodyPr>
            <a:normAutofit/>
          </a:bodyPr>
          <a:lstStyle/>
          <a:p>
            <a:r>
              <a:rPr lang="en-US" sz="4000" dirty="0" smtClean="0"/>
              <a:t>“A Balancing Act”</a:t>
            </a:r>
            <a:r>
              <a:rPr lang="ja-JP" altLang="en-US" sz="3200" dirty="0" smtClean="0">
                <a:latin typeface="HG明朝E" pitchFamily="17" charset="-128"/>
                <a:ea typeface="HG明朝E" pitchFamily="17" charset="-128"/>
              </a:rPr>
              <a:t>バランスの取れた行動</a:t>
            </a:r>
            <a:endParaRPr lang="en-US" sz="3200" dirty="0">
              <a:latin typeface="HG明朝E" pitchFamily="17" charset="-128"/>
              <a:ea typeface="HG明朝E" pitchFamily="17" charset="-128"/>
            </a:endParaRPr>
          </a:p>
        </p:txBody>
      </p:sp>
    </p:spTree>
    <p:extLst>
      <p:ext uri="{BB962C8B-B14F-4D97-AF65-F5344CB8AC3E}">
        <p14:creationId xmlns:p14="http://schemas.microsoft.com/office/powerpoint/2010/main" val="19578753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and Small Groups</a:t>
            </a:r>
            <a:r>
              <a:rPr lang="ja-JP" altLang="en-US" sz="3200" dirty="0" smtClean="0">
                <a:latin typeface="HG明朝E" pitchFamily="17" charset="-128"/>
                <a:ea typeface="HG明朝E" pitchFamily="17" charset="-128"/>
              </a:rPr>
              <a:t>神様と小グループ</a:t>
            </a:r>
            <a:endParaRPr lang="en-US" sz="3200" dirty="0">
              <a:latin typeface="HG明朝E" pitchFamily="17" charset="-128"/>
              <a:ea typeface="HG明朝E" pitchFamily="17" charset="-128"/>
            </a:endParaRPr>
          </a:p>
        </p:txBody>
      </p:sp>
      <p:pic>
        <p:nvPicPr>
          <p:cNvPr id="3" name="Picture 2" descr="EGWhite"/>
          <p:cNvPicPr>
            <a:picLocks noChangeAspect="1" noChangeArrowheads="1"/>
          </p:cNvPicPr>
          <p:nvPr/>
        </p:nvPicPr>
        <p:blipFill>
          <a:blip r:embed="rId2" cstate="print"/>
          <a:srcRect/>
          <a:stretch>
            <a:fillRect/>
          </a:stretch>
        </p:blipFill>
        <p:spPr bwMode="auto">
          <a:xfrm flipH="1">
            <a:off x="9090218" y="2286000"/>
            <a:ext cx="2187382" cy="280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19201" y="2209800"/>
            <a:ext cx="7010400" cy="4293483"/>
          </a:xfrm>
          <a:prstGeom prst="rect">
            <a:avLst/>
          </a:prstGeom>
          <a:noFill/>
        </p:spPr>
        <p:txBody>
          <a:bodyPr wrap="square" rtlCol="0">
            <a:spAutoFit/>
          </a:bodyPr>
          <a:lstStyle/>
          <a:p>
            <a:r>
              <a:rPr lang="en-US" sz="2900" dirty="0" smtClean="0"/>
              <a:t>“The formation of small companies as a basis of Christian effort is a plan that has been presented to me by One who cannot err…. </a:t>
            </a:r>
          </a:p>
          <a:p>
            <a:endParaRPr lang="en-US" sz="2900" dirty="0" smtClean="0"/>
          </a:p>
          <a:p>
            <a:r>
              <a:rPr lang="ja-JP" altLang="en-US" sz="3200" dirty="0" smtClean="0">
                <a:latin typeface="HG明朝E" pitchFamily="17" charset="-128"/>
                <a:ea typeface="HG明朝E" pitchFamily="17" charset="-128"/>
              </a:rPr>
              <a:t>クリスチャンの働きの基礎として、小さい組を造ることは、誤りがあり得ないお方が、私たちに示してくださった計画である。</a:t>
            </a:r>
            <a:endParaRPr lang="en-US" sz="3200" dirty="0">
              <a:latin typeface="HG明朝E" pitchFamily="17" charset="-128"/>
              <a:ea typeface="HG明朝E" pitchFamily="17" charset="-128"/>
            </a:endParaRPr>
          </a:p>
        </p:txBody>
      </p:sp>
    </p:spTree>
    <p:extLst>
      <p:ext uri="{BB962C8B-B14F-4D97-AF65-F5344CB8AC3E}">
        <p14:creationId xmlns:p14="http://schemas.microsoft.com/office/powerpoint/2010/main" val="8969783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and Small Groups</a:t>
            </a:r>
            <a:r>
              <a:rPr lang="ja-JP" altLang="en-US" sz="3200" dirty="0" smtClean="0">
                <a:latin typeface="HG明朝E" pitchFamily="17" charset="-128"/>
                <a:ea typeface="HG明朝E" pitchFamily="17" charset="-128"/>
              </a:rPr>
              <a:t>神様と小グループ</a:t>
            </a:r>
            <a:endParaRPr lang="en-US" sz="3200" dirty="0">
              <a:latin typeface="HG明朝E" pitchFamily="17" charset="-128"/>
              <a:ea typeface="HG明朝E" pitchFamily="17" charset="-128"/>
            </a:endParaRPr>
          </a:p>
        </p:txBody>
      </p:sp>
      <p:pic>
        <p:nvPicPr>
          <p:cNvPr id="3" name="Picture 2" descr="EGWhite"/>
          <p:cNvPicPr>
            <a:picLocks noChangeAspect="1" noChangeArrowheads="1"/>
          </p:cNvPicPr>
          <p:nvPr/>
        </p:nvPicPr>
        <p:blipFill>
          <a:blip r:embed="rId2" cstate="print"/>
          <a:srcRect/>
          <a:stretch>
            <a:fillRect/>
          </a:stretch>
        </p:blipFill>
        <p:spPr bwMode="auto">
          <a:xfrm flipH="1">
            <a:off x="9090218" y="2286000"/>
            <a:ext cx="2187382" cy="280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19201" y="2209800"/>
            <a:ext cx="7010400" cy="5186035"/>
          </a:xfrm>
          <a:prstGeom prst="rect">
            <a:avLst/>
          </a:prstGeom>
          <a:noFill/>
        </p:spPr>
        <p:txBody>
          <a:bodyPr wrap="square" rtlCol="0">
            <a:spAutoFit/>
          </a:bodyPr>
          <a:lstStyle/>
          <a:p>
            <a:r>
              <a:rPr lang="en-US" sz="2900" dirty="0" smtClean="0"/>
              <a:t>“Let the members be formed into small companies, to work not only for the church members but for unbelievers also.”</a:t>
            </a:r>
          </a:p>
          <a:p>
            <a:pPr algn="r"/>
            <a:r>
              <a:rPr lang="en-US" sz="2900" i="1" dirty="0" smtClean="0">
                <a:solidFill>
                  <a:schemeClr val="accent3">
                    <a:lumMod val="50000"/>
                  </a:schemeClr>
                </a:solidFill>
              </a:rPr>
              <a:t>Evangelism</a:t>
            </a:r>
            <a:r>
              <a:rPr lang="en-US" sz="2900" dirty="0" smtClean="0">
                <a:solidFill>
                  <a:schemeClr val="accent3">
                    <a:lumMod val="50000"/>
                  </a:schemeClr>
                </a:solidFill>
              </a:rPr>
              <a:t>, 115.</a:t>
            </a:r>
          </a:p>
          <a:p>
            <a:pPr algn="r"/>
            <a:endParaRPr lang="en-US" sz="2900" dirty="0" smtClean="0">
              <a:solidFill>
                <a:schemeClr val="accent3">
                  <a:lumMod val="50000"/>
                </a:schemeClr>
              </a:solidFill>
            </a:endParaRPr>
          </a:p>
          <a:p>
            <a:r>
              <a:rPr lang="ja-JP" altLang="en-US" sz="3200" dirty="0" smtClean="0">
                <a:solidFill>
                  <a:schemeClr val="accent3">
                    <a:lumMod val="50000"/>
                  </a:schemeClr>
                </a:solidFill>
                <a:latin typeface="HG明朝E" pitchFamily="17" charset="-128"/>
                <a:ea typeface="HG明朝E" pitchFamily="17" charset="-128"/>
              </a:rPr>
              <a:t>教会員を小さな組にして、教会員のためだけではなくて、未信者のためにも働くようにしよう。</a:t>
            </a:r>
            <a:endParaRPr lang="en-US" altLang="ja-JP" sz="3200" dirty="0" smtClean="0">
              <a:solidFill>
                <a:schemeClr val="accent3">
                  <a:lumMod val="50000"/>
                </a:schemeClr>
              </a:solidFill>
              <a:latin typeface="HG明朝E" pitchFamily="17" charset="-128"/>
              <a:ea typeface="HG明朝E" pitchFamily="17" charset="-128"/>
            </a:endParaRPr>
          </a:p>
          <a:p>
            <a:r>
              <a:rPr lang="ja-JP" altLang="en-US" sz="3200" dirty="0" smtClean="0">
                <a:solidFill>
                  <a:schemeClr val="accent3">
                    <a:lumMod val="50000"/>
                  </a:schemeClr>
                </a:solidFill>
                <a:latin typeface="HG明朝E" pitchFamily="17" charset="-128"/>
                <a:ea typeface="HG明朝E" pitchFamily="17" charset="-128"/>
              </a:rPr>
              <a:t>　　　　　　　　　　　　「伝道」</a:t>
            </a:r>
            <a:endParaRPr lang="en-US" sz="3200" dirty="0" smtClean="0">
              <a:solidFill>
                <a:schemeClr val="accent3">
                  <a:lumMod val="50000"/>
                </a:schemeClr>
              </a:solidFill>
              <a:latin typeface="HG明朝E" pitchFamily="17" charset="-128"/>
              <a:ea typeface="HG明朝E" pitchFamily="17" charset="-128"/>
            </a:endParaRPr>
          </a:p>
          <a:p>
            <a:endParaRPr lang="en-US" sz="2900" dirty="0">
              <a:solidFill>
                <a:schemeClr val="accent3">
                  <a:lumMod val="50000"/>
                </a:schemeClr>
              </a:solidFill>
            </a:endParaRPr>
          </a:p>
        </p:txBody>
      </p:sp>
    </p:spTree>
    <p:extLst>
      <p:ext uri="{BB962C8B-B14F-4D97-AF65-F5344CB8AC3E}">
        <p14:creationId xmlns:p14="http://schemas.microsoft.com/office/powerpoint/2010/main" val="37327800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God and Small Groups</a:t>
            </a:r>
            <a:r>
              <a:rPr lang="ja-JP" altLang="en-US" sz="3200" dirty="0" smtClean="0">
                <a:latin typeface="HG明朝E" pitchFamily="17" charset="-128"/>
                <a:ea typeface="HG明朝E" pitchFamily="17" charset="-128"/>
              </a:rPr>
              <a:t>神様と小グループ</a:t>
            </a:r>
            <a:endParaRPr lang="en-US" sz="3200" dirty="0">
              <a:latin typeface="HG明朝E" pitchFamily="17" charset="-128"/>
              <a:ea typeface="HG明朝E" pitchFamily="17" charset="-128"/>
            </a:endParaRPr>
          </a:p>
        </p:txBody>
      </p:sp>
      <p:pic>
        <p:nvPicPr>
          <p:cNvPr id="3" name="Picture 2" descr="EGWhite"/>
          <p:cNvPicPr>
            <a:picLocks noChangeAspect="1" noChangeArrowheads="1"/>
          </p:cNvPicPr>
          <p:nvPr/>
        </p:nvPicPr>
        <p:blipFill>
          <a:blip r:embed="rId2" cstate="print"/>
          <a:srcRect/>
          <a:stretch>
            <a:fillRect/>
          </a:stretch>
        </p:blipFill>
        <p:spPr bwMode="auto">
          <a:xfrm flipH="1">
            <a:off x="9090218" y="2286000"/>
            <a:ext cx="2187382" cy="280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19201" y="2209800"/>
            <a:ext cx="7010400" cy="5632311"/>
          </a:xfrm>
          <a:prstGeom prst="rect">
            <a:avLst/>
          </a:prstGeom>
          <a:noFill/>
        </p:spPr>
        <p:txBody>
          <a:bodyPr wrap="square" rtlCol="0">
            <a:spAutoFit/>
          </a:bodyPr>
          <a:lstStyle/>
          <a:p>
            <a:r>
              <a:rPr lang="en-US" sz="2900" dirty="0" smtClean="0"/>
              <a:t>“Let the members be formed into small companies, to work not only </a:t>
            </a:r>
            <a:r>
              <a:rPr lang="en-US" sz="2900" dirty="0" smtClean="0">
                <a:solidFill>
                  <a:srgbClr val="C00000"/>
                </a:solidFill>
              </a:rPr>
              <a:t>for the church members </a:t>
            </a:r>
            <a:r>
              <a:rPr lang="en-US" sz="2900" dirty="0" smtClean="0"/>
              <a:t>but </a:t>
            </a:r>
            <a:r>
              <a:rPr lang="en-US" sz="2900" dirty="0" smtClean="0">
                <a:solidFill>
                  <a:srgbClr val="C00000"/>
                </a:solidFill>
              </a:rPr>
              <a:t>for unbelievers also</a:t>
            </a:r>
            <a:r>
              <a:rPr lang="en-US" sz="2900" dirty="0" smtClean="0"/>
              <a:t>.”</a:t>
            </a:r>
          </a:p>
          <a:p>
            <a:pPr algn="r"/>
            <a:r>
              <a:rPr lang="en-US" sz="2900" i="1" dirty="0" smtClean="0"/>
              <a:t>Evangelism</a:t>
            </a:r>
            <a:r>
              <a:rPr lang="en-US" sz="2900" dirty="0" smtClean="0"/>
              <a:t>, 115.</a:t>
            </a:r>
          </a:p>
          <a:p>
            <a:pPr algn="r"/>
            <a:endParaRPr lang="en-US" sz="2900" dirty="0" smtClean="0"/>
          </a:p>
          <a:p>
            <a:r>
              <a:rPr lang="ja-JP" altLang="en-US" sz="3200" dirty="0" smtClean="0">
                <a:latin typeface="HG明朝E" pitchFamily="17" charset="-128"/>
                <a:ea typeface="HG明朝E" pitchFamily="17" charset="-128"/>
              </a:rPr>
              <a:t>教会員を小さな組にして、</a:t>
            </a:r>
            <a:r>
              <a:rPr lang="ja-JP" altLang="en-US" sz="3200" dirty="0" smtClean="0">
                <a:solidFill>
                  <a:srgbClr val="FF0000"/>
                </a:solidFill>
                <a:latin typeface="HG明朝E" pitchFamily="17" charset="-128"/>
                <a:ea typeface="HG明朝E" pitchFamily="17" charset="-128"/>
              </a:rPr>
              <a:t>教会員のため</a:t>
            </a:r>
            <a:r>
              <a:rPr lang="ja-JP" altLang="en-US" sz="3200" dirty="0" smtClean="0">
                <a:latin typeface="HG明朝E" pitchFamily="17" charset="-128"/>
                <a:ea typeface="HG明朝E" pitchFamily="17" charset="-128"/>
              </a:rPr>
              <a:t>だけではなくて、</a:t>
            </a:r>
            <a:r>
              <a:rPr lang="ja-JP" altLang="en-US" sz="3200" dirty="0" smtClean="0">
                <a:solidFill>
                  <a:srgbClr val="FF0000"/>
                </a:solidFill>
                <a:latin typeface="HG明朝E" pitchFamily="17" charset="-128"/>
                <a:ea typeface="HG明朝E" pitchFamily="17" charset="-128"/>
              </a:rPr>
              <a:t>未信者のためにも</a:t>
            </a:r>
            <a:r>
              <a:rPr lang="ja-JP" altLang="en-US" sz="3200" dirty="0" smtClean="0">
                <a:latin typeface="HG明朝E" pitchFamily="17" charset="-128"/>
                <a:ea typeface="HG明朝E" pitchFamily="17" charset="-128"/>
              </a:rPr>
              <a:t>働くようにしよう。</a:t>
            </a:r>
            <a:endParaRPr lang="en-US" altLang="ja-JP" sz="3200" dirty="0" smtClean="0">
              <a:latin typeface="HG明朝E" pitchFamily="17" charset="-128"/>
              <a:ea typeface="HG明朝E" pitchFamily="17" charset="-128"/>
            </a:endParaRPr>
          </a:p>
          <a:p>
            <a:r>
              <a:rPr lang="ja-JP" altLang="en-US" sz="3200" dirty="0" smtClean="0">
                <a:latin typeface="HG明朝E" pitchFamily="17" charset="-128"/>
                <a:ea typeface="HG明朝E" pitchFamily="17" charset="-128"/>
              </a:rPr>
              <a:t>　　　　　　　　　　　　「伝道」</a:t>
            </a:r>
            <a:endParaRPr lang="en-US" sz="3200" dirty="0" smtClean="0">
              <a:latin typeface="HG明朝E" pitchFamily="17" charset="-128"/>
              <a:ea typeface="HG明朝E" pitchFamily="17" charset="-128"/>
            </a:endParaRPr>
          </a:p>
          <a:p>
            <a:pPr algn="r"/>
            <a:endParaRPr lang="en-US" sz="2900" dirty="0" smtClean="0"/>
          </a:p>
          <a:p>
            <a:endParaRPr lang="en-US" sz="2900" dirty="0"/>
          </a:p>
        </p:txBody>
      </p:sp>
      <p:sp>
        <p:nvSpPr>
          <p:cNvPr id="4" name="8-Point Star 3"/>
          <p:cNvSpPr/>
          <p:nvPr/>
        </p:nvSpPr>
        <p:spPr>
          <a:xfrm rot="20874333">
            <a:off x="748849" y="2773646"/>
            <a:ext cx="685800" cy="674466"/>
          </a:xfrm>
          <a:prstGeom prst="star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
        <p:nvSpPr>
          <p:cNvPr id="6" name="8-Point Star 5"/>
          <p:cNvSpPr/>
          <p:nvPr/>
        </p:nvSpPr>
        <p:spPr>
          <a:xfrm rot="20874333">
            <a:off x="4792640" y="3436017"/>
            <a:ext cx="685800" cy="674466"/>
          </a:xfrm>
          <a:prstGeom prst="star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extLst>
      <p:ext uri="{BB962C8B-B14F-4D97-AF65-F5344CB8AC3E}">
        <p14:creationId xmlns:p14="http://schemas.microsoft.com/office/powerpoint/2010/main" val="40855789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extLst>
              <p:ext uri="{D42A27DB-BD31-4B8C-83A1-F6EECF244321}">
                <p14:modId xmlns:p14="http://schemas.microsoft.com/office/powerpoint/2010/main" val="3956638770"/>
              </p:ext>
            </p:extLst>
          </p:nvPr>
        </p:nvGraphicFramePr>
        <p:xfrm>
          <a:off x="1016000" y="1600200"/>
          <a:ext cx="106727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smtClean="0"/>
              <a:t>The Acts 2 Success:</a:t>
            </a:r>
            <a:r>
              <a:rPr lang="ja-JP" altLang="en-US" sz="3200" dirty="0" smtClean="0">
                <a:latin typeface="HG明朝E" pitchFamily="17" charset="-128"/>
                <a:ea typeface="HG明朝E" pitchFamily="17" charset="-128"/>
              </a:rPr>
              <a:t>使徒行伝</a:t>
            </a:r>
            <a:r>
              <a:rPr lang="en-US" altLang="ja-JP" sz="3200" dirty="0" smtClean="0">
                <a:latin typeface="HG明朝E" pitchFamily="17" charset="-128"/>
                <a:ea typeface="HG明朝E" pitchFamily="17" charset="-128"/>
              </a:rPr>
              <a:t>2</a:t>
            </a:r>
            <a:r>
              <a:rPr lang="ja-JP" altLang="en-US" sz="3200" dirty="0" smtClean="0">
                <a:latin typeface="HG明朝E" pitchFamily="17" charset="-128"/>
                <a:ea typeface="HG明朝E" pitchFamily="17" charset="-128"/>
              </a:rPr>
              <a:t>章の成功</a:t>
            </a:r>
            <a:endParaRPr lang="en-US" sz="3200" dirty="0">
              <a:latin typeface="HG明朝E" pitchFamily="17" charset="-128"/>
              <a:ea typeface="HG明朝E" pitchFamily="17" charset="-128"/>
            </a:endParaRPr>
          </a:p>
        </p:txBody>
      </p:sp>
      <p:sp>
        <p:nvSpPr>
          <p:cNvPr id="2" name="Oval 1"/>
          <p:cNvSpPr/>
          <p:nvPr/>
        </p:nvSpPr>
        <p:spPr>
          <a:xfrm>
            <a:off x="4038600" y="3581400"/>
            <a:ext cx="2667000" cy="2514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3992940"/>
            <a:ext cx="2362200" cy="2554545"/>
          </a:xfrm>
          <a:prstGeom prst="rect">
            <a:avLst/>
          </a:prstGeom>
          <a:noFill/>
        </p:spPr>
        <p:txBody>
          <a:bodyPr wrap="square" rtlCol="0">
            <a:spAutoFit/>
          </a:bodyPr>
          <a:lstStyle/>
          <a:p>
            <a:r>
              <a:rPr lang="en-US" sz="3200" dirty="0" smtClean="0"/>
              <a:t>The most common neglect!</a:t>
            </a:r>
            <a:r>
              <a:rPr lang="ja-JP" altLang="en-US" sz="3200" dirty="0" smtClean="0">
                <a:latin typeface="HG明朝E" pitchFamily="17" charset="-128"/>
                <a:ea typeface="HG明朝E" pitchFamily="17" charset="-128"/>
              </a:rPr>
              <a:t>最も疎かにしやすい要素</a:t>
            </a:r>
            <a:endParaRPr lang="en-US" sz="3200" dirty="0">
              <a:latin typeface="HG明朝E" pitchFamily="17" charset="-128"/>
              <a:ea typeface="HG明朝E" pitchFamily="17" charset="-128"/>
            </a:endParaRPr>
          </a:p>
        </p:txBody>
      </p:sp>
      <p:sp>
        <p:nvSpPr>
          <p:cNvPr id="5" name="Right Arrow 4"/>
          <p:cNvSpPr/>
          <p:nvPr/>
        </p:nvSpPr>
        <p:spPr>
          <a:xfrm>
            <a:off x="3352800" y="4495800"/>
            <a:ext cx="838200" cy="6858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9948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016000" y="1600200"/>
            <a:ext cx="7366000" cy="4953000"/>
          </a:xfrm>
        </p:spPr>
        <p:txBody>
          <a:bodyPr>
            <a:normAutofit/>
          </a:bodyPr>
          <a:lstStyle/>
          <a:p>
            <a:pPr marL="0" indent="0">
              <a:buNone/>
            </a:pPr>
            <a:r>
              <a:rPr lang="en-US" dirty="0" smtClean="0"/>
              <a:t>“Every group must have a well-defined purpose and outreach strategy that group members understand and own…. </a:t>
            </a:r>
          </a:p>
          <a:p>
            <a:pPr marL="0" indent="0">
              <a:buNone/>
            </a:pPr>
            <a:endParaRPr lang="en-US" sz="2500" dirty="0" smtClean="0">
              <a:solidFill>
                <a:schemeClr val="accent3">
                  <a:lumMod val="50000"/>
                </a:schemeClr>
              </a:solidFill>
            </a:endParaRPr>
          </a:p>
          <a:p>
            <a:pPr marL="0" indent="0">
              <a:buNone/>
            </a:pPr>
            <a:r>
              <a:rPr lang="ja-JP" altLang="en-US" sz="3200" dirty="0" smtClean="0">
                <a:solidFill>
                  <a:schemeClr val="accent3">
                    <a:lumMod val="50000"/>
                  </a:schemeClr>
                </a:solidFill>
                <a:latin typeface="HG明朝E" pitchFamily="17" charset="-128"/>
                <a:ea typeface="HG明朝E" pitchFamily="17" charset="-128"/>
              </a:rPr>
              <a:t>全てのグループは明確な目的と伝道の戦略を持ち、グループのメンバーもそれを理解していなければならない。</a:t>
            </a:r>
            <a:endParaRPr lang="en-US" sz="3200" dirty="0">
              <a:solidFill>
                <a:schemeClr val="accent3">
                  <a:lumMod val="50000"/>
                </a:schemeClr>
              </a:solidFill>
              <a:latin typeface="HG明朝E" pitchFamily="17" charset="-128"/>
              <a:ea typeface="HG明朝E" pitchFamily="17" charset="-128"/>
            </a:endParaRPr>
          </a:p>
        </p:txBody>
      </p:sp>
      <p:sp>
        <p:nvSpPr>
          <p:cNvPr id="3" name="Title 2"/>
          <p:cNvSpPr>
            <a:spLocks noGrp="1"/>
          </p:cNvSpPr>
          <p:nvPr>
            <p:ph type="title"/>
          </p:nvPr>
        </p:nvSpPr>
        <p:spPr/>
        <p:txBody>
          <a:bodyPr>
            <a:normAutofit fontScale="90000"/>
          </a:bodyPr>
          <a:lstStyle/>
          <a:p>
            <a:r>
              <a:rPr lang="en-US" sz="3600" dirty="0" smtClean="0"/>
              <a:t>The Importance of </a:t>
            </a:r>
            <a:br>
              <a:rPr lang="en-US" sz="3600" dirty="0" smtClean="0"/>
            </a:br>
            <a:r>
              <a:rPr lang="en-US" sz="3600" dirty="0" smtClean="0"/>
              <a:t>a Mission Component:</a:t>
            </a:r>
            <a:r>
              <a:rPr lang="ja-JP" altLang="en-US" sz="3600" dirty="0" smtClean="0">
                <a:latin typeface="HG明朝E" pitchFamily="17" charset="-128"/>
                <a:ea typeface="HG明朝E" pitchFamily="17" charset="-128"/>
              </a:rPr>
              <a:t>伝道の要素の大切さ</a:t>
            </a:r>
            <a:endParaRPr lang="en-US" sz="3600" dirty="0">
              <a:latin typeface="HG明朝E" pitchFamily="17" charset="-128"/>
              <a:ea typeface="HG明朝E" pitchFamily="17"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2175" y="1676400"/>
            <a:ext cx="3171825" cy="47625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30" r="8599"/>
          <a:stretch/>
        </p:blipFill>
        <p:spPr>
          <a:xfrm>
            <a:off x="8077199" y="4545189"/>
            <a:ext cx="1828801" cy="2160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20384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016000" y="1600200"/>
            <a:ext cx="7366000" cy="4953000"/>
          </a:xfrm>
        </p:spPr>
        <p:txBody>
          <a:bodyPr>
            <a:normAutofit fontScale="92500" lnSpcReduction="20000"/>
          </a:bodyPr>
          <a:lstStyle/>
          <a:p>
            <a:pPr marL="0" indent="0">
              <a:buNone/>
            </a:pPr>
            <a:r>
              <a:rPr lang="en-US" dirty="0" smtClean="0"/>
              <a:t>“Experience has shown that without an outreach strategy, the focus of the group will turn inward, the members’ excitement and sense of fulfillment will decline, and group life will stagnate and deteriorate.”</a:t>
            </a:r>
          </a:p>
          <a:p>
            <a:pPr marL="0" indent="0">
              <a:spcBef>
                <a:spcPts val="1800"/>
              </a:spcBef>
              <a:buNone/>
            </a:pPr>
            <a:r>
              <a:rPr lang="en-US" sz="2500" dirty="0" smtClean="0">
                <a:solidFill>
                  <a:schemeClr val="accent3">
                    <a:lumMod val="50000"/>
                  </a:schemeClr>
                </a:solidFill>
              </a:rPr>
              <a:t>Kurt W. Johnson,</a:t>
            </a:r>
          </a:p>
          <a:p>
            <a:pPr marL="0" indent="0">
              <a:spcBef>
                <a:spcPts val="0"/>
              </a:spcBef>
              <a:buNone/>
            </a:pPr>
            <a:r>
              <a:rPr lang="en-US" sz="2500" i="1" dirty="0" smtClean="0">
                <a:solidFill>
                  <a:schemeClr val="accent3">
                    <a:lumMod val="50000"/>
                  </a:schemeClr>
                </a:solidFill>
              </a:rPr>
              <a:t>Successful Small Groups</a:t>
            </a:r>
            <a:r>
              <a:rPr lang="en-US" sz="2500" dirty="0" smtClean="0">
                <a:solidFill>
                  <a:schemeClr val="accent3">
                    <a:lumMod val="50000"/>
                  </a:schemeClr>
                </a:solidFill>
              </a:rPr>
              <a:t>, p. 40.</a:t>
            </a:r>
          </a:p>
          <a:p>
            <a:pPr marL="0" indent="0">
              <a:spcBef>
                <a:spcPts val="0"/>
              </a:spcBef>
              <a:buNone/>
            </a:pPr>
            <a:endParaRPr lang="en-US" sz="2500" dirty="0" smtClean="0">
              <a:solidFill>
                <a:schemeClr val="accent3">
                  <a:lumMod val="50000"/>
                </a:schemeClr>
              </a:solidFill>
            </a:endParaRPr>
          </a:p>
          <a:p>
            <a:pPr marL="0" indent="0">
              <a:spcBef>
                <a:spcPts val="0"/>
              </a:spcBef>
              <a:buNone/>
            </a:pPr>
            <a:r>
              <a:rPr lang="ja-JP" altLang="en-US" sz="3200" dirty="0" smtClean="0">
                <a:solidFill>
                  <a:srgbClr val="002060"/>
                </a:solidFill>
                <a:latin typeface="HG明朝E" pitchFamily="17" charset="-128"/>
                <a:ea typeface="HG明朝E" pitchFamily="17" charset="-128"/>
              </a:rPr>
              <a:t>伝道の戦略が無ければ、グループの関心は内向きになり、喜びや達成感は低下し、グループの活気は停滞し、無くなってしまうことを経験から学んだ。</a:t>
            </a:r>
            <a:endParaRPr lang="en-US" altLang="ja-JP" sz="3200" dirty="0" smtClean="0">
              <a:solidFill>
                <a:srgbClr val="002060"/>
              </a:solidFill>
              <a:latin typeface="HG明朝E" pitchFamily="17" charset="-128"/>
              <a:ea typeface="HG明朝E" pitchFamily="17" charset="-128"/>
            </a:endParaRPr>
          </a:p>
          <a:p>
            <a:pPr marL="0" indent="0">
              <a:spcBef>
                <a:spcPts val="0"/>
              </a:spcBef>
              <a:buNone/>
            </a:pPr>
            <a:r>
              <a:rPr lang="ja-JP" altLang="en-US" sz="3200" dirty="0" smtClean="0">
                <a:solidFill>
                  <a:srgbClr val="002060"/>
                </a:solidFill>
                <a:latin typeface="HG明朝E" pitchFamily="17" charset="-128"/>
                <a:ea typeface="HG明朝E" pitchFamily="17" charset="-128"/>
              </a:rPr>
              <a:t>　　　　　　　「成功する小グループ」</a:t>
            </a:r>
            <a:endParaRPr lang="en-US" sz="3200" dirty="0">
              <a:solidFill>
                <a:srgbClr val="002060"/>
              </a:solidFill>
              <a:latin typeface="HG明朝E" pitchFamily="17" charset="-128"/>
              <a:ea typeface="HG明朝E" pitchFamily="17" charset="-128"/>
            </a:endParaRPr>
          </a:p>
        </p:txBody>
      </p:sp>
      <p:sp>
        <p:nvSpPr>
          <p:cNvPr id="3" name="Title 2"/>
          <p:cNvSpPr>
            <a:spLocks noGrp="1"/>
          </p:cNvSpPr>
          <p:nvPr>
            <p:ph type="title"/>
          </p:nvPr>
        </p:nvSpPr>
        <p:spPr/>
        <p:txBody>
          <a:bodyPr>
            <a:normAutofit fontScale="90000"/>
          </a:bodyPr>
          <a:lstStyle/>
          <a:p>
            <a:r>
              <a:rPr lang="en-US" sz="3600" dirty="0" smtClean="0"/>
              <a:t>The Importance of </a:t>
            </a:r>
            <a:br>
              <a:rPr lang="en-US" sz="3600" dirty="0" smtClean="0"/>
            </a:br>
            <a:r>
              <a:rPr lang="en-US" sz="3600" dirty="0" smtClean="0"/>
              <a:t>a Mission Component:</a:t>
            </a:r>
            <a:r>
              <a:rPr lang="ja-JP" altLang="en-US" sz="3600" dirty="0" smtClean="0">
                <a:latin typeface="HG明朝E" pitchFamily="17" charset="-128"/>
                <a:ea typeface="HG明朝E" pitchFamily="17" charset="-128"/>
              </a:rPr>
              <a:t>伝道の要素の大切さ</a:t>
            </a:r>
            <a:endParaRPr lang="en-US" sz="3600" dirty="0">
              <a:latin typeface="HG明朝E" pitchFamily="17" charset="-128"/>
              <a:ea typeface="HG明朝E" pitchFamily="17"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2175" y="1676400"/>
            <a:ext cx="3171825" cy="47625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030" r="8599"/>
          <a:stretch/>
        </p:blipFill>
        <p:spPr>
          <a:xfrm>
            <a:off x="8077199" y="4545189"/>
            <a:ext cx="1828801" cy="2160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70167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016000" y="1600200"/>
            <a:ext cx="10672064" cy="4953000"/>
          </a:xfrm>
        </p:spPr>
        <p:txBody>
          <a:bodyPr>
            <a:normAutofit fontScale="92500" lnSpcReduction="20000"/>
          </a:bodyPr>
          <a:lstStyle/>
          <a:p>
            <a:r>
              <a:rPr lang="en-US" dirty="0" smtClean="0"/>
              <a:t>Research shows that without a mission component groups eventually die, or degenerate (become exclusive or routine).</a:t>
            </a:r>
          </a:p>
          <a:p>
            <a:r>
              <a:rPr lang="ja-JP" altLang="en-US" sz="3200" dirty="0" smtClean="0">
                <a:latin typeface="HG明朝E" pitchFamily="17" charset="-128"/>
                <a:ea typeface="HG明朝E" pitchFamily="17" charset="-128"/>
              </a:rPr>
              <a:t>調査によると、伝道の要素が無ければ、グループはやがて消滅するか、衰退（排他的になったり、決まりきった業務になったりすること）する。</a:t>
            </a:r>
            <a:endParaRPr lang="en-US" sz="3200" dirty="0">
              <a:latin typeface="HG明朝E" pitchFamily="17" charset="-128"/>
              <a:ea typeface="HG明朝E" pitchFamily="17" charset="-128"/>
            </a:endParaRPr>
          </a:p>
          <a:p>
            <a:r>
              <a:rPr lang="en-US" dirty="0" smtClean="0"/>
              <a:t>Having to think of non-believers keeps the group motivated and wanting to depend on God.</a:t>
            </a:r>
          </a:p>
          <a:p>
            <a:r>
              <a:rPr lang="ja-JP" altLang="en-US" sz="3500" dirty="0" smtClean="0">
                <a:latin typeface="HG明朝E" pitchFamily="17" charset="-128"/>
                <a:ea typeface="HG明朝E" pitchFamily="17" charset="-128"/>
              </a:rPr>
              <a:t>未信者のことを考えることがグループの意欲を保ち、神に頼りたいと望ませる。</a:t>
            </a:r>
            <a:endParaRPr lang="en-US" sz="3500" dirty="0" smtClean="0">
              <a:latin typeface="HG明朝E" pitchFamily="17" charset="-128"/>
              <a:ea typeface="HG明朝E" pitchFamily="17" charset="-128"/>
            </a:endParaRPr>
          </a:p>
          <a:p>
            <a:endParaRPr lang="en-US" dirty="0" smtClean="0"/>
          </a:p>
          <a:p>
            <a:r>
              <a:rPr lang="en-US" dirty="0" smtClean="0"/>
              <a:t>A mission component improves the group’s prayer life.</a:t>
            </a:r>
          </a:p>
          <a:p>
            <a:r>
              <a:rPr lang="ja-JP" altLang="en-US" sz="3500" dirty="0" smtClean="0">
                <a:latin typeface="HG明朝E" pitchFamily="17" charset="-128"/>
                <a:ea typeface="HG明朝E" pitchFamily="17" charset="-128"/>
              </a:rPr>
              <a:t>伝道の要素はグループの祈りの生活を改善する。</a:t>
            </a:r>
            <a:endParaRPr lang="en-US" sz="3500" dirty="0" smtClean="0">
              <a:latin typeface="HG明朝E" pitchFamily="17" charset="-128"/>
              <a:ea typeface="HG明朝E" pitchFamily="17" charset="-128"/>
            </a:endParaRPr>
          </a:p>
        </p:txBody>
      </p:sp>
      <p:sp>
        <p:nvSpPr>
          <p:cNvPr id="3" name="Title 2"/>
          <p:cNvSpPr>
            <a:spLocks noGrp="1"/>
          </p:cNvSpPr>
          <p:nvPr>
            <p:ph type="title"/>
          </p:nvPr>
        </p:nvSpPr>
        <p:spPr/>
        <p:txBody>
          <a:bodyPr>
            <a:normAutofit fontScale="90000"/>
          </a:bodyPr>
          <a:lstStyle/>
          <a:p>
            <a:r>
              <a:rPr lang="en-US" sz="3600" dirty="0" smtClean="0"/>
              <a:t>The Importance of </a:t>
            </a:r>
            <a:br>
              <a:rPr lang="en-US" sz="3600" dirty="0" smtClean="0"/>
            </a:br>
            <a:r>
              <a:rPr lang="en-US" sz="3600" dirty="0" smtClean="0"/>
              <a:t>a Mission Component:</a:t>
            </a:r>
            <a:r>
              <a:rPr lang="ja-JP" altLang="en-US" sz="3600" dirty="0" smtClean="0">
                <a:latin typeface="HG明朝E" pitchFamily="17" charset="-128"/>
                <a:ea typeface="HG明朝E" pitchFamily="17" charset="-128"/>
              </a:rPr>
              <a:t>伝道の要素の大切さ</a:t>
            </a:r>
            <a:endParaRPr lang="en-US" sz="3600" dirty="0">
              <a:latin typeface="HG明朝E" pitchFamily="17" charset="-128"/>
              <a:ea typeface="HG明朝E" pitchFamily="17" charset="-128"/>
            </a:endParaRPr>
          </a:p>
        </p:txBody>
      </p:sp>
    </p:spTree>
    <p:extLst>
      <p:ext uri="{BB962C8B-B14F-4D97-AF65-F5344CB8AC3E}">
        <p14:creationId xmlns:p14="http://schemas.microsoft.com/office/powerpoint/2010/main" val="35707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smtClean="0"/>
              <a:t>God is involved in reaching the lost. This is why He will bless groups with an outreach component.</a:t>
            </a:r>
          </a:p>
          <a:p>
            <a:r>
              <a:rPr lang="ja-JP" altLang="en-US" sz="3200" dirty="0" smtClean="0">
                <a:latin typeface="HG明朝E" pitchFamily="17" charset="-128"/>
                <a:ea typeface="HG明朝E" pitchFamily="17" charset="-128"/>
              </a:rPr>
              <a:t>神は熱心に失われた人びとに手を差し伸べておられる。それで神は宣教の要素を持つグループを祝福されるのである。</a:t>
            </a:r>
            <a:endParaRPr lang="en-US" sz="3200" dirty="0" smtClean="0">
              <a:latin typeface="HG明朝E" pitchFamily="17" charset="-128"/>
              <a:ea typeface="HG明朝E" pitchFamily="17" charset="-128"/>
            </a:endParaRPr>
          </a:p>
          <a:p>
            <a:endParaRPr lang="en-US" dirty="0"/>
          </a:p>
          <a:p>
            <a:r>
              <a:rPr lang="en-US" dirty="0" smtClean="0"/>
              <a:t>Keep in mind: inviting non-members is for </a:t>
            </a:r>
            <a:r>
              <a:rPr lang="en-US" i="1" dirty="0" smtClean="0"/>
              <a:t>more </a:t>
            </a:r>
            <a:r>
              <a:rPr lang="en-US" dirty="0" smtClean="0"/>
              <a:t>than simply making friends. It is so they become expose to God.</a:t>
            </a:r>
          </a:p>
          <a:p>
            <a:r>
              <a:rPr lang="ja-JP" altLang="en-US" sz="3200" dirty="0" smtClean="0">
                <a:latin typeface="HG明朝E" pitchFamily="17" charset="-128"/>
                <a:ea typeface="HG明朝E" pitchFamily="17" charset="-128"/>
              </a:rPr>
              <a:t>次のことを心に留めなさい。未信者を誘うことは単に親しくなるということ以上のものである。そうすることで未信者は神の前に出るのである。</a:t>
            </a:r>
            <a:endParaRPr lang="en-US" sz="3200" dirty="0">
              <a:latin typeface="HG明朝E" pitchFamily="17" charset="-128"/>
              <a:ea typeface="HG明朝E" pitchFamily="17" charset="-128"/>
            </a:endParaRPr>
          </a:p>
        </p:txBody>
      </p:sp>
      <p:sp>
        <p:nvSpPr>
          <p:cNvPr id="3" name="Title 2"/>
          <p:cNvSpPr>
            <a:spLocks noGrp="1"/>
          </p:cNvSpPr>
          <p:nvPr>
            <p:ph type="title"/>
          </p:nvPr>
        </p:nvSpPr>
        <p:spPr/>
        <p:txBody>
          <a:bodyPr>
            <a:normAutofit fontScale="90000"/>
          </a:bodyPr>
          <a:lstStyle/>
          <a:p>
            <a:r>
              <a:rPr lang="en-US" sz="3600" dirty="0" smtClean="0"/>
              <a:t>The Importance of </a:t>
            </a:r>
            <a:br>
              <a:rPr lang="en-US" sz="3600" dirty="0" smtClean="0"/>
            </a:br>
            <a:r>
              <a:rPr lang="en-US" sz="3600" dirty="0" smtClean="0"/>
              <a:t>a Mission Component:</a:t>
            </a:r>
            <a:r>
              <a:rPr lang="ja-JP" altLang="en-US" sz="3600" dirty="0" smtClean="0">
                <a:latin typeface="HG明朝E" pitchFamily="17" charset="-128"/>
                <a:ea typeface="HG明朝E" pitchFamily="17" charset="-128"/>
              </a:rPr>
              <a:t>伝道の要素の大切さ</a:t>
            </a:r>
            <a:endParaRPr lang="en-US" sz="3600" dirty="0">
              <a:latin typeface="HG明朝E" pitchFamily="17" charset="-128"/>
              <a:ea typeface="HG明朝E" pitchFamily="17" charset="-128"/>
            </a:endParaRPr>
          </a:p>
        </p:txBody>
      </p:sp>
    </p:spTree>
    <p:extLst>
      <p:ext uri="{BB962C8B-B14F-4D97-AF65-F5344CB8AC3E}">
        <p14:creationId xmlns:p14="http://schemas.microsoft.com/office/powerpoint/2010/main" val="1921625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13314"/>
          <a:stretch/>
        </p:blipFill>
        <p:spPr>
          <a:xfrm>
            <a:off x="0" y="0"/>
            <a:ext cx="12192000" cy="590770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143000" y="4343400"/>
            <a:ext cx="9956800" cy="1371600"/>
          </a:xfrm>
          <a:effectLst>
            <a:outerShdw blurRad="50800" dist="50800" dir="5400000" algn="ctr" rotWithShape="0">
              <a:schemeClr val="bg1"/>
            </a:outerShdw>
          </a:effectLst>
        </p:spPr>
        <p:txBody>
          <a:bodyPr>
            <a:normAutofit fontScale="90000"/>
          </a:bodyPr>
          <a:lstStyle/>
          <a:p>
            <a:pPr algn="ctr"/>
            <a:r>
              <a:rPr lang="en-US" sz="4800" dirty="0" smtClean="0"/>
              <a:t>If the group is already set, </a:t>
            </a:r>
            <a:br>
              <a:rPr lang="en-US" sz="4800" dirty="0" smtClean="0"/>
            </a:br>
            <a:r>
              <a:rPr lang="en-US" sz="4800" dirty="0" smtClean="0"/>
              <a:t>how do you incorporate mission?</a:t>
            </a:r>
            <a:r>
              <a:rPr lang="ja-JP" altLang="en-US" sz="3600" dirty="0" smtClean="0">
                <a:latin typeface="HG明朝E" pitchFamily="17" charset="-128"/>
                <a:ea typeface="HG明朝E" pitchFamily="17" charset="-128"/>
              </a:rPr>
              <a:t>グループが既に固定していたら、伝道をどう組み込むか？</a:t>
            </a:r>
            <a:endParaRPr lang="en-US" sz="3600" dirty="0">
              <a:latin typeface="HG明朝E" pitchFamily="17" charset="-128"/>
              <a:ea typeface="HG明朝E" pitchFamily="17" charset="-128"/>
            </a:endParaRPr>
          </a:p>
        </p:txBody>
      </p:sp>
    </p:spTree>
    <p:extLst>
      <p:ext uri="{BB962C8B-B14F-4D97-AF65-F5344CB8AC3E}">
        <p14:creationId xmlns:p14="http://schemas.microsoft.com/office/powerpoint/2010/main" val="20584958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startAt="3"/>
            </a:pPr>
            <a:r>
              <a:rPr lang="en-US" dirty="0" smtClean="0"/>
              <a:t>Groups that lack a clear mission are vulnerable groups: to extreme members, to aimlessness, to gossip, to boredom. Every group should have a clear common objective that should include a mission component.</a:t>
            </a:r>
            <a:br>
              <a:rPr lang="en-US" dirty="0" smtClean="0"/>
            </a:br>
            <a:endParaRPr lang="en-US" dirty="0" smtClean="0"/>
          </a:p>
          <a:p>
            <a:pPr marL="0" indent="0">
              <a:buSzPct val="100000"/>
              <a:buNone/>
            </a:pPr>
            <a:r>
              <a:rPr lang="ja-JP" altLang="en-US" dirty="0" smtClean="0"/>
              <a:t>はっきりした目的（ミッション）を持たないグループは：過激な意見のメンバー、無目的、世間話</a:t>
            </a:r>
            <a:r>
              <a:rPr lang="ja-JP" altLang="en-US" dirty="0"/>
              <a:t>、倦怠感等に対し脆弱なグループで</a:t>
            </a:r>
            <a:r>
              <a:rPr lang="ja-JP" altLang="en-US" dirty="0" smtClean="0"/>
              <a:t>ある。</a:t>
            </a:r>
            <a:endParaRPr lang="en-US" dirty="0" smtClean="0"/>
          </a:p>
        </p:txBody>
      </p:sp>
      <p:sp>
        <p:nvSpPr>
          <p:cNvPr id="2" name="Title 1"/>
          <p:cNvSpPr>
            <a:spLocks noGrp="1"/>
          </p:cNvSpPr>
          <p:nvPr>
            <p:ph type="title"/>
          </p:nvPr>
        </p:nvSpPr>
        <p:spPr/>
        <p:txBody>
          <a:bodyPr>
            <a:normAutofit/>
          </a:bodyPr>
          <a:lstStyle/>
          <a:p>
            <a:r>
              <a:rPr lang="en-US" sz="4000" dirty="0" smtClean="0"/>
              <a:t>Basic Principles</a:t>
            </a:r>
            <a:r>
              <a:rPr lang="ja-JP" altLang="en-US" sz="4000" dirty="0" smtClean="0"/>
              <a:t>大原則</a:t>
            </a:r>
            <a:r>
              <a:rPr lang="en-US" sz="4000" dirty="0" smtClean="0"/>
              <a:t> </a:t>
            </a:r>
            <a:endParaRPr lang="en-US" sz="4000" dirty="0"/>
          </a:p>
        </p:txBody>
      </p:sp>
    </p:spTree>
    <p:extLst>
      <p:ext uri="{BB962C8B-B14F-4D97-AF65-F5344CB8AC3E}">
        <p14:creationId xmlns:p14="http://schemas.microsoft.com/office/powerpoint/2010/main" val="3422752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02780" y="1830586"/>
            <a:ext cx="6093619" cy="4570214"/>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Autofit/>
          </a:bodyPr>
          <a:lstStyle/>
          <a:p>
            <a:r>
              <a:rPr lang="en-US" sz="3600" dirty="0" smtClean="0"/>
              <a:t>If the Group Is Only Members: </a:t>
            </a:r>
            <a:br>
              <a:rPr lang="en-US" sz="3600" dirty="0" smtClean="0"/>
            </a:br>
            <a:r>
              <a:rPr lang="en-US" sz="3600" dirty="0" smtClean="0"/>
              <a:t>Start with </a:t>
            </a:r>
            <a:r>
              <a:rPr lang="en-US" sz="3600" i="1" dirty="0" smtClean="0"/>
              <a:t>The Empty Chair </a:t>
            </a:r>
            <a:r>
              <a:rPr lang="ja-JP" altLang="en-US" sz="3200" dirty="0" smtClean="0">
                <a:latin typeface="HG明朝E" pitchFamily="17" charset="-128"/>
                <a:ea typeface="HG明朝E" pitchFamily="17" charset="-128"/>
              </a:rPr>
              <a:t>メンバーが教会員だけのグループ：</a:t>
            </a:r>
            <a:r>
              <a:rPr lang="ja-JP" altLang="en-US" sz="3200" i="1" dirty="0" smtClean="0">
                <a:latin typeface="HG明朝E" pitchFamily="17" charset="-128"/>
                <a:ea typeface="HG明朝E" pitchFamily="17" charset="-128"/>
              </a:rPr>
              <a:t>空いた椅子</a:t>
            </a:r>
            <a:r>
              <a:rPr lang="ja-JP" altLang="en-US" sz="3200" dirty="0" smtClean="0">
                <a:latin typeface="HG明朝E" pitchFamily="17" charset="-128"/>
                <a:ea typeface="HG明朝E" pitchFamily="17" charset="-128"/>
              </a:rPr>
              <a:t>を置くことから始める</a:t>
            </a:r>
            <a:endParaRPr lang="en-US" sz="3600" dirty="0"/>
          </a:p>
        </p:txBody>
      </p:sp>
      <p:sp>
        <p:nvSpPr>
          <p:cNvPr id="5" name="Right Arrow 4"/>
          <p:cNvSpPr/>
          <p:nvPr/>
        </p:nvSpPr>
        <p:spPr>
          <a:xfrm rot="9240131">
            <a:off x="8497999" y="1674174"/>
            <a:ext cx="1524000" cy="533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23142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If the Group Already Has Non-Members: </a:t>
            </a:r>
            <a:br>
              <a:rPr lang="en-US" sz="3600" dirty="0"/>
            </a:br>
            <a:r>
              <a:rPr lang="en-US" sz="3600" i="1" dirty="0"/>
              <a:t>Review the Covenant</a:t>
            </a:r>
            <a:br>
              <a:rPr lang="en-US" sz="3600" i="1" dirty="0"/>
            </a:br>
            <a:r>
              <a:rPr lang="ja-JP" altLang="en-US" sz="3600" dirty="0">
                <a:latin typeface="HG明朝E" panose="02020909000000000000" pitchFamily="17" charset="-128"/>
                <a:ea typeface="HG明朝E" panose="02020909000000000000" pitchFamily="17" charset="-128"/>
              </a:rPr>
              <a:t>ノンクリスチャンを含むグループでは：</a:t>
            </a:r>
            <a:r>
              <a:rPr lang="en-US" altLang="ja-JP" sz="3600" dirty="0">
                <a:latin typeface="HG明朝E" panose="02020909000000000000" pitchFamily="17" charset="-128"/>
                <a:ea typeface="HG明朝E" panose="02020909000000000000" pitchFamily="17" charset="-128"/>
              </a:rPr>
              <a:t/>
            </a:r>
            <a:br>
              <a:rPr lang="en-US" altLang="ja-JP" sz="3600" dirty="0">
                <a:latin typeface="HG明朝E" panose="02020909000000000000" pitchFamily="17" charset="-128"/>
                <a:ea typeface="HG明朝E" panose="02020909000000000000" pitchFamily="17" charset="-128"/>
              </a:rPr>
            </a:br>
            <a:r>
              <a:rPr lang="ja-JP" altLang="en-US" sz="3600" i="1" dirty="0">
                <a:latin typeface="HG明朝E" panose="02020909000000000000" pitchFamily="17" charset="-128"/>
                <a:ea typeface="HG明朝E" panose="02020909000000000000" pitchFamily="17" charset="-128"/>
              </a:rPr>
              <a:t>契約について学ぶ</a:t>
            </a:r>
            <a:endParaRPr lang="en-US" sz="36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743" y="1834130"/>
            <a:ext cx="6134992" cy="395707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rot="20202188">
            <a:off x="3157048" y="5689823"/>
            <a:ext cx="1524000" cy="533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930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79743" y="1834130"/>
            <a:ext cx="6134992" cy="3957070"/>
          </a:xfrm>
          <a:prstGeom prst="rect">
            <a:avLst/>
          </a:prstGeom>
          <a:ln>
            <a:noFill/>
          </a:ln>
          <a:effectLst>
            <a:softEdge rad="112500"/>
          </a:effectLst>
        </p:spPr>
      </p:pic>
      <p:sp>
        <p:nvSpPr>
          <p:cNvPr id="4" name="Content Placeholder 3"/>
          <p:cNvSpPr>
            <a:spLocks noGrp="1"/>
          </p:cNvSpPr>
          <p:nvPr>
            <p:ph sz="quarter" idx="1"/>
          </p:nvPr>
        </p:nvSpPr>
        <p:spPr/>
        <p:txBody>
          <a:bodyPr>
            <a:normAutofit fontScale="92500" lnSpcReduction="10000"/>
          </a:bodyPr>
          <a:lstStyle/>
          <a:p>
            <a:r>
              <a:rPr lang="en-US" dirty="0"/>
              <a:t>This must be sensitively so as to avoid offending</a:t>
            </a:r>
          </a:p>
          <a:p>
            <a:r>
              <a:rPr lang="ja-JP" altLang="en-US" dirty="0">
                <a:latin typeface="HG明朝E" panose="02020909000000000000" pitchFamily="17" charset="-128"/>
                <a:ea typeface="HG明朝E" panose="02020909000000000000" pitchFamily="17" charset="-128"/>
              </a:rPr>
              <a:t>このことは不快感を与えないよう敏感に対処しなければならない</a:t>
            </a:r>
            <a:endParaRPr lang="en-US" dirty="0">
              <a:latin typeface="HG明朝E" panose="02020909000000000000" pitchFamily="17" charset="-128"/>
              <a:ea typeface="HG明朝E" panose="02020909000000000000" pitchFamily="17" charset="-128"/>
            </a:endParaRPr>
          </a:p>
          <a:p>
            <a:endParaRPr lang="en-US" dirty="0">
              <a:latin typeface="HG明朝E" panose="02020909000000000000" pitchFamily="17" charset="-128"/>
              <a:ea typeface="HG明朝E" panose="02020909000000000000" pitchFamily="17" charset="-128"/>
            </a:endParaRPr>
          </a:p>
          <a:p>
            <a:endParaRPr lang="en-US" dirty="0"/>
          </a:p>
          <a:p>
            <a:r>
              <a:rPr lang="en-US" dirty="0"/>
              <a:t>Refocus on your identity as SDAs, on your purpose in this world: to be a blessing others and to help people know God and prepare for His soon coming</a:t>
            </a:r>
          </a:p>
          <a:p>
            <a:r>
              <a:rPr lang="ja-JP" altLang="en-US" dirty="0">
                <a:latin typeface="HG明朝E" panose="02020909000000000000" pitchFamily="17" charset="-128"/>
                <a:ea typeface="HG明朝E" panose="02020909000000000000" pitchFamily="17" charset="-128"/>
              </a:rPr>
              <a:t>あなたの</a:t>
            </a:r>
            <a:r>
              <a:rPr lang="en-US" altLang="ja-JP" dirty="0">
                <a:latin typeface="HG明朝E" panose="02020909000000000000" pitchFamily="17" charset="-128"/>
                <a:ea typeface="HG明朝E" panose="02020909000000000000" pitchFamily="17" charset="-128"/>
              </a:rPr>
              <a:t>SDA</a:t>
            </a:r>
            <a:r>
              <a:rPr lang="ja-JP" altLang="en-US" dirty="0">
                <a:latin typeface="HG明朝E" panose="02020909000000000000" pitchFamily="17" charset="-128"/>
                <a:ea typeface="HG明朝E" panose="02020909000000000000" pitchFamily="17" charset="-128"/>
              </a:rPr>
              <a:t>としてのアイデンティティを再確認する。この世での目的は、周りの祝福となり人々が神を知りイエスの再臨に備える助けとなること。</a:t>
            </a:r>
            <a:endParaRPr lang="en-US" dirty="0">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Autofit/>
          </a:bodyPr>
          <a:lstStyle/>
          <a:p>
            <a:r>
              <a:rPr lang="en-US" sz="3600" dirty="0"/>
              <a:t>If the Group Already Has Non-Members: </a:t>
            </a:r>
            <a:br>
              <a:rPr lang="en-US" sz="3600" dirty="0"/>
            </a:br>
            <a:r>
              <a:rPr lang="en-US" sz="3600" i="1" dirty="0"/>
              <a:t>Review the Covenant</a:t>
            </a:r>
            <a:br>
              <a:rPr lang="en-US" sz="3600" i="1" dirty="0"/>
            </a:br>
            <a:r>
              <a:rPr lang="ja-JP" altLang="en-US" sz="3600" dirty="0">
                <a:latin typeface="HG明朝E" panose="02020909000000000000" pitchFamily="17" charset="-128"/>
                <a:ea typeface="HG明朝E" panose="02020909000000000000" pitchFamily="17" charset="-128"/>
              </a:rPr>
              <a:t>ノンクリスチャンを含むグループでは：</a:t>
            </a:r>
            <a:r>
              <a:rPr lang="en-US" altLang="ja-JP" sz="3600" dirty="0">
                <a:latin typeface="HG明朝E" panose="02020909000000000000" pitchFamily="17" charset="-128"/>
                <a:ea typeface="HG明朝E" panose="02020909000000000000" pitchFamily="17" charset="-128"/>
              </a:rPr>
              <a:t/>
            </a:r>
            <a:br>
              <a:rPr lang="en-US" altLang="ja-JP" sz="3600" dirty="0">
                <a:latin typeface="HG明朝E" panose="02020909000000000000" pitchFamily="17" charset="-128"/>
                <a:ea typeface="HG明朝E" panose="02020909000000000000" pitchFamily="17" charset="-128"/>
              </a:rPr>
            </a:br>
            <a:r>
              <a:rPr lang="ja-JP" altLang="en-US" sz="3600" i="1" dirty="0">
                <a:latin typeface="HG明朝E" panose="02020909000000000000" pitchFamily="17" charset="-128"/>
                <a:ea typeface="HG明朝E" panose="02020909000000000000" pitchFamily="17" charset="-128"/>
              </a:rPr>
              <a:t>契約について学ぶ</a:t>
            </a:r>
            <a:endParaRPr lang="en-US" sz="3600" dirty="0">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398079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79743" y="1834130"/>
            <a:ext cx="6134992" cy="3957070"/>
          </a:xfrm>
          <a:prstGeom prst="rect">
            <a:avLst/>
          </a:prstGeom>
          <a:ln>
            <a:noFill/>
          </a:ln>
          <a:effectLst>
            <a:softEdge rad="112500"/>
          </a:effectLst>
        </p:spPr>
      </p:pic>
      <p:sp>
        <p:nvSpPr>
          <p:cNvPr id="4" name="Content Placeholder 3"/>
          <p:cNvSpPr>
            <a:spLocks noGrp="1"/>
          </p:cNvSpPr>
          <p:nvPr>
            <p:ph sz="quarter" idx="1"/>
          </p:nvPr>
        </p:nvSpPr>
        <p:spPr/>
        <p:txBody>
          <a:bodyPr>
            <a:normAutofit fontScale="85000" lnSpcReduction="20000"/>
          </a:bodyPr>
          <a:lstStyle/>
          <a:p>
            <a:r>
              <a:rPr lang="en-US" dirty="0"/>
              <a:t>Consider a phasing in period:</a:t>
            </a:r>
          </a:p>
          <a:p>
            <a:r>
              <a:rPr lang="ja-JP" altLang="en-US" dirty="0">
                <a:latin typeface="HG明朝E" panose="02020909000000000000" pitchFamily="17" charset="-128"/>
                <a:ea typeface="HG明朝E" panose="02020909000000000000" pitchFamily="17" charset="-128"/>
              </a:rPr>
              <a:t>段階を踏む：</a:t>
            </a:r>
            <a:endParaRPr lang="en-US" dirty="0">
              <a:latin typeface="HG明朝E" panose="02020909000000000000" pitchFamily="17" charset="-128"/>
              <a:ea typeface="HG明朝E" panose="02020909000000000000" pitchFamily="17" charset="-128"/>
            </a:endParaRPr>
          </a:p>
          <a:p>
            <a:pPr marL="0" indent="0">
              <a:buNone/>
            </a:pPr>
            <a:endParaRPr lang="en-US" dirty="0"/>
          </a:p>
          <a:p>
            <a:pPr lvl="1"/>
            <a:r>
              <a:rPr lang="en-US" dirty="0"/>
              <a:t>Nothing changes for eight weeks (except prayer among members)</a:t>
            </a:r>
          </a:p>
          <a:p>
            <a:pPr lvl="1"/>
            <a:r>
              <a:rPr lang="en-US" altLang="ja-JP" dirty="0">
                <a:latin typeface="HG明朝E" panose="02020909000000000000" pitchFamily="17" charset="-128"/>
                <a:ea typeface="HG明朝E" panose="02020909000000000000" pitchFamily="17" charset="-128"/>
              </a:rPr>
              <a:t>8</a:t>
            </a:r>
            <a:r>
              <a:rPr lang="ja-JP" altLang="en-US" dirty="0">
                <a:latin typeface="HG明朝E" panose="02020909000000000000" pitchFamily="17" charset="-128"/>
                <a:ea typeface="HG明朝E" panose="02020909000000000000" pitchFamily="17" charset="-128"/>
              </a:rPr>
              <a:t>週間は変化なし（メンバー間の祈りは除いて）</a:t>
            </a:r>
            <a:endParaRPr lang="en-US" dirty="0">
              <a:latin typeface="HG明朝E" panose="02020909000000000000" pitchFamily="17" charset="-128"/>
              <a:ea typeface="HG明朝E" panose="02020909000000000000" pitchFamily="17" charset="-128"/>
            </a:endParaRPr>
          </a:p>
          <a:p>
            <a:pPr lvl="1"/>
            <a:endParaRPr lang="en-US" dirty="0"/>
          </a:p>
          <a:p>
            <a:pPr lvl="1"/>
            <a:r>
              <a:rPr lang="en-US" dirty="0"/>
              <a:t>A brief Bible component may be added then</a:t>
            </a:r>
          </a:p>
          <a:p>
            <a:pPr lvl="1"/>
            <a:r>
              <a:rPr lang="ja-JP" altLang="en-US" dirty="0">
                <a:latin typeface="HG明朝E" panose="02020909000000000000" pitchFamily="17" charset="-128"/>
                <a:ea typeface="HG明朝E" panose="02020909000000000000" pitchFamily="17" charset="-128"/>
              </a:rPr>
              <a:t>それから短い聖書の要素を取り入れる</a:t>
            </a:r>
            <a:endParaRPr lang="en-US" dirty="0">
              <a:latin typeface="HG明朝E" panose="02020909000000000000" pitchFamily="17" charset="-128"/>
              <a:ea typeface="HG明朝E" panose="02020909000000000000" pitchFamily="17" charset="-128"/>
            </a:endParaRPr>
          </a:p>
          <a:p>
            <a:pPr lvl="1"/>
            <a:endParaRPr lang="en-US" dirty="0"/>
          </a:p>
          <a:p>
            <a:pPr lvl="1"/>
            <a:r>
              <a:rPr lang="en-US" dirty="0"/>
              <a:t>An empty chair may be placed and prayer for another non-member friend, even if non-members are there. Make them feel part of it.</a:t>
            </a:r>
          </a:p>
          <a:p>
            <a:pPr lvl="1"/>
            <a:r>
              <a:rPr lang="ja-JP" altLang="en-US" dirty="0">
                <a:latin typeface="HG明朝E" panose="02020909000000000000" pitchFamily="17" charset="-128"/>
                <a:ea typeface="HG明朝E" panose="02020909000000000000" pitchFamily="17" charset="-128"/>
              </a:rPr>
              <a:t>もう一つ椅子を置いて他のノンクリスチャンメンバーを祈り求める。すでに居るノンクリスチャンメンバーもこの祈りの一員と感じるようにする。</a:t>
            </a:r>
            <a:endParaRPr lang="en-US" dirty="0">
              <a:latin typeface="HG明朝E" panose="02020909000000000000" pitchFamily="17" charset="-128"/>
              <a:ea typeface="HG明朝E" panose="02020909000000000000" pitchFamily="17" charset="-128"/>
            </a:endParaRPr>
          </a:p>
        </p:txBody>
      </p:sp>
      <p:sp>
        <p:nvSpPr>
          <p:cNvPr id="3" name="Title 2"/>
          <p:cNvSpPr>
            <a:spLocks noGrp="1"/>
          </p:cNvSpPr>
          <p:nvPr>
            <p:ph type="title"/>
          </p:nvPr>
        </p:nvSpPr>
        <p:spPr/>
        <p:txBody>
          <a:bodyPr>
            <a:noAutofit/>
          </a:bodyPr>
          <a:lstStyle/>
          <a:p>
            <a:r>
              <a:rPr lang="en-US" sz="3600" dirty="0"/>
              <a:t>If the Group Already Has Non-Members: </a:t>
            </a:r>
            <a:br>
              <a:rPr lang="en-US" sz="3600" dirty="0"/>
            </a:br>
            <a:r>
              <a:rPr lang="en-US" sz="3600" i="1" dirty="0"/>
              <a:t>Review the Covenant</a:t>
            </a:r>
            <a:br>
              <a:rPr lang="en-US" sz="3600" i="1" dirty="0"/>
            </a:br>
            <a:r>
              <a:rPr lang="ja-JP" altLang="en-US" sz="3600" dirty="0">
                <a:latin typeface="HG明朝E" panose="02020909000000000000" pitchFamily="17" charset="-128"/>
                <a:ea typeface="HG明朝E" panose="02020909000000000000" pitchFamily="17" charset="-128"/>
              </a:rPr>
              <a:t>ノンクリスチャンを含むグループでは：</a:t>
            </a:r>
            <a:r>
              <a:rPr lang="en-US" altLang="ja-JP" sz="3600" dirty="0">
                <a:latin typeface="HG明朝E" panose="02020909000000000000" pitchFamily="17" charset="-128"/>
                <a:ea typeface="HG明朝E" panose="02020909000000000000" pitchFamily="17" charset="-128"/>
              </a:rPr>
              <a:t/>
            </a:r>
            <a:br>
              <a:rPr lang="en-US" altLang="ja-JP" sz="3600" dirty="0">
                <a:latin typeface="HG明朝E" panose="02020909000000000000" pitchFamily="17" charset="-128"/>
                <a:ea typeface="HG明朝E" panose="02020909000000000000" pitchFamily="17" charset="-128"/>
              </a:rPr>
            </a:br>
            <a:r>
              <a:rPr lang="ja-JP" altLang="en-US" sz="3600" i="1" dirty="0">
                <a:latin typeface="HG明朝E" panose="02020909000000000000" pitchFamily="17" charset="-128"/>
                <a:ea typeface="HG明朝E" panose="02020909000000000000" pitchFamily="17" charset="-128"/>
              </a:rPr>
              <a:t>契約について学ぶ</a:t>
            </a:r>
            <a:endParaRPr lang="en-US" sz="3600" i="1" dirty="0"/>
          </a:p>
        </p:txBody>
      </p:sp>
    </p:spTree>
    <p:extLst>
      <p:ext uri="{BB962C8B-B14F-4D97-AF65-F5344CB8AC3E}">
        <p14:creationId xmlns:p14="http://schemas.microsoft.com/office/powerpoint/2010/main" val="3725359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sz="3600" dirty="0"/>
              <a:t>Leading Groups</a:t>
            </a:r>
            <a:r>
              <a:rPr lang="ja-JP" altLang="en-US" sz="3600" dirty="0"/>
              <a:t>　</a:t>
            </a:r>
            <a:r>
              <a:rPr lang="ja-JP" altLang="en-US" sz="3600" dirty="0">
                <a:latin typeface="HG明朝E" panose="02020909000000000000" pitchFamily="17" charset="-128"/>
                <a:ea typeface="HG明朝E" panose="02020909000000000000" pitchFamily="17" charset="-128"/>
              </a:rPr>
              <a:t>グループを導く</a:t>
            </a:r>
            <a:endParaRPr lang="en-US" sz="3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3742"/>
          <a:stretch/>
        </p:blipFill>
        <p:spPr>
          <a:xfrm>
            <a:off x="1823156" y="2857932"/>
            <a:ext cx="8159044" cy="3847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2101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fontScale="85000" lnSpcReduction="20000"/>
          </a:bodyPr>
          <a:lstStyle/>
          <a:p>
            <a:pPr marL="514350" indent="-514350">
              <a:buSzPct val="100000"/>
              <a:buFont typeface="+mj-lt"/>
              <a:buAutoNum type="arabicPeriod"/>
            </a:pPr>
            <a:r>
              <a:rPr lang="en-US" dirty="0"/>
              <a:t>Leads the group to achieve its goals and objectives every time they meet. Has the gift of leadership.</a:t>
            </a:r>
            <a:br>
              <a:rPr lang="en-US" dirty="0"/>
            </a:br>
            <a:r>
              <a:rPr lang="ja-JP" altLang="en-US" dirty="0">
                <a:latin typeface="HG明朝E" panose="02020909000000000000" pitchFamily="17" charset="-128"/>
                <a:ea typeface="HG明朝E" panose="02020909000000000000" pitchFamily="17" charset="-128"/>
              </a:rPr>
              <a:t>毎回の集会で目標と目的に到達できるようグループを導く</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リーダーシップの賜物を有す</a:t>
            </a:r>
            <a:endParaRPr lang="en-US" dirty="0"/>
          </a:p>
          <a:p>
            <a:pPr marL="514350" indent="-514350">
              <a:buSzPct val="100000"/>
              <a:buFont typeface="+mj-lt"/>
              <a:buAutoNum type="arabicPeriod"/>
            </a:pPr>
            <a:endParaRPr lang="en-US" dirty="0"/>
          </a:p>
          <a:p>
            <a:pPr marL="514350" indent="-514350">
              <a:buSzPct val="100000"/>
              <a:buFont typeface="+mj-lt"/>
              <a:buAutoNum type="arabicPeriod"/>
            </a:pPr>
            <a:endParaRPr lang="en-US" dirty="0"/>
          </a:p>
          <a:p>
            <a:pPr marL="514350" indent="-514350">
              <a:buSzPct val="100000"/>
              <a:buFont typeface="+mj-lt"/>
              <a:buAutoNum type="arabicPeriod"/>
            </a:pPr>
            <a:r>
              <a:rPr lang="en-US" dirty="0"/>
              <a:t>Guides the group to write the Group Contract and articulate the groups goals and objectives.</a:t>
            </a:r>
            <a:br>
              <a:rPr lang="en-US" dirty="0"/>
            </a:br>
            <a:r>
              <a:rPr lang="ja-JP" altLang="en-US" dirty="0">
                <a:latin typeface="HG明朝E" panose="02020909000000000000" pitchFamily="17" charset="-128"/>
                <a:ea typeface="HG明朝E" panose="02020909000000000000" pitchFamily="17" charset="-128"/>
              </a:rPr>
              <a:t>グループの約束事を書き、目標と目的を表現するようにグループを導く</a:t>
            </a:r>
            <a:endParaRPr lang="en-US" dirty="0"/>
          </a:p>
          <a:p>
            <a:pPr marL="514350" indent="-514350">
              <a:buSzPct val="100000"/>
              <a:buFont typeface="+mj-lt"/>
              <a:buAutoNum type="arabicPeriod"/>
            </a:pPr>
            <a:endParaRPr lang="en-US" dirty="0"/>
          </a:p>
          <a:p>
            <a:pPr marL="514350" indent="-514350">
              <a:buSzPct val="100000"/>
              <a:buFont typeface="+mj-lt"/>
              <a:buAutoNum type="arabicPeriod"/>
            </a:pPr>
            <a:endParaRPr lang="en-US" dirty="0"/>
          </a:p>
          <a:p>
            <a:pPr marL="514350" indent="-514350">
              <a:buSzPct val="100000"/>
              <a:buFont typeface="+mj-lt"/>
              <a:buAutoNum type="arabicPeriod"/>
            </a:pPr>
            <a:r>
              <a:rPr lang="en-US" dirty="0"/>
              <a:t>Models and encourages group member participation.</a:t>
            </a:r>
            <a:br>
              <a:rPr lang="en-US" dirty="0"/>
            </a:br>
            <a:r>
              <a:rPr lang="ja-JP" altLang="en-US" dirty="0">
                <a:latin typeface="HG明朝E" panose="02020909000000000000" pitchFamily="17" charset="-128"/>
                <a:ea typeface="HG明朝E" panose="02020909000000000000" pitchFamily="17" charset="-128"/>
              </a:rPr>
              <a:t>手本となりグループメンバーが参加するよう励ます</a:t>
            </a:r>
            <a:endParaRPr lang="en-US" dirty="0"/>
          </a:p>
          <a:p>
            <a:pPr marL="514350" indent="-514350">
              <a:buSzPct val="100000"/>
              <a:buFont typeface="+mj-lt"/>
              <a:buAutoNum type="arabicPeriod"/>
            </a:pPr>
            <a:endParaRPr lang="en-US" dirty="0"/>
          </a:p>
        </p:txBody>
      </p:sp>
      <p:sp>
        <p:nvSpPr>
          <p:cNvPr id="4" name="Title 3"/>
          <p:cNvSpPr>
            <a:spLocks noGrp="1"/>
          </p:cNvSpPr>
          <p:nvPr>
            <p:ph type="title"/>
          </p:nvPr>
        </p:nvSpPr>
        <p:spPr/>
        <p:txBody>
          <a:bodyPr>
            <a:normAutofit/>
          </a:bodyPr>
          <a:lstStyle/>
          <a:p>
            <a:r>
              <a:rPr lang="en-US" sz="3600" dirty="0"/>
              <a:t>The Group Leader</a:t>
            </a:r>
            <a:r>
              <a:rPr lang="ja-JP" altLang="en-US" sz="3600" dirty="0"/>
              <a:t>　</a:t>
            </a:r>
            <a:r>
              <a:rPr lang="ja-JP" altLang="en-US" sz="3600" dirty="0">
                <a:latin typeface="HG明朝E" panose="02020909000000000000" pitchFamily="17" charset="-128"/>
                <a:ea typeface="HG明朝E" panose="02020909000000000000" pitchFamily="17" charset="-128"/>
              </a:rPr>
              <a:t>グループリーダー</a:t>
            </a:r>
            <a:endParaRPr lang="en-US" sz="3600" dirty="0"/>
          </a:p>
        </p:txBody>
      </p:sp>
    </p:spTree>
    <p:extLst>
      <p:ext uri="{BB962C8B-B14F-4D97-AF65-F5344CB8AC3E}">
        <p14:creationId xmlns:p14="http://schemas.microsoft.com/office/powerpoint/2010/main" val="4185230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fontScale="92500"/>
          </a:bodyPr>
          <a:lstStyle/>
          <a:p>
            <a:pPr marL="514350" indent="-514350">
              <a:buSzPct val="100000"/>
              <a:buFont typeface="+mj-lt"/>
              <a:buAutoNum type="arabicPeriod" startAt="4"/>
            </a:pPr>
            <a:r>
              <a:rPr lang="en-US" dirty="0"/>
              <a:t>Keeps mission on the forefront of the group.</a:t>
            </a:r>
            <a:br>
              <a:rPr lang="en-US" dirty="0"/>
            </a:br>
            <a:r>
              <a:rPr lang="ja-JP" altLang="en-US" dirty="0">
                <a:latin typeface="HG明朝E" panose="02020909000000000000" pitchFamily="17" charset="-128"/>
                <a:ea typeface="HG明朝E" panose="02020909000000000000" pitchFamily="17" charset="-128"/>
              </a:rPr>
              <a:t>グループの先頭という使命を保つ</a:t>
            </a:r>
            <a:endParaRPr lang="en-US" dirty="0"/>
          </a:p>
          <a:p>
            <a:pPr marL="514350" indent="-514350">
              <a:buSzPct val="100000"/>
              <a:buFont typeface="+mj-lt"/>
              <a:buAutoNum type="arabicPeriod" startAt="4"/>
            </a:pPr>
            <a:endParaRPr lang="en-US" dirty="0"/>
          </a:p>
          <a:p>
            <a:pPr marL="514350" indent="-514350">
              <a:buSzPct val="100000"/>
              <a:buFont typeface="+mj-lt"/>
              <a:buAutoNum type="arabicPeriod" startAt="4"/>
            </a:pPr>
            <a:r>
              <a:rPr lang="en-US" dirty="0"/>
              <a:t>Is aware of missing group members, and takes actions to reach out to them.</a:t>
            </a:r>
            <a:br>
              <a:rPr lang="en-US" dirty="0"/>
            </a:br>
            <a:r>
              <a:rPr lang="ja-JP" altLang="en-US" dirty="0">
                <a:latin typeface="HG明朝E" panose="02020909000000000000" pitchFamily="17" charset="-128"/>
                <a:ea typeface="HG明朝E" panose="02020909000000000000" pitchFamily="17" charset="-128"/>
              </a:rPr>
              <a:t>来なくなったメンバーに気づき、連絡を取る行動を起こす</a:t>
            </a:r>
            <a:endParaRPr lang="en-US" dirty="0"/>
          </a:p>
          <a:p>
            <a:pPr marL="514350" indent="-514350">
              <a:buSzPct val="100000"/>
              <a:buFont typeface="+mj-lt"/>
              <a:buAutoNum type="arabicPeriod" startAt="4"/>
            </a:pPr>
            <a:endParaRPr lang="en-US" dirty="0"/>
          </a:p>
          <a:p>
            <a:pPr marL="514350" indent="-514350">
              <a:buSzPct val="100000"/>
              <a:buFont typeface="+mj-lt"/>
              <a:buAutoNum type="arabicPeriod" startAt="4"/>
            </a:pPr>
            <a:endParaRPr lang="en-US" dirty="0"/>
          </a:p>
          <a:p>
            <a:pPr marL="514350" indent="-514350">
              <a:buSzPct val="100000"/>
              <a:buFont typeface="+mj-lt"/>
              <a:buAutoNum type="arabicPeriod" startAt="4"/>
            </a:pPr>
            <a:r>
              <a:rPr lang="en-US" dirty="0"/>
              <a:t>Meets with assistant and host to work out group meeting details.</a:t>
            </a:r>
            <a:br>
              <a:rPr lang="en-US" dirty="0"/>
            </a:br>
            <a:r>
              <a:rPr lang="ja-JP" altLang="en-US" dirty="0">
                <a:latin typeface="HG明朝E" panose="02020909000000000000" pitchFamily="17" charset="-128"/>
                <a:ea typeface="HG明朝E" panose="02020909000000000000" pitchFamily="17" charset="-128"/>
              </a:rPr>
              <a:t>副リーダーとホスト役と共にグループ集会の詳細な計画を立てる</a:t>
            </a:r>
            <a:endParaRPr lang="en-US" dirty="0"/>
          </a:p>
          <a:p>
            <a:pPr marL="514350" indent="-514350">
              <a:buSzPct val="100000"/>
              <a:buFont typeface="+mj-lt"/>
              <a:buAutoNum type="arabicPeriod" startAt="4"/>
            </a:pPr>
            <a:endParaRPr lang="en-US" dirty="0"/>
          </a:p>
        </p:txBody>
      </p:sp>
      <p:sp>
        <p:nvSpPr>
          <p:cNvPr id="4" name="Title 3"/>
          <p:cNvSpPr>
            <a:spLocks noGrp="1"/>
          </p:cNvSpPr>
          <p:nvPr>
            <p:ph type="title"/>
          </p:nvPr>
        </p:nvSpPr>
        <p:spPr/>
        <p:txBody>
          <a:bodyPr>
            <a:normAutofit/>
          </a:bodyPr>
          <a:lstStyle/>
          <a:p>
            <a:r>
              <a:rPr lang="en-US" sz="3600" dirty="0"/>
              <a:t>The Group Leader</a:t>
            </a:r>
            <a:r>
              <a:rPr lang="ja-JP" altLang="en-US" sz="3600" dirty="0"/>
              <a:t>　</a:t>
            </a:r>
            <a:r>
              <a:rPr lang="ja-JP" altLang="en-US" sz="3600" dirty="0">
                <a:latin typeface="HG明朝E" panose="02020909000000000000" pitchFamily="17" charset="-128"/>
                <a:ea typeface="HG明朝E" panose="02020909000000000000" pitchFamily="17" charset="-128"/>
              </a:rPr>
              <a:t>グループリーダー</a:t>
            </a:r>
            <a:endParaRPr lang="en-US" sz="3600" dirty="0"/>
          </a:p>
        </p:txBody>
      </p:sp>
    </p:spTree>
    <p:extLst>
      <p:ext uri="{BB962C8B-B14F-4D97-AF65-F5344CB8AC3E}">
        <p14:creationId xmlns:p14="http://schemas.microsoft.com/office/powerpoint/2010/main" val="1763808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a:pPr>
            <a:r>
              <a:rPr lang="en-US" dirty="0"/>
              <a:t>Helps the group leader achieve group’s goals and objectives. Has the gift of helps, and/or leadership.</a:t>
            </a:r>
            <a:br>
              <a:rPr lang="en-US" dirty="0"/>
            </a:br>
            <a:r>
              <a:rPr lang="ja-JP" altLang="en-US" dirty="0">
                <a:latin typeface="HG明朝E" panose="02020909000000000000" pitchFamily="17" charset="-128"/>
                <a:ea typeface="HG明朝E" panose="02020909000000000000" pitchFamily="17" charset="-128"/>
              </a:rPr>
              <a:t>グループの目標と目的を達成するためにリーダーを助ける</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援助の賜物、またはリーダーシップの賜物を有す</a:t>
            </a:r>
            <a:endParaRPr lang="en-US" dirty="0"/>
          </a:p>
          <a:p>
            <a:pPr marL="514350" indent="-514350">
              <a:buSzPct val="100000"/>
              <a:buFont typeface="+mj-lt"/>
              <a:buAutoNum type="arabicPeriod"/>
            </a:pPr>
            <a:endParaRPr lang="en-US" dirty="0"/>
          </a:p>
          <a:p>
            <a:pPr marL="514350" indent="-514350">
              <a:buSzPct val="100000"/>
              <a:buFont typeface="+mj-lt"/>
              <a:buAutoNum type="arabicPeriod"/>
            </a:pPr>
            <a:endParaRPr lang="en-US" dirty="0"/>
          </a:p>
          <a:p>
            <a:pPr marL="514350" indent="-514350">
              <a:buSzPct val="100000"/>
              <a:buFont typeface="+mj-lt"/>
              <a:buAutoNum type="arabicPeriod"/>
            </a:pPr>
            <a:r>
              <a:rPr lang="en-US" dirty="0"/>
              <a:t>Leads group when the group leader is absent.</a:t>
            </a:r>
            <a:br>
              <a:rPr lang="en-US" dirty="0"/>
            </a:br>
            <a:r>
              <a:rPr lang="ja-JP" altLang="en-US" dirty="0">
                <a:latin typeface="HG明朝E" panose="02020909000000000000" pitchFamily="17" charset="-128"/>
                <a:ea typeface="HG明朝E" panose="02020909000000000000" pitchFamily="17" charset="-128"/>
              </a:rPr>
              <a:t>グループリーダー不在の時にグループを導く</a:t>
            </a:r>
            <a:endParaRPr lang="en-US" dirty="0"/>
          </a:p>
        </p:txBody>
      </p:sp>
      <p:sp>
        <p:nvSpPr>
          <p:cNvPr id="4" name="Title 3"/>
          <p:cNvSpPr>
            <a:spLocks noGrp="1"/>
          </p:cNvSpPr>
          <p:nvPr>
            <p:ph type="title"/>
          </p:nvPr>
        </p:nvSpPr>
        <p:spPr/>
        <p:txBody>
          <a:bodyPr>
            <a:normAutofit/>
          </a:bodyPr>
          <a:lstStyle/>
          <a:p>
            <a:r>
              <a:rPr lang="en-US" dirty="0"/>
              <a:t>The Assistant Leader</a:t>
            </a:r>
            <a:r>
              <a:rPr lang="ja-JP" altLang="en-US" dirty="0"/>
              <a:t>　</a:t>
            </a:r>
            <a:r>
              <a:rPr lang="ja-JP" altLang="en-US" dirty="0">
                <a:latin typeface="HG明朝E" panose="02020909000000000000" pitchFamily="17" charset="-128"/>
                <a:ea typeface="HG明朝E" panose="02020909000000000000" pitchFamily="17" charset="-128"/>
              </a:rPr>
              <a:t>副リーダー</a:t>
            </a:r>
            <a:endParaRPr lang="en-US" dirty="0"/>
          </a:p>
        </p:txBody>
      </p:sp>
    </p:spTree>
    <p:extLst>
      <p:ext uri="{BB962C8B-B14F-4D97-AF65-F5344CB8AC3E}">
        <p14:creationId xmlns:p14="http://schemas.microsoft.com/office/powerpoint/2010/main" val="1058869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startAt="3"/>
            </a:pPr>
            <a:r>
              <a:rPr lang="en-US" dirty="0"/>
              <a:t>Assists with recruitment of new members and follow-up of missing members.</a:t>
            </a:r>
            <a:br>
              <a:rPr lang="en-US" dirty="0"/>
            </a:br>
            <a:r>
              <a:rPr lang="ja-JP" altLang="en-US" dirty="0">
                <a:latin typeface="HG明朝E" panose="02020909000000000000" pitchFamily="17" charset="-128"/>
                <a:ea typeface="HG明朝E" panose="02020909000000000000" pitchFamily="17" charset="-128"/>
              </a:rPr>
              <a:t>新メンバーの発掘と来なくなったメンバーのフォローアップを助ける</a:t>
            </a:r>
            <a:endParaRPr lang="en-US" dirty="0"/>
          </a:p>
          <a:p>
            <a:pPr marL="514350" indent="-514350">
              <a:buSzPct val="100000"/>
              <a:buFont typeface="+mj-lt"/>
              <a:buAutoNum type="arabicPeriod" startAt="3"/>
            </a:pPr>
            <a:endParaRPr lang="en-US" dirty="0"/>
          </a:p>
          <a:p>
            <a:pPr marL="514350" indent="-514350">
              <a:buSzPct val="100000"/>
              <a:buFont typeface="+mj-lt"/>
              <a:buAutoNum type="arabicPeriod" startAt="3"/>
            </a:pPr>
            <a:endParaRPr lang="en-US" dirty="0"/>
          </a:p>
          <a:p>
            <a:pPr marL="514350" indent="-514350">
              <a:buSzPct val="100000"/>
              <a:buFont typeface="+mj-lt"/>
              <a:buAutoNum type="arabicPeriod" startAt="3"/>
            </a:pPr>
            <a:r>
              <a:rPr lang="en-US" dirty="0"/>
              <a:t>Learns from group leader anticipating leadership of a group.</a:t>
            </a:r>
            <a:br>
              <a:rPr lang="en-US" dirty="0"/>
            </a:br>
            <a:r>
              <a:rPr lang="ja-JP" altLang="en-US" dirty="0">
                <a:latin typeface="HG明朝E" panose="02020909000000000000" pitchFamily="17" charset="-128"/>
                <a:ea typeface="HG明朝E" panose="02020909000000000000" pitchFamily="17" charset="-128"/>
              </a:rPr>
              <a:t>グループリーダーからリーダーシップについて学ぶ</a:t>
            </a:r>
            <a:endParaRPr lang="en-US" dirty="0"/>
          </a:p>
        </p:txBody>
      </p:sp>
      <p:sp>
        <p:nvSpPr>
          <p:cNvPr id="4" name="Title 3"/>
          <p:cNvSpPr>
            <a:spLocks noGrp="1"/>
          </p:cNvSpPr>
          <p:nvPr>
            <p:ph type="title"/>
          </p:nvPr>
        </p:nvSpPr>
        <p:spPr/>
        <p:txBody>
          <a:bodyPr/>
          <a:lstStyle/>
          <a:p>
            <a:r>
              <a:rPr lang="en-US" dirty="0"/>
              <a:t>The Assistant Leader</a:t>
            </a:r>
            <a:r>
              <a:rPr lang="ja-JP" altLang="en-US" dirty="0"/>
              <a:t>　</a:t>
            </a:r>
            <a:r>
              <a:rPr lang="ja-JP" altLang="en-US" dirty="0">
                <a:latin typeface="HG明朝E" panose="02020909000000000000" pitchFamily="17" charset="-128"/>
                <a:ea typeface="HG明朝E" panose="02020909000000000000" pitchFamily="17" charset="-128"/>
              </a:rPr>
              <a:t>副リーダー</a:t>
            </a:r>
            <a:endParaRPr lang="en-US" dirty="0"/>
          </a:p>
        </p:txBody>
      </p:sp>
    </p:spTree>
    <p:extLst>
      <p:ext uri="{BB962C8B-B14F-4D97-AF65-F5344CB8AC3E}">
        <p14:creationId xmlns:p14="http://schemas.microsoft.com/office/powerpoint/2010/main" val="451031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a:bodyPr>
          <a:lstStyle/>
          <a:p>
            <a:pPr marL="514350" indent="-514350">
              <a:buSzPct val="100000"/>
              <a:buFont typeface="+mj-lt"/>
              <a:buAutoNum type="arabicPeriod"/>
            </a:pPr>
            <a:r>
              <a:rPr lang="en-US" dirty="0"/>
              <a:t>Provides a suitable home or location for group meetings. Has the gift of hospitality.</a:t>
            </a:r>
            <a:br>
              <a:rPr lang="en-US" dirty="0"/>
            </a:br>
            <a:r>
              <a:rPr lang="ja-JP" altLang="en-US" dirty="0">
                <a:latin typeface="HG明朝E" panose="02020909000000000000" pitchFamily="17" charset="-128"/>
                <a:ea typeface="HG明朝E" panose="02020909000000000000" pitchFamily="17" charset="-128"/>
              </a:rPr>
              <a:t>グループ集会に適した家または場所を提供する</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もてなしの賜物を有す</a:t>
            </a:r>
            <a:endParaRPr lang="en-US" dirty="0"/>
          </a:p>
          <a:p>
            <a:pPr marL="514350" indent="-514350">
              <a:buSzPct val="100000"/>
              <a:buFont typeface="+mj-lt"/>
              <a:buAutoNum type="arabicPeriod"/>
            </a:pPr>
            <a:endParaRPr lang="en-US" dirty="0"/>
          </a:p>
          <a:p>
            <a:pPr marL="514350" indent="-514350">
              <a:buSzPct val="100000"/>
              <a:buFont typeface="+mj-lt"/>
              <a:buAutoNum type="arabicPeriod"/>
            </a:pPr>
            <a:endParaRPr lang="en-US" dirty="0"/>
          </a:p>
          <a:p>
            <a:pPr marL="514350" indent="-514350">
              <a:buSzPct val="100000"/>
              <a:buFont typeface="+mj-lt"/>
              <a:buAutoNum type="arabicPeriod"/>
            </a:pPr>
            <a:r>
              <a:rPr lang="en-US" dirty="0"/>
              <a:t>Prepares the meeting location for each group gathering (food, seating, atmosphere, pens/paper, restroom, etc.)</a:t>
            </a:r>
            <a:br>
              <a:rPr lang="en-US" dirty="0"/>
            </a:br>
            <a:r>
              <a:rPr lang="ja-JP" altLang="en-US" dirty="0">
                <a:latin typeface="HG明朝E" panose="02020909000000000000" pitchFamily="17" charset="-128"/>
                <a:ea typeface="HG明朝E" panose="02020909000000000000" pitchFamily="17" charset="-128"/>
              </a:rPr>
              <a:t>毎回の集会のために場所の準備をする</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（食事、座席、雰囲気作り、ペン</a:t>
            </a:r>
            <a:r>
              <a:rPr lang="en-US" altLang="ja-JP" dirty="0">
                <a:latin typeface="HG明朝E" panose="02020909000000000000" pitchFamily="17" charset="-128"/>
                <a:ea typeface="HG明朝E" panose="02020909000000000000" pitchFamily="17" charset="-128"/>
              </a:rPr>
              <a:t>/</a:t>
            </a:r>
            <a:r>
              <a:rPr lang="ja-JP" altLang="en-US" dirty="0">
                <a:latin typeface="HG明朝E" panose="02020909000000000000" pitchFamily="17" charset="-128"/>
                <a:ea typeface="HG明朝E" panose="02020909000000000000" pitchFamily="17" charset="-128"/>
              </a:rPr>
              <a:t>紙、トイレなど）</a:t>
            </a:r>
            <a:endParaRPr lang="en-US" dirty="0"/>
          </a:p>
          <a:p>
            <a:pPr marL="514350" indent="-514350">
              <a:buSzPct val="100000"/>
              <a:buFont typeface="+mj-lt"/>
              <a:buAutoNum type="arabicPeriod"/>
            </a:pPr>
            <a:endParaRPr lang="en-US" dirty="0"/>
          </a:p>
          <a:p>
            <a:pPr marL="514350" indent="-514350">
              <a:buSzPct val="100000"/>
              <a:buFont typeface="+mj-lt"/>
              <a:buAutoNum type="arabicPeriod"/>
            </a:pPr>
            <a:endParaRPr lang="en-US" dirty="0"/>
          </a:p>
        </p:txBody>
      </p:sp>
      <p:sp>
        <p:nvSpPr>
          <p:cNvPr id="4" name="Title 3"/>
          <p:cNvSpPr>
            <a:spLocks noGrp="1"/>
          </p:cNvSpPr>
          <p:nvPr>
            <p:ph type="title"/>
          </p:nvPr>
        </p:nvSpPr>
        <p:spPr/>
        <p:txBody>
          <a:bodyPr>
            <a:normAutofit/>
          </a:bodyPr>
          <a:lstStyle/>
          <a:p>
            <a:r>
              <a:rPr lang="en-US" sz="3600" dirty="0"/>
              <a:t>The Small Group Host</a:t>
            </a:r>
            <a:r>
              <a:rPr lang="ja-JP" altLang="en-US" sz="3600" dirty="0"/>
              <a:t>　</a:t>
            </a:r>
            <a:r>
              <a:rPr lang="ja-JP" altLang="en-US" sz="3600" dirty="0">
                <a:latin typeface="HG明朝E" panose="02020909000000000000" pitchFamily="17" charset="-128"/>
                <a:ea typeface="HG明朝E" panose="02020909000000000000" pitchFamily="17" charset="-128"/>
              </a:rPr>
              <a:t>小グループのホスト役</a:t>
            </a:r>
            <a:endParaRPr lang="en-US" sz="3600" dirty="0"/>
          </a:p>
        </p:txBody>
      </p:sp>
    </p:spTree>
    <p:extLst>
      <p:ext uri="{BB962C8B-B14F-4D97-AF65-F5344CB8AC3E}">
        <p14:creationId xmlns:p14="http://schemas.microsoft.com/office/powerpoint/2010/main" val="213011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514350" indent="-514350">
              <a:buSzPct val="100000"/>
              <a:buFont typeface="+mj-lt"/>
              <a:buAutoNum type="arabicPeriod" startAt="4"/>
            </a:pPr>
            <a:r>
              <a:rPr lang="en-US" dirty="0" smtClean="0"/>
              <a:t>Groups should write their mission statement and their covenant on their second meeting. This is to keep them focused on a clear objective. Examples:</a:t>
            </a:r>
            <a:br>
              <a:rPr lang="en-US" dirty="0" smtClean="0"/>
            </a:br>
            <a:r>
              <a:rPr lang="ja-JP" altLang="en-US" dirty="0" smtClean="0"/>
              <a:t>グループはミッション・ステートメントと誓約を２回目のミーティングで書き出すべきである。これによりはっきりした目的が持てる。例：</a:t>
            </a:r>
            <a:endParaRPr lang="en-US" dirty="0" smtClean="0"/>
          </a:p>
          <a:p>
            <a:pPr marL="514350" indent="-514350">
              <a:buSzPct val="100000"/>
              <a:buFont typeface="+mj-lt"/>
              <a:buAutoNum type="arabicPeriod" startAt="4"/>
            </a:pPr>
            <a:endParaRPr lang="en-US" dirty="0"/>
          </a:p>
          <a:p>
            <a:pPr marL="514350" indent="-514350">
              <a:buSzPct val="100000"/>
              <a:buFont typeface="+mj-lt"/>
              <a:buAutoNum type="arabicPeriod" startAt="4"/>
            </a:pPr>
            <a:endParaRPr lang="en-US" dirty="0" smtClean="0"/>
          </a:p>
          <a:p>
            <a:pPr lvl="1"/>
            <a:r>
              <a:rPr lang="en-US" dirty="0" smtClean="0"/>
              <a:t>Our group meets every Sunday from 2 to 3:30 p.m., to study the Bible and reach out to young mothers.</a:t>
            </a:r>
            <a:br>
              <a:rPr lang="en-US" dirty="0" smtClean="0"/>
            </a:br>
            <a:r>
              <a:rPr lang="ja-JP" altLang="en-US" dirty="0" smtClean="0"/>
              <a:t>このグループは毎週日曜日の午後２時から３時半まで集まり、聖書を研究し、若い母親へ働きかけます。</a:t>
            </a:r>
            <a:endParaRPr lang="en-US" dirty="0" smtClean="0"/>
          </a:p>
        </p:txBody>
      </p:sp>
      <p:sp>
        <p:nvSpPr>
          <p:cNvPr id="2" name="Title 1"/>
          <p:cNvSpPr>
            <a:spLocks noGrp="1"/>
          </p:cNvSpPr>
          <p:nvPr>
            <p:ph type="title"/>
          </p:nvPr>
        </p:nvSpPr>
        <p:spPr/>
        <p:txBody>
          <a:bodyPr>
            <a:normAutofit/>
          </a:bodyPr>
          <a:lstStyle/>
          <a:p>
            <a:r>
              <a:rPr lang="en-US" sz="4000" dirty="0" smtClean="0"/>
              <a:t>Basic Principles </a:t>
            </a:r>
            <a:r>
              <a:rPr lang="ja-JP" altLang="en-US" sz="4000" dirty="0" smtClean="0"/>
              <a:t>大原則</a:t>
            </a:r>
            <a:endParaRPr lang="en-US" sz="4000" dirty="0"/>
          </a:p>
        </p:txBody>
      </p:sp>
    </p:spTree>
    <p:extLst>
      <p:ext uri="{BB962C8B-B14F-4D97-AF65-F5344CB8AC3E}">
        <p14:creationId xmlns:p14="http://schemas.microsoft.com/office/powerpoint/2010/main" val="12185827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5029200"/>
          </a:xfrm>
        </p:spPr>
        <p:txBody>
          <a:bodyPr>
            <a:normAutofit lnSpcReduction="10000"/>
          </a:bodyPr>
          <a:lstStyle/>
          <a:p>
            <a:pPr marL="514350" indent="-514350">
              <a:buSzPct val="100000"/>
              <a:buFont typeface="+mj-lt"/>
              <a:buAutoNum type="arabicPeriod" startAt="3"/>
            </a:pPr>
            <a:r>
              <a:rPr lang="en-US" dirty="0"/>
              <a:t>Welcomes group members as they arrive.</a:t>
            </a:r>
            <a:br>
              <a:rPr lang="en-US" dirty="0"/>
            </a:br>
            <a:r>
              <a:rPr lang="ja-JP" altLang="en-US" dirty="0">
                <a:latin typeface="HG明朝E" panose="02020909000000000000" pitchFamily="17" charset="-128"/>
                <a:ea typeface="HG明朝E" panose="02020909000000000000" pitchFamily="17" charset="-128"/>
              </a:rPr>
              <a:t>メンバーが到着したら歓迎する</a:t>
            </a:r>
            <a:endParaRPr lang="en-US" dirty="0"/>
          </a:p>
          <a:p>
            <a:pPr marL="514350" indent="-514350">
              <a:buSzPct val="100000"/>
              <a:buFont typeface="+mj-lt"/>
              <a:buAutoNum type="arabicPeriod" startAt="3"/>
            </a:pPr>
            <a:endParaRPr lang="en-US" dirty="0"/>
          </a:p>
          <a:p>
            <a:pPr marL="514350" indent="-514350">
              <a:buSzPct val="100000"/>
              <a:buFont typeface="+mj-lt"/>
              <a:buAutoNum type="arabicPeriod" startAt="3"/>
            </a:pPr>
            <a:r>
              <a:rPr lang="en-US" dirty="0"/>
              <a:t>Takes care of potential distractions, such as doorbells, children, phone calls, etc.</a:t>
            </a:r>
            <a:br>
              <a:rPr lang="en-US" dirty="0"/>
            </a:br>
            <a:r>
              <a:rPr lang="ja-JP" altLang="en-US" dirty="0">
                <a:latin typeface="HG明朝E" panose="02020909000000000000" pitchFamily="17" charset="-128"/>
                <a:ea typeface="HG明朝E" panose="02020909000000000000" pitchFamily="17" charset="-128"/>
              </a:rPr>
              <a:t>呼び鈴や子どもたち、電話の音など注意をそらす可能性のあるものに対処する</a:t>
            </a:r>
            <a:endParaRPr lang="en-US" dirty="0"/>
          </a:p>
          <a:p>
            <a:pPr marL="514350" indent="-514350">
              <a:buSzPct val="100000"/>
              <a:buFont typeface="+mj-lt"/>
              <a:buAutoNum type="arabicPeriod" startAt="3"/>
            </a:pPr>
            <a:endParaRPr lang="en-US" dirty="0"/>
          </a:p>
          <a:p>
            <a:pPr marL="514350" indent="-514350">
              <a:buSzPct val="100000"/>
              <a:buFont typeface="+mj-lt"/>
              <a:buAutoNum type="arabicPeriod" startAt="3"/>
            </a:pPr>
            <a:r>
              <a:rPr lang="en-US" dirty="0"/>
              <a:t>Supervises needs for the after-meeting (washing dishes, putting chairs away, etc.)</a:t>
            </a:r>
            <a:br>
              <a:rPr lang="en-US" dirty="0"/>
            </a:br>
            <a:r>
              <a:rPr lang="ja-JP" altLang="en-US" dirty="0">
                <a:latin typeface="HG明朝E" panose="02020909000000000000" pitchFamily="17" charset="-128"/>
                <a:ea typeface="HG明朝E" panose="02020909000000000000" pitchFamily="17" charset="-128"/>
              </a:rPr>
              <a:t>集会後の必要事項を指揮する（皿洗い、椅子の片づけなど）</a:t>
            </a:r>
            <a:endParaRPr lang="en-US" dirty="0"/>
          </a:p>
          <a:p>
            <a:pPr marL="514350" indent="-514350">
              <a:buSzPct val="100000"/>
              <a:buFont typeface="+mj-lt"/>
              <a:buAutoNum type="arabicPeriod" startAt="3"/>
            </a:pPr>
            <a:endParaRPr lang="en-US" dirty="0"/>
          </a:p>
          <a:p>
            <a:pPr marL="514350" indent="-514350">
              <a:buSzPct val="100000"/>
              <a:buFont typeface="+mj-lt"/>
              <a:buAutoNum type="arabicPeriod" startAt="3"/>
            </a:pPr>
            <a:endParaRPr lang="en-US" dirty="0"/>
          </a:p>
        </p:txBody>
      </p:sp>
      <p:sp>
        <p:nvSpPr>
          <p:cNvPr id="4" name="Title 3"/>
          <p:cNvSpPr>
            <a:spLocks noGrp="1"/>
          </p:cNvSpPr>
          <p:nvPr>
            <p:ph type="title"/>
          </p:nvPr>
        </p:nvSpPr>
        <p:spPr/>
        <p:txBody>
          <a:bodyPr>
            <a:normAutofit/>
          </a:bodyPr>
          <a:lstStyle/>
          <a:p>
            <a:r>
              <a:rPr lang="en-US" sz="3600" dirty="0"/>
              <a:t>The Small Group Host</a:t>
            </a:r>
            <a:r>
              <a:rPr lang="ja-JP" altLang="en-US" sz="3600" dirty="0"/>
              <a:t>　</a:t>
            </a:r>
            <a:r>
              <a:rPr lang="ja-JP" altLang="en-US" sz="3600" dirty="0">
                <a:latin typeface="HG明朝E" panose="02020909000000000000" pitchFamily="17" charset="-128"/>
                <a:ea typeface="HG明朝E" panose="02020909000000000000" pitchFamily="17" charset="-128"/>
              </a:rPr>
              <a:t>小グループホスト役</a:t>
            </a:r>
            <a:endParaRPr lang="en-US" sz="3600" dirty="0"/>
          </a:p>
        </p:txBody>
      </p:sp>
    </p:spTree>
    <p:extLst>
      <p:ext uri="{BB962C8B-B14F-4D97-AF65-F5344CB8AC3E}">
        <p14:creationId xmlns:p14="http://schemas.microsoft.com/office/powerpoint/2010/main" val="2049757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a:t>Based on a lecture format, focuses on instruction</a:t>
            </a:r>
            <a:br>
              <a:rPr lang="en-US" dirty="0"/>
            </a:br>
            <a:r>
              <a:rPr lang="ja-JP" altLang="en-US" dirty="0">
                <a:latin typeface="HG明朝E" panose="02020909000000000000" pitchFamily="17" charset="-128"/>
                <a:ea typeface="HG明朝E" panose="02020909000000000000" pitchFamily="17" charset="-128"/>
              </a:rPr>
              <a:t>講義形式では、指導に重点をおく</a:t>
            </a:r>
            <a:endParaRPr lang="en-US" dirty="0"/>
          </a:p>
          <a:p>
            <a:r>
              <a:rPr lang="en-US" dirty="0"/>
              <a:t>Communication is from teacher to student and </a:t>
            </a:r>
            <a:r>
              <a:rPr lang="en-US" dirty="0" err="1"/>
              <a:t>viceversa</a:t>
            </a:r>
            <a:r>
              <a:rPr lang="en-US" dirty="0"/>
              <a:t/>
            </a:r>
            <a:br>
              <a:rPr lang="en-US" dirty="0"/>
            </a:br>
            <a:r>
              <a:rPr lang="ja-JP" altLang="en-US" dirty="0">
                <a:latin typeface="HG明朝E" panose="02020909000000000000" pitchFamily="17" charset="-128"/>
                <a:ea typeface="HG明朝E" panose="02020909000000000000" pitchFamily="17" charset="-128"/>
              </a:rPr>
              <a:t>コミュニケーションは教師から生徒へ、またその反対</a:t>
            </a:r>
            <a:endParaRPr lang="en-US" dirty="0"/>
          </a:p>
          <a:p>
            <a:endParaRPr lang="en-US" dirty="0"/>
          </a:p>
        </p:txBody>
      </p:sp>
      <p:sp>
        <p:nvSpPr>
          <p:cNvPr id="4" name="Title 3"/>
          <p:cNvSpPr>
            <a:spLocks noGrp="1"/>
          </p:cNvSpPr>
          <p:nvPr>
            <p:ph type="title"/>
          </p:nvPr>
        </p:nvSpPr>
        <p:spPr/>
        <p:txBody>
          <a:bodyPr>
            <a:normAutofit/>
          </a:bodyPr>
          <a:lstStyle/>
          <a:p>
            <a:r>
              <a:rPr lang="en-US" sz="3600" dirty="0"/>
              <a:t>The </a:t>
            </a:r>
            <a:r>
              <a:rPr lang="en-US" sz="3600" i="1" dirty="0"/>
              <a:t>Didactic</a:t>
            </a:r>
            <a:r>
              <a:rPr lang="en-US" sz="3600" dirty="0"/>
              <a:t> Method </a:t>
            </a:r>
            <a:r>
              <a:rPr lang="ja-JP" altLang="en-US" sz="3600" dirty="0"/>
              <a:t>　</a:t>
            </a:r>
            <a:r>
              <a:rPr lang="ja-JP" altLang="en-US" sz="3600" dirty="0">
                <a:latin typeface="HG明朝E" panose="02020909000000000000" pitchFamily="17" charset="-128"/>
                <a:ea typeface="HG明朝E" panose="02020909000000000000" pitchFamily="17" charset="-128"/>
              </a:rPr>
              <a:t>教育的方法</a:t>
            </a:r>
            <a:endParaRPr lang="en-US" sz="3600"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7467600" y="3429000"/>
            <a:ext cx="3962400" cy="2968752"/>
          </a:xfrm>
          <a:prstGeom prst="rect">
            <a:avLst/>
          </a:prstGeom>
        </p:spPr>
      </p:pic>
    </p:spTree>
    <p:extLst>
      <p:ext uri="{BB962C8B-B14F-4D97-AF65-F5344CB8AC3E}">
        <p14:creationId xmlns:p14="http://schemas.microsoft.com/office/powerpoint/2010/main" val="1611645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a:t>The objective is to impart knowledge, to inspire people to action</a:t>
            </a:r>
            <a:br>
              <a:rPr lang="en-US" dirty="0"/>
            </a:br>
            <a:r>
              <a:rPr lang="ja-JP" altLang="en-US" dirty="0">
                <a:latin typeface="HG明朝E" panose="02020909000000000000" pitchFamily="17" charset="-128"/>
                <a:ea typeface="HG明朝E" panose="02020909000000000000" pitchFamily="17" charset="-128"/>
              </a:rPr>
              <a:t>目的は知識を授け、人々を行動へと導くこと</a:t>
            </a:r>
            <a:endParaRPr lang="en-US" dirty="0"/>
          </a:p>
          <a:p>
            <a:endParaRPr lang="en-US" dirty="0"/>
          </a:p>
          <a:p>
            <a:r>
              <a:rPr lang="en-US" dirty="0"/>
              <a:t>The best leaders are knowledgeable, 				   patient people</a:t>
            </a:r>
            <a:br>
              <a:rPr lang="en-US" dirty="0"/>
            </a:br>
            <a:r>
              <a:rPr lang="ja-JP" altLang="en-US" dirty="0">
                <a:latin typeface="HG明朝E" panose="02020909000000000000" pitchFamily="17" charset="-128"/>
                <a:ea typeface="HG明朝E" panose="02020909000000000000" pitchFamily="17" charset="-128"/>
              </a:rPr>
              <a:t>最良のリーダーは知識があり、</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辛抱強い人</a:t>
            </a:r>
            <a:endParaRPr lang="en-US" dirty="0"/>
          </a:p>
        </p:txBody>
      </p:sp>
      <p:sp>
        <p:nvSpPr>
          <p:cNvPr id="4" name="Title 3"/>
          <p:cNvSpPr>
            <a:spLocks noGrp="1"/>
          </p:cNvSpPr>
          <p:nvPr>
            <p:ph type="title"/>
          </p:nvPr>
        </p:nvSpPr>
        <p:spPr/>
        <p:txBody>
          <a:bodyPr>
            <a:normAutofit/>
          </a:bodyPr>
          <a:lstStyle/>
          <a:p>
            <a:r>
              <a:rPr lang="en-US" sz="3600" dirty="0"/>
              <a:t>The </a:t>
            </a:r>
            <a:r>
              <a:rPr lang="en-US" sz="3600" i="1" dirty="0"/>
              <a:t>Didactic</a:t>
            </a:r>
            <a:r>
              <a:rPr lang="en-US" sz="3600" dirty="0"/>
              <a:t> Method </a:t>
            </a:r>
            <a:r>
              <a:rPr lang="ja-JP" altLang="en-US" sz="3600" dirty="0">
                <a:latin typeface="HG明朝E" panose="02020909000000000000" pitchFamily="17" charset="-128"/>
                <a:ea typeface="HG明朝E" panose="02020909000000000000" pitchFamily="17" charset="-128"/>
              </a:rPr>
              <a:t>　教育的方法</a:t>
            </a:r>
            <a:endParaRPr lang="en-US" sz="3600"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7467600" y="3429000"/>
            <a:ext cx="3962400" cy="2968752"/>
          </a:xfrm>
          <a:prstGeom prst="rect">
            <a:avLst/>
          </a:prstGeom>
        </p:spPr>
      </p:pic>
    </p:spTree>
    <p:extLst>
      <p:ext uri="{BB962C8B-B14F-4D97-AF65-F5344CB8AC3E}">
        <p14:creationId xmlns:p14="http://schemas.microsoft.com/office/powerpoint/2010/main" val="4144918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4572000"/>
          </a:xfrm>
        </p:spPr>
        <p:txBody>
          <a:bodyPr/>
          <a:lstStyle/>
          <a:p>
            <a:r>
              <a:rPr lang="en-US" dirty="0"/>
              <a:t>Based on a discussion format, focusing on discovery</a:t>
            </a:r>
            <a:br>
              <a:rPr lang="en-US" dirty="0"/>
            </a:br>
            <a:r>
              <a:rPr lang="ja-JP" altLang="en-US" dirty="0">
                <a:latin typeface="HG明朝E" panose="02020909000000000000" pitchFamily="17" charset="-128"/>
                <a:ea typeface="HG明朝E" panose="02020909000000000000" pitchFamily="17" charset="-128"/>
              </a:rPr>
              <a:t>討議形式では、発見に重点を置く</a:t>
            </a:r>
            <a:endParaRPr lang="en-US" dirty="0"/>
          </a:p>
          <a:p>
            <a:endParaRPr lang="en-US" dirty="0"/>
          </a:p>
          <a:p>
            <a:endParaRPr lang="en-US" dirty="0"/>
          </a:p>
          <a:p>
            <a:r>
              <a:rPr lang="en-US" dirty="0"/>
              <a:t>Communication is from student to student to leader</a:t>
            </a:r>
            <a:br>
              <a:rPr lang="en-US" dirty="0"/>
            </a:br>
            <a:r>
              <a:rPr lang="ja-JP" altLang="en-US" dirty="0">
                <a:latin typeface="HG明朝E" panose="02020909000000000000" pitchFamily="17" charset="-128"/>
                <a:ea typeface="HG明朝E" panose="02020909000000000000" pitchFamily="17" charset="-128"/>
              </a:rPr>
              <a:t>コミュニケーションは生徒から生徒やリーダーに</a:t>
            </a:r>
            <a:endParaRPr lang="en-US" dirty="0"/>
          </a:p>
        </p:txBody>
      </p:sp>
      <p:sp>
        <p:nvSpPr>
          <p:cNvPr id="4" name="Title 3"/>
          <p:cNvSpPr>
            <a:spLocks noGrp="1"/>
          </p:cNvSpPr>
          <p:nvPr>
            <p:ph type="title"/>
          </p:nvPr>
        </p:nvSpPr>
        <p:spPr/>
        <p:txBody>
          <a:bodyPr>
            <a:normAutofit/>
          </a:bodyPr>
          <a:lstStyle/>
          <a:p>
            <a:r>
              <a:rPr lang="en-US" sz="3600" dirty="0"/>
              <a:t>The </a:t>
            </a:r>
            <a:r>
              <a:rPr lang="en-US" sz="3600" i="1" dirty="0"/>
              <a:t>Inductive</a:t>
            </a:r>
            <a:r>
              <a:rPr lang="en-US" sz="3600" dirty="0"/>
              <a:t> Method</a:t>
            </a:r>
            <a:r>
              <a:rPr lang="ja-JP" altLang="en-US" sz="3600" dirty="0">
                <a:latin typeface="HG明朝E" panose="02020909000000000000" pitchFamily="17" charset="-128"/>
                <a:ea typeface="HG明朝E" panose="02020909000000000000" pitchFamily="17" charset="-128"/>
              </a:rPr>
              <a:t>　誘導的な方法</a:t>
            </a:r>
            <a:r>
              <a:rPr lang="en-US" sz="3600" dirty="0"/>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3043"/>
          <a:stretch/>
        </p:blipFill>
        <p:spPr>
          <a:xfrm>
            <a:off x="8001000" y="3657600"/>
            <a:ext cx="3278245" cy="3048000"/>
          </a:xfrm>
          <a:prstGeom prst="rect">
            <a:avLst/>
          </a:prstGeom>
        </p:spPr>
      </p:pic>
    </p:spTree>
    <p:extLst>
      <p:ext uri="{BB962C8B-B14F-4D97-AF65-F5344CB8AC3E}">
        <p14:creationId xmlns:p14="http://schemas.microsoft.com/office/powerpoint/2010/main" val="2716887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lnSpcReduction="10000"/>
          </a:bodyPr>
          <a:lstStyle/>
          <a:p>
            <a:r>
              <a:rPr lang="en-US" dirty="0"/>
              <a:t>The objective is to empower participation and personal discovery which leads to longer-lasting convictions</a:t>
            </a:r>
            <a:br>
              <a:rPr lang="en-US" dirty="0"/>
            </a:br>
            <a:r>
              <a:rPr lang="ja-JP" altLang="en-US" dirty="0">
                <a:latin typeface="HG明朝E" panose="02020909000000000000" pitchFamily="17" charset="-128"/>
                <a:ea typeface="HG明朝E" panose="02020909000000000000" pitchFamily="17" charset="-128"/>
              </a:rPr>
              <a:t>目的は参加を強め、より長く続く確信へと導く個人的な発見をすること</a:t>
            </a:r>
            <a:endParaRPr lang="en-US" dirty="0"/>
          </a:p>
          <a:p>
            <a:endParaRPr lang="en-US" dirty="0"/>
          </a:p>
          <a:p>
            <a:endParaRPr lang="en-US" dirty="0"/>
          </a:p>
          <a:p>
            <a:r>
              <a:rPr lang="en-US" dirty="0"/>
              <a:t>The best leaders are facilitators, 			        observers of people</a:t>
            </a:r>
            <a:br>
              <a:rPr lang="en-US" dirty="0"/>
            </a:br>
            <a:r>
              <a:rPr lang="ja-JP" altLang="en-US" dirty="0">
                <a:latin typeface="HG明朝E" panose="02020909000000000000" pitchFamily="17" charset="-128"/>
                <a:ea typeface="HG明朝E" panose="02020909000000000000" pitchFamily="17" charset="-128"/>
              </a:rPr>
              <a:t>最良のリーダーはファシリテーターで</a:t>
            </a:r>
            <a:r>
              <a:rPr lang="en-US" altLang="ja-JP" dirty="0">
                <a:latin typeface="HG明朝E" panose="02020909000000000000" pitchFamily="17" charset="-128"/>
                <a:ea typeface="HG明朝E" panose="02020909000000000000" pitchFamily="17" charset="-128"/>
              </a:rPr>
              <a:t/>
            </a:r>
            <a:br>
              <a:rPr lang="en-US" altLang="ja-JP" dirty="0">
                <a:latin typeface="HG明朝E" panose="02020909000000000000" pitchFamily="17" charset="-128"/>
                <a:ea typeface="HG明朝E" panose="02020909000000000000" pitchFamily="17" charset="-128"/>
              </a:rPr>
            </a:br>
            <a:r>
              <a:rPr lang="ja-JP" altLang="en-US" dirty="0">
                <a:latin typeface="HG明朝E" panose="02020909000000000000" pitchFamily="17" charset="-128"/>
                <a:ea typeface="HG明朝E" panose="02020909000000000000" pitchFamily="17" charset="-128"/>
              </a:rPr>
              <a:t>人をよく観察する</a:t>
            </a:r>
            <a:endParaRPr lang="en-US" dirty="0"/>
          </a:p>
        </p:txBody>
      </p:sp>
      <p:sp>
        <p:nvSpPr>
          <p:cNvPr id="4" name="Title 3"/>
          <p:cNvSpPr>
            <a:spLocks noGrp="1"/>
          </p:cNvSpPr>
          <p:nvPr>
            <p:ph type="title"/>
          </p:nvPr>
        </p:nvSpPr>
        <p:spPr/>
        <p:txBody>
          <a:bodyPr>
            <a:normAutofit/>
          </a:bodyPr>
          <a:lstStyle/>
          <a:p>
            <a:r>
              <a:rPr lang="en-US" sz="3600" dirty="0"/>
              <a:t>The </a:t>
            </a:r>
            <a:r>
              <a:rPr lang="en-US" sz="3600" i="1" dirty="0"/>
              <a:t>Inductive</a:t>
            </a:r>
            <a:r>
              <a:rPr lang="en-US" sz="3600" dirty="0"/>
              <a:t> Method</a:t>
            </a:r>
            <a:r>
              <a:rPr lang="ja-JP" altLang="en-US" sz="3600" dirty="0">
                <a:latin typeface="HG明朝E" panose="02020909000000000000" pitchFamily="17" charset="-128"/>
                <a:ea typeface="HG明朝E" panose="02020909000000000000" pitchFamily="17" charset="-128"/>
              </a:rPr>
              <a:t>　誘導的な方法</a:t>
            </a:r>
            <a:r>
              <a:rPr lang="en-US" sz="3600" dirty="0"/>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043"/>
          <a:stretch/>
        </p:blipFill>
        <p:spPr>
          <a:xfrm>
            <a:off x="8001000" y="3657600"/>
            <a:ext cx="3278245" cy="3048000"/>
          </a:xfrm>
          <a:prstGeom prst="rect">
            <a:avLst/>
          </a:prstGeom>
        </p:spPr>
      </p:pic>
    </p:spTree>
    <p:extLst>
      <p:ext uri="{BB962C8B-B14F-4D97-AF65-F5344CB8AC3E}">
        <p14:creationId xmlns:p14="http://schemas.microsoft.com/office/powerpoint/2010/main" val="3547645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084821148"/>
              </p:ext>
            </p:extLst>
          </p:nvPr>
        </p:nvGraphicFramePr>
        <p:xfrm>
          <a:off x="762000" y="609600"/>
          <a:ext cx="10672764" cy="5242559"/>
        </p:xfrm>
        <a:graphic>
          <a:graphicData uri="http://schemas.openxmlformats.org/drawingml/2006/table">
            <a:tbl>
              <a:tblPr firstRow="1" bandRow="1">
                <a:tableStyleId>{073A0DAA-6AF3-43AB-8588-CEC1D06C72B9}</a:tableStyleId>
              </a:tblPr>
              <a:tblGrid>
                <a:gridCol w="3557588">
                  <a:extLst>
                    <a:ext uri="{9D8B030D-6E8A-4147-A177-3AD203B41FA5}">
                      <a16:colId xmlns="" xmlns:a16="http://schemas.microsoft.com/office/drawing/2014/main" val="20000"/>
                    </a:ext>
                  </a:extLst>
                </a:gridCol>
                <a:gridCol w="3557588">
                  <a:extLst>
                    <a:ext uri="{9D8B030D-6E8A-4147-A177-3AD203B41FA5}">
                      <a16:colId xmlns="" xmlns:a16="http://schemas.microsoft.com/office/drawing/2014/main" val="20001"/>
                    </a:ext>
                  </a:extLst>
                </a:gridCol>
                <a:gridCol w="3557588">
                  <a:extLst>
                    <a:ext uri="{9D8B030D-6E8A-4147-A177-3AD203B41FA5}">
                      <a16:colId xmlns="" xmlns:a16="http://schemas.microsoft.com/office/drawing/2014/main" val="20002"/>
                    </a:ext>
                  </a:extLst>
                </a:gridCol>
              </a:tblGrid>
              <a:tr h="370840">
                <a:tc>
                  <a:txBody>
                    <a:bodyPr/>
                    <a:lstStyle/>
                    <a:p>
                      <a:r>
                        <a:rPr lang="en-US" sz="2800" dirty="0"/>
                        <a:t>Factor</a:t>
                      </a:r>
                      <a:r>
                        <a:rPr lang="ja-JP" altLang="en-US" sz="2800" dirty="0"/>
                        <a:t>　</a:t>
                      </a:r>
                      <a:r>
                        <a:rPr lang="ja-JP" altLang="en-US" sz="2800" b="0" i="0" dirty="0">
                          <a:latin typeface="HG明朝E" panose="02020909000000000000" pitchFamily="17" charset="-128"/>
                          <a:ea typeface="HG明朝E" panose="02020909000000000000" pitchFamily="17" charset="-128"/>
                        </a:rPr>
                        <a:t>要素</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Didactic</a:t>
                      </a:r>
                      <a:r>
                        <a:rPr lang="ja-JP" altLang="en-US" sz="2800" dirty="0"/>
                        <a:t>　</a:t>
                      </a:r>
                      <a:r>
                        <a:rPr lang="ja-JP" altLang="en-US" sz="2800" b="0" i="0" dirty="0">
                          <a:latin typeface="HG明朝E" panose="02020909000000000000" pitchFamily="17" charset="-128"/>
                          <a:ea typeface="HG明朝E" panose="02020909000000000000" pitchFamily="17" charset="-128"/>
                        </a:rPr>
                        <a:t>教育的</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Inductive</a:t>
                      </a:r>
                      <a:r>
                        <a:rPr lang="ja-JP" altLang="en-US" sz="2800" dirty="0"/>
                        <a:t>　</a:t>
                      </a:r>
                      <a:r>
                        <a:rPr lang="ja-JP" altLang="en-US" sz="2800" b="0" i="0" dirty="0">
                          <a:latin typeface="HG明朝E" panose="02020909000000000000" pitchFamily="17" charset="-128"/>
                          <a:ea typeface="HG明朝E" panose="02020909000000000000" pitchFamily="17" charset="-128"/>
                        </a:rPr>
                        <a:t>誘導的</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0"/>
                  </a:ext>
                </a:extLst>
              </a:tr>
              <a:tr h="370840">
                <a:tc>
                  <a:txBody>
                    <a:bodyPr/>
                    <a:lstStyle/>
                    <a:p>
                      <a:r>
                        <a:rPr lang="en-US" sz="2800" dirty="0"/>
                        <a:t>Objective</a:t>
                      </a:r>
                      <a:br>
                        <a:rPr lang="en-US" sz="2800" dirty="0"/>
                      </a:br>
                      <a:r>
                        <a:rPr lang="ja-JP" altLang="en-US" sz="2800" b="0" i="0" dirty="0">
                          <a:latin typeface="HG明朝E" panose="02020909000000000000" pitchFamily="17" charset="-128"/>
                          <a:ea typeface="HG明朝E" panose="02020909000000000000" pitchFamily="17" charset="-128"/>
                        </a:rPr>
                        <a:t>目的</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Instruction</a:t>
                      </a:r>
                      <a:br>
                        <a:rPr lang="en-US" sz="2800" dirty="0"/>
                      </a:br>
                      <a:r>
                        <a:rPr lang="ja-JP" altLang="en-US" sz="2800" b="0" i="0" dirty="0">
                          <a:latin typeface="HG明朝E" panose="02020909000000000000" pitchFamily="17" charset="-128"/>
                          <a:ea typeface="HG明朝E" panose="02020909000000000000" pitchFamily="17" charset="-128"/>
                        </a:rPr>
                        <a:t>指導</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Participation</a:t>
                      </a:r>
                      <a:br>
                        <a:rPr lang="en-US" sz="2800" dirty="0"/>
                      </a:br>
                      <a:r>
                        <a:rPr lang="ja-JP" altLang="en-US" sz="2800" b="0" i="0" dirty="0">
                          <a:latin typeface="HG明朝E" panose="02020909000000000000" pitchFamily="17" charset="-128"/>
                          <a:ea typeface="HG明朝E" panose="02020909000000000000" pitchFamily="17" charset="-128"/>
                        </a:rPr>
                        <a:t>参加</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1"/>
                  </a:ext>
                </a:extLst>
              </a:tr>
              <a:tr h="370840">
                <a:tc>
                  <a:txBody>
                    <a:bodyPr/>
                    <a:lstStyle/>
                    <a:p>
                      <a:r>
                        <a:rPr lang="en-US" sz="2800" dirty="0"/>
                        <a:t>Format</a:t>
                      </a:r>
                      <a:r>
                        <a:rPr lang="en-US" sz="2800" b="0" i="0" dirty="0">
                          <a:latin typeface="HG明朝E" panose="02020909000000000000" pitchFamily="17" charset="-128"/>
                          <a:ea typeface="HG明朝E" panose="02020909000000000000" pitchFamily="17" charset="-128"/>
                        </a:rPr>
                        <a:t/>
                      </a:r>
                      <a:br>
                        <a:rPr lang="en-US" sz="2800" b="0" i="0" dirty="0">
                          <a:latin typeface="HG明朝E" panose="02020909000000000000" pitchFamily="17" charset="-128"/>
                          <a:ea typeface="HG明朝E" panose="02020909000000000000" pitchFamily="17" charset="-128"/>
                        </a:rPr>
                      </a:br>
                      <a:r>
                        <a:rPr lang="ja-JP" altLang="en-US" sz="2800" b="0" i="0" dirty="0">
                          <a:latin typeface="HG明朝E" panose="02020909000000000000" pitchFamily="17" charset="-128"/>
                          <a:ea typeface="HG明朝E" panose="02020909000000000000" pitchFamily="17" charset="-128"/>
                        </a:rPr>
                        <a:t>形式</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Lecture</a:t>
                      </a:r>
                      <a:br>
                        <a:rPr lang="en-US" sz="2800" dirty="0"/>
                      </a:br>
                      <a:r>
                        <a:rPr lang="ja-JP" altLang="en-US" sz="2800" b="0" i="0" dirty="0">
                          <a:latin typeface="HG明朝E" panose="02020909000000000000" pitchFamily="17" charset="-128"/>
                          <a:ea typeface="HG明朝E" panose="02020909000000000000" pitchFamily="17" charset="-128"/>
                        </a:rPr>
                        <a:t>講義</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Discussion</a:t>
                      </a:r>
                      <a:br>
                        <a:rPr lang="en-US" sz="2800" dirty="0"/>
                      </a:br>
                      <a:r>
                        <a:rPr lang="ja-JP" altLang="en-US" sz="2800" b="0" i="0" dirty="0">
                          <a:latin typeface="HG明朝E" panose="02020909000000000000" pitchFamily="17" charset="-128"/>
                          <a:ea typeface="HG明朝E" panose="02020909000000000000" pitchFamily="17" charset="-128"/>
                        </a:rPr>
                        <a:t>討議</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2"/>
                  </a:ext>
                </a:extLst>
              </a:tr>
              <a:tr h="370840">
                <a:tc>
                  <a:txBody>
                    <a:bodyPr/>
                    <a:lstStyle/>
                    <a:p>
                      <a:r>
                        <a:rPr lang="en-US" sz="2800" dirty="0"/>
                        <a:t>Leader </a:t>
                      </a:r>
                      <a:br>
                        <a:rPr lang="en-US" sz="2800" dirty="0"/>
                      </a:br>
                      <a:r>
                        <a:rPr lang="ja-JP" altLang="en-US" sz="2800" b="0" i="0" dirty="0">
                          <a:latin typeface="HG明朝E" panose="02020909000000000000" pitchFamily="17" charset="-128"/>
                          <a:ea typeface="HG明朝E" panose="02020909000000000000" pitchFamily="17" charset="-128"/>
                        </a:rPr>
                        <a:t>リーダー</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Teacher</a:t>
                      </a:r>
                      <a:br>
                        <a:rPr lang="en-US" sz="2800" dirty="0"/>
                      </a:br>
                      <a:r>
                        <a:rPr lang="ja-JP" altLang="en-US" sz="2800" b="0" i="0" dirty="0">
                          <a:latin typeface="HG明朝E" panose="02020909000000000000" pitchFamily="17" charset="-128"/>
                          <a:ea typeface="HG明朝E" panose="02020909000000000000" pitchFamily="17" charset="-128"/>
                        </a:rPr>
                        <a:t>教師</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Facilitator</a:t>
                      </a:r>
                      <a:br>
                        <a:rPr lang="en-US" sz="2800" dirty="0"/>
                      </a:br>
                      <a:r>
                        <a:rPr lang="ja-JP" altLang="en-US" sz="2800" b="0" i="0" dirty="0">
                          <a:latin typeface="HG明朝E" panose="02020909000000000000" pitchFamily="17" charset="-128"/>
                          <a:ea typeface="HG明朝E" panose="02020909000000000000" pitchFamily="17" charset="-128"/>
                        </a:rPr>
                        <a:t>ファシリテーター</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3"/>
                  </a:ext>
                </a:extLst>
              </a:tr>
              <a:tr h="370840">
                <a:tc>
                  <a:txBody>
                    <a:bodyPr/>
                    <a:lstStyle/>
                    <a:p>
                      <a:r>
                        <a:rPr lang="en-US" sz="2800" dirty="0"/>
                        <a:t>Leader Qualifications</a:t>
                      </a:r>
                    </a:p>
                    <a:p>
                      <a:r>
                        <a:rPr lang="ja-JP" altLang="en-US" sz="2800" b="0" i="0" dirty="0">
                          <a:latin typeface="HG明朝E" panose="02020909000000000000" pitchFamily="17" charset="-128"/>
                          <a:ea typeface="HG明朝E" panose="02020909000000000000" pitchFamily="17" charset="-128"/>
                        </a:rPr>
                        <a:t>リーダーの資質</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Researcher</a:t>
                      </a:r>
                      <a:br>
                        <a:rPr lang="en-US" sz="2800" dirty="0"/>
                      </a:br>
                      <a:r>
                        <a:rPr lang="ja-JP" altLang="en-US" sz="2800" b="0" i="0" dirty="0">
                          <a:latin typeface="HG明朝E" panose="02020909000000000000" pitchFamily="17" charset="-128"/>
                          <a:ea typeface="HG明朝E" panose="02020909000000000000" pitchFamily="17" charset="-128"/>
                        </a:rPr>
                        <a:t>研究者</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Observer</a:t>
                      </a:r>
                      <a:br>
                        <a:rPr lang="en-US" sz="2800" dirty="0"/>
                      </a:br>
                      <a:r>
                        <a:rPr lang="ja-JP" altLang="en-US" sz="2800" b="0" i="0" dirty="0">
                          <a:latin typeface="HG明朝E" panose="02020909000000000000" pitchFamily="17" charset="-128"/>
                          <a:ea typeface="HG明朝E" panose="02020909000000000000" pitchFamily="17" charset="-128"/>
                        </a:rPr>
                        <a:t>観察者</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4"/>
                  </a:ext>
                </a:extLst>
              </a:tr>
              <a:tr h="370840">
                <a:tc>
                  <a:txBody>
                    <a:bodyPr/>
                    <a:lstStyle/>
                    <a:p>
                      <a:r>
                        <a:rPr lang="en-US" sz="2800" dirty="0"/>
                        <a:t>Group Dynamics</a:t>
                      </a:r>
                    </a:p>
                    <a:p>
                      <a:r>
                        <a:rPr lang="ja-JP" altLang="en-US" sz="2800" b="0" i="0" dirty="0">
                          <a:latin typeface="HG明朝E" panose="02020909000000000000" pitchFamily="17" charset="-128"/>
                          <a:ea typeface="HG明朝E" panose="02020909000000000000" pitchFamily="17" charset="-128"/>
                        </a:rPr>
                        <a:t>グループ関係</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More Passivity</a:t>
                      </a:r>
                      <a:br>
                        <a:rPr lang="en-US" sz="2800" dirty="0"/>
                      </a:br>
                      <a:r>
                        <a:rPr lang="ja-JP" altLang="en-US" sz="2800" b="0" i="0" dirty="0">
                          <a:latin typeface="HG明朝E" panose="02020909000000000000" pitchFamily="17" charset="-128"/>
                          <a:ea typeface="HG明朝E" panose="02020909000000000000" pitchFamily="17" charset="-128"/>
                        </a:rPr>
                        <a:t>より受動的</a:t>
                      </a:r>
                      <a:endParaRPr lang="en-US" sz="2800" b="0" i="0" dirty="0">
                        <a:latin typeface="HG明朝E" panose="02020909000000000000" pitchFamily="17" charset="-128"/>
                        <a:ea typeface="HG明朝E" panose="02020909000000000000" pitchFamily="17" charset="-128"/>
                      </a:endParaRPr>
                    </a:p>
                  </a:txBody>
                  <a:tcPr/>
                </a:tc>
                <a:tc>
                  <a:txBody>
                    <a:bodyPr/>
                    <a:lstStyle/>
                    <a:p>
                      <a:r>
                        <a:rPr lang="en-US" sz="2800" dirty="0"/>
                        <a:t>Greater Interaction</a:t>
                      </a:r>
                      <a:br>
                        <a:rPr lang="en-US" sz="2800" dirty="0"/>
                      </a:br>
                      <a:r>
                        <a:rPr lang="ja-JP" altLang="en-US" sz="2800" b="0" i="0" dirty="0">
                          <a:latin typeface="HG明朝E" panose="02020909000000000000" pitchFamily="17" charset="-128"/>
                          <a:ea typeface="HG明朝E" panose="02020909000000000000" pitchFamily="17" charset="-128"/>
                        </a:rPr>
                        <a:t>より双方向</a:t>
                      </a:r>
                      <a:endParaRPr lang="en-US" sz="2800" b="0" i="0" dirty="0">
                        <a:latin typeface="HG明朝E" panose="02020909000000000000" pitchFamily="17" charset="-128"/>
                        <a:ea typeface="HG明朝E" panose="02020909000000000000" pitchFamily="17" charset="-128"/>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69999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61475912"/>
              </p:ext>
            </p:extLst>
          </p:nvPr>
        </p:nvGraphicFramePr>
        <p:xfrm>
          <a:off x="762000" y="609600"/>
          <a:ext cx="10672764" cy="5242559"/>
        </p:xfrm>
        <a:graphic>
          <a:graphicData uri="http://schemas.openxmlformats.org/drawingml/2006/table">
            <a:tbl>
              <a:tblPr firstRow="1" bandRow="1">
                <a:tableStyleId>{073A0DAA-6AF3-43AB-8588-CEC1D06C72B9}</a:tableStyleId>
              </a:tblPr>
              <a:tblGrid>
                <a:gridCol w="3557588"/>
                <a:gridCol w="3557588"/>
                <a:gridCol w="3557588"/>
              </a:tblGrid>
              <a:tr h="370840">
                <a:tc>
                  <a:txBody>
                    <a:bodyPr/>
                    <a:lstStyle/>
                    <a:p>
                      <a:r>
                        <a:rPr lang="en-US" sz="2800" dirty="0" smtClean="0"/>
                        <a:t>Factor</a:t>
                      </a:r>
                      <a:endParaRPr lang="en-US" sz="2800" dirty="0"/>
                    </a:p>
                  </a:txBody>
                  <a:tcPr/>
                </a:tc>
                <a:tc>
                  <a:txBody>
                    <a:bodyPr/>
                    <a:lstStyle/>
                    <a:p>
                      <a:r>
                        <a:rPr lang="en-US" sz="2800" dirty="0" smtClean="0"/>
                        <a:t>Didactic</a:t>
                      </a:r>
                      <a:endParaRPr lang="en-US" sz="2800" dirty="0"/>
                    </a:p>
                  </a:txBody>
                  <a:tcPr/>
                </a:tc>
                <a:tc>
                  <a:txBody>
                    <a:bodyPr/>
                    <a:lstStyle/>
                    <a:p>
                      <a:r>
                        <a:rPr lang="en-US" sz="2800" dirty="0" smtClean="0"/>
                        <a:t>Inductive</a:t>
                      </a:r>
                      <a:endParaRPr lang="en-US" sz="2800" dirty="0"/>
                    </a:p>
                  </a:txBody>
                  <a:tcPr/>
                </a:tc>
              </a:tr>
              <a:tr h="370840">
                <a:tc>
                  <a:txBody>
                    <a:bodyPr/>
                    <a:lstStyle/>
                    <a:p>
                      <a:r>
                        <a:rPr lang="en-US" sz="2800" dirty="0" smtClean="0"/>
                        <a:t>Sharing Orientation</a:t>
                      </a:r>
                    </a:p>
                    <a:p>
                      <a:r>
                        <a:rPr lang="ja-JP" altLang="en-US" sz="2800" dirty="0" smtClean="0">
                          <a:latin typeface="HGS明朝E"/>
                          <a:ea typeface="HGS明朝E"/>
                          <a:cs typeface="HGS明朝E"/>
                        </a:rPr>
                        <a:t>分かち合う姿勢</a:t>
                      </a:r>
                      <a:endParaRPr lang="en-US" sz="2800" dirty="0">
                        <a:latin typeface="HGS明朝E"/>
                        <a:ea typeface="HGS明朝E"/>
                        <a:cs typeface="HGS明朝E"/>
                      </a:endParaRPr>
                    </a:p>
                  </a:txBody>
                  <a:tcPr/>
                </a:tc>
                <a:tc>
                  <a:txBody>
                    <a:bodyPr/>
                    <a:lstStyle/>
                    <a:p>
                      <a:r>
                        <a:rPr lang="en-US" sz="2800" dirty="0" smtClean="0"/>
                        <a:t>Teacher-</a:t>
                      </a:r>
                      <a:r>
                        <a:rPr lang="en-US" sz="2800" dirty="0" smtClean="0"/>
                        <a:t>Student</a:t>
                      </a:r>
                    </a:p>
                    <a:p>
                      <a:r>
                        <a:rPr lang="ja-JP" altLang="en-US" sz="2800" dirty="0" smtClean="0">
                          <a:latin typeface="HGS明朝E"/>
                          <a:ea typeface="HGS明朝E"/>
                          <a:cs typeface="HGS明朝E"/>
                        </a:rPr>
                        <a:t>教師ー生徒</a:t>
                      </a:r>
                      <a:endParaRPr lang="en-US" sz="2800" dirty="0">
                        <a:latin typeface="HGS明朝E"/>
                        <a:ea typeface="HGS明朝E"/>
                        <a:cs typeface="HGS明朝E"/>
                      </a:endParaRPr>
                    </a:p>
                  </a:txBody>
                  <a:tcPr/>
                </a:tc>
                <a:tc>
                  <a:txBody>
                    <a:bodyPr/>
                    <a:lstStyle/>
                    <a:p>
                      <a:r>
                        <a:rPr lang="en-US" sz="2800" dirty="0" smtClean="0"/>
                        <a:t>Person-</a:t>
                      </a:r>
                      <a:r>
                        <a:rPr lang="en-US" sz="2800" dirty="0" smtClean="0"/>
                        <a:t>Person</a:t>
                      </a:r>
                    </a:p>
                    <a:p>
                      <a:r>
                        <a:rPr lang="ja-JP" altLang="en-US" sz="2800" dirty="0" smtClean="0">
                          <a:latin typeface="HGS明朝E"/>
                          <a:ea typeface="HGS明朝E"/>
                          <a:cs typeface="HGS明朝E"/>
                        </a:rPr>
                        <a:t>人ー人</a:t>
                      </a:r>
                      <a:endParaRPr lang="en-US" sz="2800" dirty="0">
                        <a:latin typeface="HGS明朝E"/>
                        <a:ea typeface="HGS明朝E"/>
                        <a:cs typeface="HGS明朝E"/>
                      </a:endParaRPr>
                    </a:p>
                  </a:txBody>
                  <a:tcPr/>
                </a:tc>
              </a:tr>
              <a:tr h="370840">
                <a:tc>
                  <a:txBody>
                    <a:bodyPr/>
                    <a:lstStyle/>
                    <a:p>
                      <a:r>
                        <a:rPr lang="en-US" sz="2800" dirty="0" smtClean="0"/>
                        <a:t>Sharing Method</a:t>
                      </a:r>
                    </a:p>
                    <a:p>
                      <a:r>
                        <a:rPr lang="ja-JP" altLang="en-US" sz="2800" dirty="0" smtClean="0">
                          <a:latin typeface="HGS明朝E"/>
                          <a:ea typeface="HGS明朝E"/>
                          <a:cs typeface="HGS明朝E"/>
                        </a:rPr>
                        <a:t>分かち合う方法</a:t>
                      </a:r>
                      <a:endParaRPr lang="en-US" sz="2800" dirty="0">
                        <a:latin typeface="HGS明朝E"/>
                        <a:ea typeface="HGS明朝E"/>
                        <a:cs typeface="HGS明朝E"/>
                      </a:endParaRPr>
                    </a:p>
                  </a:txBody>
                  <a:tcPr/>
                </a:tc>
                <a:tc>
                  <a:txBody>
                    <a:bodyPr/>
                    <a:lstStyle/>
                    <a:p>
                      <a:r>
                        <a:rPr lang="en-US" sz="2800" dirty="0" smtClean="0"/>
                        <a:t>Statements</a:t>
                      </a:r>
                    </a:p>
                    <a:p>
                      <a:r>
                        <a:rPr lang="ja-JP" altLang="en-US" sz="2800" dirty="0" smtClean="0">
                          <a:latin typeface="HGS明朝E"/>
                          <a:ea typeface="HGS明朝E"/>
                          <a:cs typeface="HGS明朝E"/>
                        </a:rPr>
                        <a:t>宣言</a:t>
                      </a:r>
                      <a:endParaRPr lang="en-US" sz="2800" dirty="0">
                        <a:latin typeface="HGS明朝E"/>
                        <a:ea typeface="HGS明朝E"/>
                        <a:cs typeface="HGS明朝E"/>
                      </a:endParaRPr>
                    </a:p>
                  </a:txBody>
                  <a:tcPr/>
                </a:tc>
                <a:tc>
                  <a:txBody>
                    <a:bodyPr/>
                    <a:lstStyle/>
                    <a:p>
                      <a:r>
                        <a:rPr lang="en-US" sz="2800" dirty="0" smtClean="0"/>
                        <a:t>Questions</a:t>
                      </a:r>
                    </a:p>
                    <a:p>
                      <a:r>
                        <a:rPr lang="ja-JP" altLang="en-US" sz="2800" dirty="0" smtClean="0">
                          <a:latin typeface="HGS明朝E"/>
                          <a:ea typeface="HGS明朝E"/>
                          <a:cs typeface="HGS明朝E"/>
                        </a:rPr>
                        <a:t>質問</a:t>
                      </a:r>
                      <a:endParaRPr lang="en-US" sz="2800" dirty="0">
                        <a:latin typeface="HGS明朝E"/>
                        <a:ea typeface="HGS明朝E"/>
                        <a:cs typeface="HGS明朝E"/>
                      </a:endParaRPr>
                    </a:p>
                  </a:txBody>
                  <a:tcPr/>
                </a:tc>
              </a:tr>
              <a:tr h="370840">
                <a:tc>
                  <a:txBody>
                    <a:bodyPr/>
                    <a:lstStyle/>
                    <a:p>
                      <a:r>
                        <a:rPr lang="en-US" sz="2800" dirty="0" smtClean="0"/>
                        <a:t>Group</a:t>
                      </a:r>
                      <a:r>
                        <a:rPr lang="en-US" sz="2800" baseline="0" dirty="0" smtClean="0"/>
                        <a:t> Process</a:t>
                      </a:r>
                    </a:p>
                    <a:p>
                      <a:r>
                        <a:rPr lang="ja-JP" altLang="en-US" sz="2800" dirty="0" smtClean="0">
                          <a:latin typeface="HGS明朝E"/>
                          <a:ea typeface="HGS明朝E"/>
                          <a:cs typeface="HGS明朝E"/>
                        </a:rPr>
                        <a:t>グループ作業</a:t>
                      </a:r>
                      <a:endParaRPr lang="en-US" sz="2800" dirty="0">
                        <a:latin typeface="HGS明朝E"/>
                        <a:ea typeface="HGS明朝E"/>
                        <a:cs typeface="HGS明朝E"/>
                      </a:endParaRPr>
                    </a:p>
                  </a:txBody>
                  <a:tcPr/>
                </a:tc>
                <a:tc>
                  <a:txBody>
                    <a:bodyPr/>
                    <a:lstStyle/>
                    <a:p>
                      <a:r>
                        <a:rPr lang="en-US" sz="2800" dirty="0" smtClean="0"/>
                        <a:t>Analytical</a:t>
                      </a:r>
                    </a:p>
                    <a:p>
                      <a:r>
                        <a:rPr lang="ja-JP" altLang="en-US" sz="2800" dirty="0" smtClean="0">
                          <a:latin typeface="HGS明朝E"/>
                          <a:ea typeface="HGS明朝E"/>
                          <a:cs typeface="HGS明朝E"/>
                        </a:rPr>
                        <a:t>分析的</a:t>
                      </a:r>
                      <a:endParaRPr lang="en-US" sz="2800" dirty="0">
                        <a:latin typeface="HGS明朝E"/>
                        <a:ea typeface="HGS明朝E"/>
                        <a:cs typeface="HGS明朝E"/>
                      </a:endParaRPr>
                    </a:p>
                  </a:txBody>
                  <a:tcPr/>
                </a:tc>
                <a:tc>
                  <a:txBody>
                    <a:bodyPr/>
                    <a:lstStyle/>
                    <a:p>
                      <a:r>
                        <a:rPr lang="en-US" sz="2800" dirty="0" smtClean="0"/>
                        <a:t>Intuitive</a:t>
                      </a:r>
                    </a:p>
                    <a:p>
                      <a:r>
                        <a:rPr lang="ja-JP" altLang="en-US" sz="2800" dirty="0" smtClean="0">
                          <a:latin typeface="HGS明朝E"/>
                          <a:ea typeface="HGS明朝E"/>
                          <a:cs typeface="HGS明朝E"/>
                        </a:rPr>
                        <a:t>直感的</a:t>
                      </a:r>
                      <a:endParaRPr lang="en-US" sz="2800" dirty="0">
                        <a:latin typeface="HGS明朝E"/>
                        <a:ea typeface="HGS明朝E"/>
                        <a:cs typeface="HGS明朝E"/>
                      </a:endParaRPr>
                    </a:p>
                  </a:txBody>
                  <a:tcPr/>
                </a:tc>
              </a:tr>
              <a:tr h="370840">
                <a:tc>
                  <a:txBody>
                    <a:bodyPr/>
                    <a:lstStyle/>
                    <a:p>
                      <a:r>
                        <a:rPr lang="en-US" sz="2800" dirty="0" smtClean="0"/>
                        <a:t>Desired Result</a:t>
                      </a:r>
                    </a:p>
                    <a:p>
                      <a:r>
                        <a:rPr lang="ja-JP" altLang="en-US" sz="2800" dirty="0" smtClean="0">
                          <a:latin typeface="HGS明朝E"/>
                          <a:ea typeface="HGS明朝E"/>
                          <a:cs typeface="HGS明朝E"/>
                        </a:rPr>
                        <a:t>希望する結果</a:t>
                      </a:r>
                      <a:endParaRPr lang="en-US" sz="2800" dirty="0">
                        <a:latin typeface="HGS明朝E"/>
                        <a:ea typeface="HGS明朝E"/>
                        <a:cs typeface="HGS明朝E"/>
                      </a:endParaRPr>
                    </a:p>
                  </a:txBody>
                  <a:tcPr/>
                </a:tc>
                <a:tc>
                  <a:txBody>
                    <a:bodyPr/>
                    <a:lstStyle/>
                    <a:p>
                      <a:r>
                        <a:rPr lang="en-US" sz="2800" dirty="0" smtClean="0"/>
                        <a:t>Inspiration</a:t>
                      </a:r>
                    </a:p>
                    <a:p>
                      <a:r>
                        <a:rPr lang="ja-JP" altLang="en-US" sz="2800" dirty="0" smtClean="0">
                          <a:latin typeface="HGS明朝E"/>
                          <a:ea typeface="HGS明朝E"/>
                          <a:cs typeface="HGS明朝E"/>
                        </a:rPr>
                        <a:t>霊感</a:t>
                      </a:r>
                      <a:endParaRPr lang="en-US" sz="2800" dirty="0">
                        <a:latin typeface="HGS明朝E"/>
                        <a:ea typeface="HGS明朝E"/>
                        <a:cs typeface="HGS明朝E"/>
                      </a:endParaRPr>
                    </a:p>
                  </a:txBody>
                  <a:tcPr/>
                </a:tc>
                <a:tc>
                  <a:txBody>
                    <a:bodyPr/>
                    <a:lstStyle/>
                    <a:p>
                      <a:r>
                        <a:rPr lang="en-US" sz="2800" dirty="0" smtClean="0"/>
                        <a:t>Discovery</a:t>
                      </a:r>
                    </a:p>
                    <a:p>
                      <a:r>
                        <a:rPr lang="ja-JP" altLang="en-US" sz="2800" dirty="0" smtClean="0">
                          <a:latin typeface="HGS明朝E"/>
                          <a:ea typeface="HGS明朝E"/>
                          <a:cs typeface="HGS明朝E"/>
                        </a:rPr>
                        <a:t>発見</a:t>
                      </a:r>
                      <a:endParaRPr lang="en-US" sz="2800" dirty="0">
                        <a:latin typeface="HGS明朝E"/>
                        <a:ea typeface="HGS明朝E"/>
                        <a:cs typeface="HGS明朝E"/>
                      </a:endParaRPr>
                    </a:p>
                  </a:txBody>
                  <a:tcPr/>
                </a:tc>
              </a:tr>
              <a:tr h="370840">
                <a:tc>
                  <a:txBody>
                    <a:bodyPr/>
                    <a:lstStyle/>
                    <a:p>
                      <a:r>
                        <a:rPr lang="en-US" sz="2800" dirty="0" smtClean="0"/>
                        <a:t>Ultimate Outcome</a:t>
                      </a:r>
                    </a:p>
                    <a:p>
                      <a:r>
                        <a:rPr lang="ja-JP" altLang="en-US" sz="2800" dirty="0" smtClean="0">
                          <a:latin typeface="HGS明朝E"/>
                          <a:ea typeface="HGS明朝E"/>
                          <a:cs typeface="HGS明朝E"/>
                        </a:rPr>
                        <a:t>最終結果</a:t>
                      </a:r>
                      <a:endParaRPr lang="en-US" sz="2800" dirty="0">
                        <a:latin typeface="HGS明朝E"/>
                        <a:ea typeface="HGS明朝E"/>
                        <a:cs typeface="HGS明朝E"/>
                      </a:endParaRPr>
                    </a:p>
                  </a:txBody>
                  <a:tcPr/>
                </a:tc>
                <a:tc>
                  <a:txBody>
                    <a:bodyPr/>
                    <a:lstStyle/>
                    <a:p>
                      <a:r>
                        <a:rPr lang="en-US" sz="2800" dirty="0" smtClean="0"/>
                        <a:t>Learning</a:t>
                      </a:r>
                    </a:p>
                    <a:p>
                      <a:r>
                        <a:rPr lang="ja-JP" altLang="en-US" sz="2800" dirty="0" smtClean="0">
                          <a:latin typeface="HGS明朝E"/>
                          <a:ea typeface="HGS明朝E"/>
                          <a:cs typeface="HGS明朝E"/>
                        </a:rPr>
                        <a:t>学び</a:t>
                      </a:r>
                      <a:endParaRPr lang="en-US" sz="2800" dirty="0">
                        <a:latin typeface="HGS明朝E"/>
                        <a:ea typeface="HGS明朝E"/>
                        <a:cs typeface="HGS明朝E"/>
                      </a:endParaRPr>
                    </a:p>
                  </a:txBody>
                  <a:tcPr/>
                </a:tc>
                <a:tc>
                  <a:txBody>
                    <a:bodyPr/>
                    <a:lstStyle/>
                    <a:p>
                      <a:r>
                        <a:rPr lang="en-US" sz="2800" dirty="0" smtClean="0"/>
                        <a:t>Action</a:t>
                      </a:r>
                    </a:p>
                    <a:p>
                      <a:r>
                        <a:rPr lang="ja-JP" altLang="en-US" sz="2800" dirty="0" smtClean="0">
                          <a:latin typeface="HGS明朝E"/>
                          <a:ea typeface="HGS明朝E"/>
                          <a:cs typeface="HGS明朝E"/>
                        </a:rPr>
                        <a:t>行動</a:t>
                      </a:r>
                      <a:endParaRPr lang="en-US" sz="2800" dirty="0">
                        <a:latin typeface="HGS明朝E"/>
                        <a:ea typeface="HGS明朝E"/>
                        <a:cs typeface="HGS明朝E"/>
                      </a:endParaRPr>
                    </a:p>
                  </a:txBody>
                  <a:tcPr/>
                </a:tc>
              </a:tr>
            </a:tbl>
          </a:graphicData>
        </a:graphic>
      </p:graphicFrame>
    </p:spTree>
    <p:extLst>
      <p:ext uri="{BB962C8B-B14F-4D97-AF65-F5344CB8AC3E}">
        <p14:creationId xmlns:p14="http://schemas.microsoft.com/office/powerpoint/2010/main" val="399295187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016000" y="1600200"/>
            <a:ext cx="10672064" cy="5029200"/>
          </a:xfrm>
        </p:spPr>
        <p:txBody>
          <a:bodyPr>
            <a:normAutofit/>
          </a:bodyPr>
          <a:lstStyle/>
          <a:p>
            <a:r>
              <a:rPr lang="en-US" b="1" dirty="0" smtClean="0"/>
              <a:t>Past-Tense Questions: </a:t>
            </a:r>
            <a:r>
              <a:rPr lang="en-US" dirty="0" smtClean="0"/>
              <a:t>about their personal history or how they handled something in the past. Example: Did you attend church as a child? Or What was the funniest thing that happened when growing up</a:t>
            </a:r>
            <a:r>
              <a:rPr lang="en-US" dirty="0" smtClean="0"/>
              <a:t>?</a:t>
            </a:r>
          </a:p>
          <a:p>
            <a:r>
              <a:rPr lang="ja-JP" altLang="en-US" dirty="0" smtClean="0">
                <a:latin typeface="HGS明朝E"/>
                <a:ea typeface="HGS明朝E"/>
                <a:cs typeface="HGS明朝E"/>
              </a:rPr>
              <a:t>過去形の質問：個人的な経歴、または過去に物事をどのように処理したか。例：子供の時、教会に出席しましたか？成長期の最もおかしな出来事は何でしたか？</a:t>
            </a:r>
            <a:endParaRPr lang="en-US" altLang="ja-JP" dirty="0" smtClean="0">
              <a:latin typeface="HGS明朝E"/>
              <a:ea typeface="HGS明朝E"/>
              <a:cs typeface="HGS明朝E"/>
            </a:endParaRPr>
          </a:p>
        </p:txBody>
      </p:sp>
      <p:sp>
        <p:nvSpPr>
          <p:cNvPr id="3" name="Title 2"/>
          <p:cNvSpPr>
            <a:spLocks noGrp="1"/>
          </p:cNvSpPr>
          <p:nvPr>
            <p:ph type="title"/>
          </p:nvPr>
        </p:nvSpPr>
        <p:spPr/>
        <p:txBody>
          <a:bodyPr>
            <a:normAutofit/>
          </a:bodyPr>
          <a:lstStyle/>
          <a:p>
            <a:r>
              <a:rPr lang="en-US" sz="3600" dirty="0" smtClean="0"/>
              <a:t>Asking </a:t>
            </a:r>
            <a:r>
              <a:rPr lang="en-US" sz="3600" dirty="0" smtClean="0"/>
              <a:t>Questions</a:t>
            </a:r>
            <a:r>
              <a:rPr lang="ja-JP" altLang="en-US" sz="3600" dirty="0" smtClean="0"/>
              <a:t>質問をする</a:t>
            </a:r>
            <a:endParaRPr lang="en-US" sz="3600" dirty="0"/>
          </a:p>
        </p:txBody>
      </p:sp>
    </p:spTree>
    <p:extLst>
      <p:ext uri="{BB962C8B-B14F-4D97-AF65-F5344CB8AC3E}">
        <p14:creationId xmlns:p14="http://schemas.microsoft.com/office/powerpoint/2010/main" val="114034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016000" y="1600200"/>
            <a:ext cx="10672064" cy="5029200"/>
          </a:xfrm>
        </p:spPr>
        <p:txBody>
          <a:bodyPr>
            <a:normAutofit fontScale="92500"/>
          </a:bodyPr>
          <a:lstStyle/>
          <a:p>
            <a:r>
              <a:rPr lang="en-US" b="1" dirty="0" smtClean="0"/>
              <a:t>Present-Tense Questions: </a:t>
            </a:r>
            <a:r>
              <a:rPr lang="en-US" dirty="0" smtClean="0"/>
              <a:t>about what is currently happening in their lives. Example: what is your favorite hobby? Or What did someone do for you that you appreciated?</a:t>
            </a:r>
          </a:p>
          <a:p>
            <a:r>
              <a:rPr lang="ja-JP" altLang="en-US" b="1" dirty="0" smtClean="0">
                <a:latin typeface="HGS明朝E"/>
                <a:ea typeface="HGS明朝E"/>
                <a:cs typeface="HGS明朝E"/>
              </a:rPr>
              <a:t>現在</a:t>
            </a:r>
            <a:r>
              <a:rPr lang="ja-JP" altLang="en-US" b="1" dirty="0" smtClean="0">
                <a:latin typeface="HGS明朝E"/>
                <a:ea typeface="HGS明朝E"/>
                <a:cs typeface="HGS明朝E"/>
              </a:rPr>
              <a:t>形の質問：現在の生活で起こっていること。例：今、趣味は何ですか？　他人がしてくれたことで感謝していることは何ですか？</a:t>
            </a:r>
            <a:endParaRPr lang="en-US" b="1" dirty="0"/>
          </a:p>
          <a:p>
            <a:r>
              <a:rPr lang="en-US" b="1" dirty="0" smtClean="0"/>
              <a:t>Future-Tense Questions</a:t>
            </a:r>
            <a:r>
              <a:rPr lang="en-US" dirty="0" smtClean="0"/>
              <a:t>: about people’s hopes and expectations. Example: Where would you like to go on vacation? Or How would you like to be remembered at the end of your life</a:t>
            </a:r>
            <a:r>
              <a:rPr lang="en-US" dirty="0" smtClean="0"/>
              <a:t>?</a:t>
            </a:r>
          </a:p>
          <a:p>
            <a:r>
              <a:rPr lang="ja-JP" altLang="en-US" dirty="0" smtClean="0">
                <a:latin typeface="HGS明朝E"/>
                <a:ea typeface="HGS明朝E"/>
                <a:cs typeface="HGS明朝E"/>
              </a:rPr>
              <a:t>未来形の質問：人々の希望と期待について。例：休暇で行きたい所は？人生の終わりにみんなの記憶に残したいことは？</a:t>
            </a:r>
            <a:endParaRPr lang="en-US" dirty="0">
              <a:latin typeface="HGS明朝E"/>
              <a:ea typeface="HGS明朝E"/>
              <a:cs typeface="HGS明朝E"/>
            </a:endParaRPr>
          </a:p>
        </p:txBody>
      </p:sp>
      <p:sp>
        <p:nvSpPr>
          <p:cNvPr id="3" name="Title 2"/>
          <p:cNvSpPr>
            <a:spLocks noGrp="1"/>
          </p:cNvSpPr>
          <p:nvPr>
            <p:ph type="title"/>
          </p:nvPr>
        </p:nvSpPr>
        <p:spPr/>
        <p:txBody>
          <a:bodyPr>
            <a:normAutofit/>
          </a:bodyPr>
          <a:lstStyle/>
          <a:p>
            <a:r>
              <a:rPr lang="en-US" sz="3600" dirty="0" smtClean="0"/>
              <a:t>Asking </a:t>
            </a:r>
            <a:r>
              <a:rPr lang="en-US" sz="3600" dirty="0" smtClean="0"/>
              <a:t>Questions</a:t>
            </a:r>
            <a:r>
              <a:rPr lang="ja-JP" altLang="en-US" sz="3600" dirty="0" smtClean="0"/>
              <a:t>質問をする</a:t>
            </a:r>
            <a:endParaRPr lang="en-US" sz="3600" dirty="0"/>
          </a:p>
        </p:txBody>
      </p:sp>
    </p:spTree>
    <p:extLst>
      <p:ext uri="{BB962C8B-B14F-4D97-AF65-F5344CB8AC3E}">
        <p14:creationId xmlns:p14="http://schemas.microsoft.com/office/powerpoint/2010/main" val="3733526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a:bodyPr>
          <a:lstStyle/>
          <a:p>
            <a:r>
              <a:rPr lang="en-US" b="1" dirty="0" smtClean="0"/>
              <a:t>Affirmation Questions: </a:t>
            </a:r>
            <a:r>
              <a:rPr lang="en-US" dirty="0" smtClean="0"/>
              <a:t>to give the opportunity to share positive things. Example: How has the group been the most helpful to you so far? Or What quality do you like best about the person on your right</a:t>
            </a:r>
            <a:r>
              <a:rPr lang="en-US" dirty="0" smtClean="0"/>
              <a:t>?</a:t>
            </a:r>
          </a:p>
          <a:p>
            <a:r>
              <a:rPr lang="ja-JP" altLang="en-US" dirty="0" smtClean="0">
                <a:latin typeface="HGS明朝E"/>
                <a:ea typeface="HGS明朝E"/>
                <a:cs typeface="HGS明朝E"/>
              </a:rPr>
              <a:t>確認</a:t>
            </a:r>
            <a:r>
              <a:rPr lang="ja-JP" altLang="en-US" dirty="0" smtClean="0">
                <a:latin typeface="HGS明朝E"/>
                <a:ea typeface="HGS明朝E"/>
                <a:cs typeface="HGS明朝E"/>
              </a:rPr>
              <a:t>の質問：肯定的なことを分かちあう機会とする。例：このグループがあなたにとってこれまでで最も助けとなったことは？あなたの右に座っている人のどんなところが一番好きですか？</a:t>
            </a:r>
            <a:endParaRPr lang="en-US" dirty="0" smtClean="0">
              <a:latin typeface="HGS明朝E"/>
              <a:ea typeface="HGS明朝E"/>
              <a:cs typeface="HGS明朝E"/>
            </a:endParaRPr>
          </a:p>
        </p:txBody>
      </p:sp>
      <p:sp>
        <p:nvSpPr>
          <p:cNvPr id="3" name="Title 2"/>
          <p:cNvSpPr>
            <a:spLocks noGrp="1"/>
          </p:cNvSpPr>
          <p:nvPr>
            <p:ph type="title"/>
          </p:nvPr>
        </p:nvSpPr>
        <p:spPr/>
        <p:txBody>
          <a:bodyPr>
            <a:normAutofit/>
          </a:bodyPr>
          <a:lstStyle/>
          <a:p>
            <a:r>
              <a:rPr lang="en-US" sz="3600" dirty="0" smtClean="0"/>
              <a:t>Asking </a:t>
            </a:r>
            <a:r>
              <a:rPr lang="en-US" sz="3600" dirty="0" smtClean="0"/>
              <a:t>Questions</a:t>
            </a:r>
            <a:r>
              <a:rPr lang="ja-JP" altLang="en-US" sz="3600" dirty="0" smtClean="0"/>
              <a:t>質問をする</a:t>
            </a:r>
            <a:endParaRPr lang="en-US" sz="3600" dirty="0"/>
          </a:p>
        </p:txBody>
      </p:sp>
    </p:spTree>
    <p:extLst>
      <p:ext uri="{BB962C8B-B14F-4D97-AF65-F5344CB8AC3E}">
        <p14:creationId xmlns:p14="http://schemas.microsoft.com/office/powerpoint/2010/main" val="31372769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4"/>
            </a:pPr>
            <a:r>
              <a:rPr lang="en-US" dirty="0" smtClean="0"/>
              <a:t>Examples:</a:t>
            </a:r>
            <a:r>
              <a:rPr lang="ja-JP" altLang="en-US" dirty="0" smtClean="0"/>
              <a:t>例</a:t>
            </a:r>
            <a:endParaRPr lang="en-US" dirty="0" smtClean="0"/>
          </a:p>
          <a:p>
            <a:pPr lvl="1"/>
            <a:r>
              <a:rPr lang="en-US" dirty="0" smtClean="0"/>
              <a:t>Our group meets on Thursdays from 7:30 to 9:00 p.m., to encourage each other and reach out to non-believing friends.</a:t>
            </a:r>
            <a:br>
              <a:rPr lang="en-US" dirty="0" smtClean="0"/>
            </a:br>
            <a:r>
              <a:rPr lang="ja-JP" altLang="en-US" dirty="0" smtClean="0"/>
              <a:t>このグループは毎週木曜日の夜７時半から９時まで集まり、互いを励まし、未信者の友人へ働きかけます。</a:t>
            </a:r>
            <a:endParaRPr lang="en-US" dirty="0" smtClean="0"/>
          </a:p>
          <a:p>
            <a:pPr lvl="1"/>
            <a:endParaRPr lang="en-US" dirty="0"/>
          </a:p>
          <a:p>
            <a:pPr lvl="1"/>
            <a:r>
              <a:rPr lang="en-US" dirty="0" smtClean="0"/>
              <a:t>Our group meets on Tuesdays from 10:00 a.m. to 12 noon, to paint and do crafts, and reach out to others with the same interest.</a:t>
            </a:r>
            <a:br>
              <a:rPr lang="en-US" dirty="0" smtClean="0"/>
            </a:br>
            <a:r>
              <a:rPr lang="ja-JP" altLang="en-US" dirty="0" smtClean="0"/>
              <a:t>このグループは火曜日１０時から１２自まで集まり、絵を描き、工作をし、同じ趣味の人へ働きかけます。</a:t>
            </a:r>
            <a:endParaRPr lang="en-US" dirty="0" smtClean="0"/>
          </a:p>
        </p:txBody>
      </p:sp>
      <p:sp>
        <p:nvSpPr>
          <p:cNvPr id="2" name="Title 1"/>
          <p:cNvSpPr>
            <a:spLocks noGrp="1"/>
          </p:cNvSpPr>
          <p:nvPr>
            <p:ph type="title"/>
          </p:nvPr>
        </p:nvSpPr>
        <p:spPr/>
        <p:txBody>
          <a:bodyPr>
            <a:normAutofit/>
          </a:bodyPr>
          <a:lstStyle/>
          <a:p>
            <a:r>
              <a:rPr lang="en-US" sz="4000" dirty="0" smtClean="0"/>
              <a:t>Basic Principles </a:t>
            </a:r>
            <a:r>
              <a:rPr lang="ja-JP" altLang="en-US" sz="4000" dirty="0" smtClean="0"/>
              <a:t>大原則</a:t>
            </a:r>
            <a:endParaRPr lang="en-US" sz="4000" dirty="0"/>
          </a:p>
        </p:txBody>
      </p:sp>
    </p:spTree>
    <p:extLst>
      <p:ext uri="{BB962C8B-B14F-4D97-AF65-F5344CB8AC3E}">
        <p14:creationId xmlns:p14="http://schemas.microsoft.com/office/powerpoint/2010/main" val="68275554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a:bodyPr>
          <a:lstStyle/>
          <a:p>
            <a:r>
              <a:rPr lang="en-US" b="1" dirty="0" smtClean="0"/>
              <a:t>Accountability Questions:</a:t>
            </a:r>
            <a:r>
              <a:rPr lang="en-US" dirty="0" smtClean="0"/>
              <a:t> for when the members have agreed to hold each other mutually accountable for their Christian living (see Wesley’s “classes”). Example: Did you take time this week to read the Bible and pray? Or have you spent quality time with your family? How</a:t>
            </a:r>
            <a:r>
              <a:rPr lang="en-US" dirty="0" smtClean="0"/>
              <a:t>?</a:t>
            </a:r>
          </a:p>
          <a:p>
            <a:r>
              <a:rPr lang="ja-JP" altLang="en-US" dirty="0" smtClean="0">
                <a:latin typeface="HGS明朝E"/>
                <a:ea typeface="HGS明朝E"/>
                <a:cs typeface="HGS明朝E"/>
              </a:rPr>
              <a:t>説明責任の質問：クリスチャン生活のなかで、どのような事をグループのメンバーがお互いにそれぞれが実行すると取り決めたか？例：今週、聖書を読み祈る時間をもちましたか？自分の家族と有意義な時間を持ちましたか？どのように？</a:t>
            </a:r>
            <a:endParaRPr lang="en-US" dirty="0">
              <a:latin typeface="HGS明朝E"/>
              <a:ea typeface="HGS明朝E"/>
              <a:cs typeface="HGS明朝E"/>
            </a:endParaRPr>
          </a:p>
        </p:txBody>
      </p:sp>
      <p:sp>
        <p:nvSpPr>
          <p:cNvPr id="3" name="Title 2"/>
          <p:cNvSpPr>
            <a:spLocks noGrp="1"/>
          </p:cNvSpPr>
          <p:nvPr>
            <p:ph type="title"/>
          </p:nvPr>
        </p:nvSpPr>
        <p:spPr/>
        <p:txBody>
          <a:bodyPr>
            <a:normAutofit/>
          </a:bodyPr>
          <a:lstStyle/>
          <a:p>
            <a:r>
              <a:rPr lang="en-US" sz="3600" dirty="0" smtClean="0"/>
              <a:t>Asking </a:t>
            </a:r>
            <a:r>
              <a:rPr lang="en-US" sz="3600" dirty="0" smtClean="0"/>
              <a:t>Questions</a:t>
            </a:r>
            <a:r>
              <a:rPr lang="ja-JP" altLang="en-US" sz="3600" dirty="0" smtClean="0"/>
              <a:t>質問をする</a:t>
            </a:r>
            <a:endParaRPr lang="en-US" sz="3600" dirty="0"/>
          </a:p>
        </p:txBody>
      </p:sp>
    </p:spTree>
    <p:extLst>
      <p:ext uri="{BB962C8B-B14F-4D97-AF65-F5344CB8AC3E}">
        <p14:creationId xmlns:p14="http://schemas.microsoft.com/office/powerpoint/2010/main" val="3503809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sz="3600" dirty="0" smtClean="0"/>
              <a:t>Connecting Group </a:t>
            </a:r>
            <a:br>
              <a:rPr lang="en-US" sz="3600" dirty="0" smtClean="0"/>
            </a:br>
            <a:r>
              <a:rPr lang="en-US" sz="3600" dirty="0" smtClean="0"/>
              <a:t>Members </a:t>
            </a:r>
            <a:r>
              <a:rPr lang="en-US" sz="3600" dirty="0" smtClean="0"/>
              <a:t>to </a:t>
            </a:r>
            <a:r>
              <a:rPr lang="en-US" sz="3600" dirty="0" smtClean="0"/>
              <a:t>Church</a:t>
            </a:r>
            <a:r>
              <a:rPr lang="ja-JP" altLang="en-US" sz="3600" dirty="0" smtClean="0"/>
              <a:t>グループのメンバーを教会に繋げる</a:t>
            </a:r>
            <a:endParaRPr lang="en-US" sz="3600" dirty="0"/>
          </a:p>
        </p:txBody>
      </p:sp>
      <p:pic>
        <p:nvPicPr>
          <p:cNvPr id="5" name="Picture 2" descr="wwpwed2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048000"/>
            <a:ext cx="505936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zaqroki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892" y="3276600"/>
            <a:ext cx="216330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4gxueqp[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4546247"/>
            <a:ext cx="14668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3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6" presetClass="emph" presetSubtype="0" fill="hold" nodeType="withEffect">
                                  <p:stCondLst>
                                    <p:cond delay="0"/>
                                  </p:stCondLst>
                                  <p:childTnLst>
                                    <p:animScale>
                                      <p:cBhvr>
                                        <p:cTn id="9" dur="2000" fill="hold"/>
                                        <p:tgtEl>
                                          <p:spTgt spid="6"/>
                                        </p:tgtEl>
                                      </p:cBhvr>
                                      <p:by x="150000" y="150000"/>
                                    </p:animScale>
                                  </p:childTnLst>
                                </p:cTn>
                              </p:par>
                            </p:childTnLst>
                          </p:cTn>
                        </p:par>
                        <p:par>
                          <p:cTn id="10" fill="hold">
                            <p:stCondLst>
                              <p:cond delay="2000"/>
                            </p:stCondLst>
                            <p:childTnLst>
                              <p:par>
                                <p:cTn id="11" presetID="35" presetClass="path" presetSubtype="0" accel="50000" decel="50000" fill="hold" nodeType="afterEffect">
                                  <p:stCondLst>
                                    <p:cond delay="0"/>
                                  </p:stCondLst>
                                  <p:childTnLst>
                                    <p:animMotion origin="layout" path="M -0.03854 0.00093 L -0.28854 0.00093 " pathEditMode="relative" rAng="0" ptsTypes="AA">
                                      <p:cBhvr>
                                        <p:cTn id="12" dur="2000" fill="hold"/>
                                        <p:tgtEl>
                                          <p:spTgt spid="7"/>
                                        </p:tgtEl>
                                        <p:attrNameLst>
                                          <p:attrName>ppt_x</p:attrName>
                                          <p:attrName>ppt_y</p:attrName>
                                        </p:attrNameLst>
                                      </p:cBhvr>
                                      <p:rCtr x="-12500" y="0"/>
                                    </p:animMotion>
                                  </p:childTnLst>
                                </p:cTn>
                              </p:par>
                            </p:childTnLst>
                          </p:cTn>
                        </p:par>
                        <p:par>
                          <p:cTn id="13" fill="hold">
                            <p:stCondLst>
                              <p:cond delay="4000"/>
                            </p:stCondLst>
                            <p:childTnLst>
                              <p:par>
                                <p:cTn id="14" presetID="35" presetClass="path" presetSubtype="0" accel="50000" decel="50000" fill="hold" nodeType="afterEffect">
                                  <p:stCondLst>
                                    <p:cond delay="0"/>
                                  </p:stCondLst>
                                  <p:childTnLst>
                                    <p:animMotion origin="layout" path="M -0.28854 0.00093 L -0.6302 0.00093 " pathEditMode="relative" rAng="0" ptsTypes="AA">
                                      <p:cBhvr>
                                        <p:cTn id="15" dur="2000" fill="hold"/>
                                        <p:tgtEl>
                                          <p:spTgt spid="7"/>
                                        </p:tgtEl>
                                        <p:attrNameLst>
                                          <p:attrName>ppt_x</p:attrName>
                                          <p:attrName>ppt_y</p:attrName>
                                        </p:attrNameLst>
                                      </p:cBhvr>
                                      <p:rCtr x="-17083" y="0"/>
                                    </p:animMotion>
                                  </p:childTnLst>
                                </p:cTn>
                              </p:par>
                              <p:par>
                                <p:cTn id="16" presetID="10" presetClass="exit" presetSubtype="0" fill="hold" nodeType="withEffect">
                                  <p:stCondLst>
                                    <p:cond delay="10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lnSpcReduction="10000"/>
          </a:bodyPr>
          <a:lstStyle/>
          <a:p>
            <a:r>
              <a:rPr lang="en-US" dirty="0" smtClean="0"/>
              <a:t>The SDA members of the group should set aside a separate time to earnestly pray for the non-members in the group.</a:t>
            </a:r>
          </a:p>
          <a:p>
            <a:r>
              <a:rPr lang="ja-JP" altLang="en-US" dirty="0" smtClean="0">
                <a:latin typeface="HGS明朝E"/>
                <a:ea typeface="HGS明朝E"/>
                <a:cs typeface="HGS明朝E"/>
              </a:rPr>
              <a:t>グループ内の教会員は同じグループ内の未信者のために熱心に祈る時間を別にとるべきである。</a:t>
            </a:r>
            <a:endParaRPr lang="en-US" dirty="0">
              <a:latin typeface="HGS明朝E"/>
              <a:ea typeface="HGS明朝E"/>
              <a:cs typeface="HGS明朝E"/>
            </a:endParaRPr>
          </a:p>
          <a:p>
            <a:r>
              <a:rPr lang="en-US" dirty="0" smtClean="0"/>
              <a:t>Pray that God may cause circumstances in their lives to want or need to know Him. Pray that the Holy Spirit may cause events in their lives to cause them to ask questions</a:t>
            </a:r>
            <a:r>
              <a:rPr lang="en-US" dirty="0" smtClean="0"/>
              <a:t>.</a:t>
            </a:r>
          </a:p>
          <a:p>
            <a:r>
              <a:rPr lang="ja-JP" altLang="en-US" dirty="0" smtClean="0">
                <a:latin typeface="HGS明朝E"/>
                <a:ea typeface="HGS明朝E"/>
                <a:cs typeface="HGS明朝E"/>
              </a:rPr>
              <a:t>彼らの生活の中で、神様を知ったり必要としたりする状況が生まれるように神に祈る。聖霊により、疑問を持つ出来事がおこるように祈る。</a:t>
            </a:r>
            <a:endParaRPr lang="en-US" dirty="0" smtClean="0">
              <a:latin typeface="HGS明朝E"/>
              <a:ea typeface="HGS明朝E"/>
              <a:cs typeface="HGS明朝E"/>
            </a:endParaRPr>
          </a:p>
        </p:txBody>
      </p:sp>
      <p:sp>
        <p:nvSpPr>
          <p:cNvPr id="4" name="Title 3"/>
          <p:cNvSpPr>
            <a:spLocks noGrp="1"/>
          </p:cNvSpPr>
          <p:nvPr>
            <p:ph type="title"/>
          </p:nvPr>
        </p:nvSpPr>
        <p:spPr/>
        <p:txBody>
          <a:bodyPr>
            <a:normAutofit/>
          </a:bodyPr>
          <a:lstStyle/>
          <a:p>
            <a:r>
              <a:rPr lang="en-US" sz="3600" dirty="0" smtClean="0"/>
              <a:t>How to Connect Them</a:t>
            </a:r>
            <a:r>
              <a:rPr lang="en-US" sz="3600" dirty="0" smtClean="0"/>
              <a:t>…</a:t>
            </a:r>
            <a:r>
              <a:rPr lang="ja-JP" altLang="en-US" sz="3600" dirty="0" smtClean="0"/>
              <a:t>いかに繋げるか</a:t>
            </a:r>
            <a:endParaRPr lang="en-US" sz="3600" dirty="0"/>
          </a:p>
        </p:txBody>
      </p:sp>
    </p:spTree>
    <p:extLst>
      <p:ext uri="{BB962C8B-B14F-4D97-AF65-F5344CB8AC3E}">
        <p14:creationId xmlns:p14="http://schemas.microsoft.com/office/powerpoint/2010/main" val="396984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smtClean="0"/>
              <a:t>Pray persistently, but expect God to answer</a:t>
            </a:r>
            <a:r>
              <a:rPr lang="en-US" dirty="0" smtClean="0"/>
              <a:t>.</a:t>
            </a:r>
          </a:p>
          <a:p>
            <a:r>
              <a:rPr lang="ja-JP" altLang="en-US" dirty="0" smtClean="0">
                <a:latin typeface="HGS明朝E"/>
                <a:ea typeface="HGS明朝E"/>
                <a:cs typeface="HGS明朝E"/>
              </a:rPr>
              <a:t>熱心に祈る。神が答えてくださると予期する。</a:t>
            </a:r>
            <a:endParaRPr lang="en-US" dirty="0" smtClean="0">
              <a:latin typeface="HGS明朝E"/>
              <a:ea typeface="HGS明朝E"/>
              <a:cs typeface="HGS明朝E"/>
            </a:endParaRPr>
          </a:p>
          <a:p>
            <a:endParaRPr lang="en-US" dirty="0" smtClean="0"/>
          </a:p>
          <a:p>
            <a:r>
              <a:rPr lang="en-US" dirty="0" smtClean="0"/>
              <a:t>If they are not searching for God yet, invite them to non-threatening events in the church, such as music concerts or social events.</a:t>
            </a:r>
          </a:p>
          <a:p>
            <a:r>
              <a:rPr lang="ja-JP" altLang="en-US" dirty="0" smtClean="0">
                <a:latin typeface="HGS明朝E"/>
                <a:ea typeface="HGS明朝E"/>
                <a:cs typeface="HGS明朝E"/>
              </a:rPr>
              <a:t>かれらがまだ神を求めていない場合は、出席しやすい教会の行事に招くー音楽コンサート、社交行事など、</a:t>
            </a:r>
            <a:endParaRPr lang="en-US" dirty="0">
              <a:latin typeface="HGS明朝E"/>
              <a:ea typeface="HGS明朝E"/>
              <a:cs typeface="HGS明朝E"/>
            </a:endParaRPr>
          </a:p>
          <a:p>
            <a:endParaRPr lang="en-US" dirty="0"/>
          </a:p>
        </p:txBody>
      </p:sp>
      <p:sp>
        <p:nvSpPr>
          <p:cNvPr id="4" name="Title 3"/>
          <p:cNvSpPr>
            <a:spLocks noGrp="1"/>
          </p:cNvSpPr>
          <p:nvPr>
            <p:ph type="title"/>
          </p:nvPr>
        </p:nvSpPr>
        <p:spPr/>
        <p:txBody>
          <a:bodyPr>
            <a:normAutofit/>
          </a:bodyPr>
          <a:lstStyle/>
          <a:p>
            <a:r>
              <a:rPr lang="en-US" sz="3600" dirty="0" smtClean="0"/>
              <a:t>How to Connect Them</a:t>
            </a:r>
            <a:r>
              <a:rPr lang="en-US" sz="3600" dirty="0" smtClean="0"/>
              <a:t>…</a:t>
            </a:r>
            <a:r>
              <a:rPr lang="ja-JP" altLang="en-US" sz="3600" dirty="0" smtClean="0"/>
              <a:t>いかに繋げるか</a:t>
            </a:r>
            <a:endParaRPr lang="en-US" sz="3600" dirty="0"/>
          </a:p>
        </p:txBody>
      </p:sp>
    </p:spTree>
    <p:extLst>
      <p:ext uri="{BB962C8B-B14F-4D97-AF65-F5344CB8AC3E}">
        <p14:creationId xmlns:p14="http://schemas.microsoft.com/office/powerpoint/2010/main" val="1421788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4953000"/>
          </a:xfrm>
        </p:spPr>
        <p:txBody>
          <a:bodyPr>
            <a:normAutofit/>
          </a:bodyPr>
          <a:lstStyle/>
          <a:p>
            <a:r>
              <a:rPr lang="en-US" dirty="0"/>
              <a:t>Invite them to come and help in some church event: for example, they need assistants for the next Health Seminary in the community</a:t>
            </a:r>
            <a:r>
              <a:rPr lang="en-US" dirty="0" smtClean="0"/>
              <a:t>.</a:t>
            </a:r>
          </a:p>
          <a:p>
            <a:r>
              <a:rPr lang="ja-JP" altLang="en-US" dirty="0" smtClean="0">
                <a:latin typeface="HGS明朝E"/>
                <a:ea typeface="HGS明朝E"/>
                <a:cs typeface="HGS明朝E"/>
              </a:rPr>
              <a:t>彼らを</a:t>
            </a:r>
            <a:r>
              <a:rPr lang="ja-JP" altLang="en-US" dirty="0" smtClean="0">
                <a:latin typeface="HGS明朝E"/>
                <a:ea typeface="HGS明朝E"/>
                <a:cs typeface="HGS明朝E"/>
              </a:rPr>
              <a:t>、教会の行事に来て奉仕するように招く。例ー地域向けの健康講演会の準備の奉仕。</a:t>
            </a:r>
            <a:endParaRPr lang="en-US" dirty="0">
              <a:latin typeface="HGS明朝E"/>
              <a:ea typeface="HGS明朝E"/>
              <a:cs typeface="HGS明朝E"/>
            </a:endParaRPr>
          </a:p>
          <a:p>
            <a:endParaRPr lang="en-US" dirty="0"/>
          </a:p>
          <a:p>
            <a:r>
              <a:rPr lang="en-US" dirty="0" smtClean="0"/>
              <a:t>This will help them start identifying with the church community, little by little</a:t>
            </a:r>
            <a:r>
              <a:rPr lang="en-US" dirty="0" smtClean="0"/>
              <a:t>.</a:t>
            </a:r>
          </a:p>
          <a:p>
            <a:r>
              <a:rPr lang="ja-JP" altLang="en-US" dirty="0" smtClean="0">
                <a:latin typeface="HGS明朝E"/>
                <a:ea typeface="HGS明朝E"/>
                <a:cs typeface="HGS明朝E"/>
              </a:rPr>
              <a:t>これにより、少しずつ、教会内に居場所を見つけてもらう。</a:t>
            </a:r>
            <a:endParaRPr lang="en-US" dirty="0" smtClean="0">
              <a:latin typeface="HGS明朝E"/>
              <a:ea typeface="HGS明朝E"/>
              <a:cs typeface="HGS明朝E"/>
            </a:endParaRPr>
          </a:p>
        </p:txBody>
      </p:sp>
      <p:sp>
        <p:nvSpPr>
          <p:cNvPr id="4" name="Title 3"/>
          <p:cNvSpPr>
            <a:spLocks noGrp="1"/>
          </p:cNvSpPr>
          <p:nvPr>
            <p:ph type="title"/>
          </p:nvPr>
        </p:nvSpPr>
        <p:spPr/>
        <p:txBody>
          <a:bodyPr>
            <a:normAutofit/>
          </a:bodyPr>
          <a:lstStyle/>
          <a:p>
            <a:r>
              <a:rPr lang="en-US" sz="3600" dirty="0" smtClean="0"/>
              <a:t>How to Connect Them</a:t>
            </a:r>
            <a:r>
              <a:rPr lang="en-US" sz="3600" dirty="0" smtClean="0"/>
              <a:t>…</a:t>
            </a:r>
            <a:r>
              <a:rPr lang="ja-JP" altLang="en-US" sz="3600" dirty="0" smtClean="0"/>
              <a:t>いかに繋げるか</a:t>
            </a:r>
            <a:endParaRPr lang="en-US" sz="3600" dirty="0"/>
          </a:p>
        </p:txBody>
      </p:sp>
    </p:spTree>
    <p:extLst>
      <p:ext uri="{BB962C8B-B14F-4D97-AF65-F5344CB8AC3E}">
        <p14:creationId xmlns:p14="http://schemas.microsoft.com/office/powerpoint/2010/main" val="2309665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4953000"/>
          </a:xfrm>
        </p:spPr>
        <p:txBody>
          <a:bodyPr>
            <a:normAutofit/>
          </a:bodyPr>
          <a:lstStyle/>
          <a:p>
            <a:r>
              <a:rPr lang="en-US" dirty="0" smtClean="0"/>
              <a:t>If and when questions about God, the Bible, or the faith arise (and they will), be ready to offer a suitable Bible study plan. It would be better to start studying with you, and then “graduate” and study with the pastor for “advanced” learning.</a:t>
            </a:r>
          </a:p>
          <a:p>
            <a:r>
              <a:rPr lang="ja-JP" altLang="en-US" dirty="0" smtClean="0">
                <a:latin typeface="HGS明朝E"/>
                <a:ea typeface="HGS明朝E"/>
                <a:cs typeface="HGS明朝E"/>
              </a:rPr>
              <a:t>神、聖書、信仰についての質問が出た時には、適切な聖書研究の計画を常に用意しておく。あなたと一緒に勉強を始めるのが理想。そして、一定の時期の後に、「卒業」して、牧師との「上級」クラスへの学びへと導く。</a:t>
            </a:r>
            <a:endParaRPr lang="en-US" dirty="0">
              <a:latin typeface="HGS明朝E"/>
              <a:ea typeface="HGS明朝E"/>
              <a:cs typeface="HGS明朝E"/>
            </a:endParaRPr>
          </a:p>
          <a:p>
            <a:r>
              <a:rPr lang="en-US" dirty="0" smtClean="0"/>
              <a:t>Keep </a:t>
            </a:r>
            <a:r>
              <a:rPr lang="en-US" dirty="0" smtClean="0"/>
              <a:t>involving them in the ministries of the church</a:t>
            </a:r>
            <a:r>
              <a:rPr lang="en-US" dirty="0" smtClean="0"/>
              <a:t>.</a:t>
            </a:r>
          </a:p>
          <a:p>
            <a:r>
              <a:rPr lang="ja-JP" altLang="en-US" dirty="0" smtClean="0">
                <a:latin typeface="HGS明朝E"/>
                <a:ea typeface="HGS明朝E"/>
                <a:cs typeface="HGS明朝E"/>
              </a:rPr>
              <a:t>教会活動に常に関わらせる。</a:t>
            </a:r>
            <a:endParaRPr lang="en-US" dirty="0">
              <a:latin typeface="HGS明朝E"/>
              <a:ea typeface="HGS明朝E"/>
              <a:cs typeface="HGS明朝E"/>
            </a:endParaRPr>
          </a:p>
        </p:txBody>
      </p:sp>
      <p:sp>
        <p:nvSpPr>
          <p:cNvPr id="4" name="Title 3"/>
          <p:cNvSpPr>
            <a:spLocks noGrp="1"/>
          </p:cNvSpPr>
          <p:nvPr>
            <p:ph type="title"/>
          </p:nvPr>
        </p:nvSpPr>
        <p:spPr/>
        <p:txBody>
          <a:bodyPr>
            <a:normAutofit/>
          </a:bodyPr>
          <a:lstStyle/>
          <a:p>
            <a:r>
              <a:rPr lang="en-US" sz="3600" dirty="0" smtClean="0"/>
              <a:t>How to Connect Them</a:t>
            </a:r>
            <a:r>
              <a:rPr lang="en-US" sz="3600" dirty="0" smtClean="0"/>
              <a:t>…</a:t>
            </a:r>
            <a:r>
              <a:rPr lang="ja-JP" altLang="en-US" sz="3600" dirty="0" smtClean="0"/>
              <a:t>いかに繋げるか</a:t>
            </a:r>
            <a:endParaRPr lang="en-US" sz="3600" dirty="0"/>
          </a:p>
        </p:txBody>
      </p:sp>
    </p:spTree>
    <p:extLst>
      <p:ext uri="{BB962C8B-B14F-4D97-AF65-F5344CB8AC3E}">
        <p14:creationId xmlns:p14="http://schemas.microsoft.com/office/powerpoint/2010/main" val="1148922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016000" y="1600200"/>
            <a:ext cx="10672064" cy="4953000"/>
          </a:xfrm>
        </p:spPr>
        <p:txBody>
          <a:bodyPr>
            <a:normAutofit/>
          </a:bodyPr>
          <a:lstStyle/>
          <a:p>
            <a:r>
              <a:rPr lang="en-US" dirty="0" smtClean="0"/>
              <a:t>Eventually, invite them to attend church </a:t>
            </a:r>
            <a:r>
              <a:rPr lang="en-US" i="1" dirty="0" smtClean="0"/>
              <a:t>with you</a:t>
            </a:r>
            <a:r>
              <a:rPr lang="en-US" dirty="0" smtClean="0"/>
              <a:t>:</a:t>
            </a:r>
          </a:p>
          <a:p>
            <a:pPr lvl="1"/>
            <a:r>
              <a:rPr lang="en-US" dirty="0" smtClean="0"/>
              <a:t>Either by a person invitation, or</a:t>
            </a:r>
          </a:p>
          <a:p>
            <a:pPr lvl="1"/>
            <a:r>
              <a:rPr lang="en-US" dirty="0" smtClean="0"/>
              <a:t>A group invitation to something everyone else in the group is planning to attend</a:t>
            </a:r>
            <a:r>
              <a:rPr lang="en-US" dirty="0" smtClean="0"/>
              <a:t>.</a:t>
            </a:r>
            <a:endParaRPr lang="en-US" dirty="0"/>
          </a:p>
          <a:p>
            <a:pPr marL="365760" lvl="1" indent="0">
              <a:buNone/>
            </a:pPr>
            <a:r>
              <a:rPr lang="ja-JP" altLang="en-US" sz="3200" dirty="0" smtClean="0">
                <a:latin typeface="HGS明朝E"/>
                <a:ea typeface="HGS明朝E"/>
                <a:cs typeface="HGS明朝E"/>
              </a:rPr>
              <a:t>最終的には、あなたと一緒に教会に出席するように招く：</a:t>
            </a:r>
            <a:endParaRPr lang="en-US" altLang="ja-JP" sz="3200" dirty="0" smtClean="0">
              <a:latin typeface="HGS明朝E"/>
              <a:ea typeface="HGS明朝E"/>
              <a:cs typeface="HGS明朝E"/>
            </a:endParaRPr>
          </a:p>
          <a:p>
            <a:pPr marL="365760" lvl="1" indent="0">
              <a:buNone/>
            </a:pPr>
            <a:r>
              <a:rPr lang="ja-JP" altLang="en-US" dirty="0" smtClean="0">
                <a:latin typeface="HGS明朝E"/>
                <a:ea typeface="HGS明朝E"/>
                <a:cs typeface="HGS明朝E"/>
              </a:rPr>
              <a:t>　</a:t>
            </a:r>
            <a:r>
              <a:rPr lang="en-US" altLang="ja-JP" dirty="0" smtClean="0">
                <a:latin typeface="HGS明朝E"/>
                <a:ea typeface="HGS明朝E"/>
                <a:cs typeface="HGS明朝E"/>
              </a:rPr>
              <a:t>□</a:t>
            </a:r>
            <a:r>
              <a:rPr lang="ja-JP" altLang="en-US" dirty="0" smtClean="0">
                <a:latin typeface="HGS明朝E"/>
                <a:ea typeface="HGS明朝E"/>
                <a:cs typeface="HGS明朝E"/>
              </a:rPr>
              <a:t>個人的な招待、または</a:t>
            </a:r>
            <a:endParaRPr lang="en-US" altLang="ja-JP" dirty="0" smtClean="0">
              <a:latin typeface="HGS明朝E"/>
              <a:ea typeface="HGS明朝E"/>
              <a:cs typeface="HGS明朝E"/>
            </a:endParaRPr>
          </a:p>
          <a:p>
            <a:pPr marL="365760" lvl="1" indent="0">
              <a:buNone/>
            </a:pPr>
            <a:r>
              <a:rPr lang="ja-JP" altLang="en-US" dirty="0" smtClean="0">
                <a:latin typeface="HGS明朝E"/>
                <a:ea typeface="HGS明朝E"/>
                <a:cs typeface="HGS明朝E"/>
              </a:rPr>
              <a:t>　</a:t>
            </a:r>
            <a:r>
              <a:rPr lang="en-US" altLang="ja-JP" dirty="0" smtClean="0">
                <a:latin typeface="HGS明朝E"/>
                <a:ea typeface="HGS明朝E"/>
                <a:cs typeface="HGS明朝E"/>
              </a:rPr>
              <a:t>□</a:t>
            </a:r>
            <a:r>
              <a:rPr lang="ja-JP" altLang="en-US" dirty="0" smtClean="0">
                <a:latin typeface="HGS明朝E"/>
                <a:ea typeface="HGS明朝E"/>
                <a:cs typeface="HGS明朝E"/>
              </a:rPr>
              <a:t>グループ全体が参加するグループ活動として招待する。</a:t>
            </a:r>
            <a:endParaRPr lang="en-US" dirty="0" smtClean="0">
              <a:latin typeface="HGS明朝E"/>
              <a:ea typeface="HGS明朝E"/>
              <a:cs typeface="HGS明朝E"/>
            </a:endParaRPr>
          </a:p>
        </p:txBody>
      </p:sp>
      <p:sp>
        <p:nvSpPr>
          <p:cNvPr id="4" name="Title 3"/>
          <p:cNvSpPr>
            <a:spLocks noGrp="1"/>
          </p:cNvSpPr>
          <p:nvPr>
            <p:ph type="title"/>
          </p:nvPr>
        </p:nvSpPr>
        <p:spPr/>
        <p:txBody>
          <a:bodyPr>
            <a:normAutofit/>
          </a:bodyPr>
          <a:lstStyle/>
          <a:p>
            <a:r>
              <a:rPr lang="en-US" sz="3600" dirty="0" smtClean="0"/>
              <a:t>How to Connect Them</a:t>
            </a:r>
            <a:r>
              <a:rPr lang="en-US" sz="3600" dirty="0" smtClean="0"/>
              <a:t>…</a:t>
            </a:r>
            <a:r>
              <a:rPr lang="ja-JP" altLang="en-US" sz="3600" dirty="0" smtClean="0"/>
              <a:t>いかに繋げるか</a:t>
            </a:r>
            <a:endParaRPr lang="en-US" sz="3600" dirty="0"/>
          </a:p>
        </p:txBody>
      </p:sp>
    </p:spTree>
    <p:extLst>
      <p:ext uri="{BB962C8B-B14F-4D97-AF65-F5344CB8AC3E}">
        <p14:creationId xmlns:p14="http://schemas.microsoft.com/office/powerpoint/2010/main" val="41882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Resources in English</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5" y="1524000"/>
            <a:ext cx="3171825" cy="47625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563" y="1524000"/>
            <a:ext cx="3083237" cy="47625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524000"/>
            <a:ext cx="3162300" cy="47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1901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5"/>
            </a:pPr>
            <a:r>
              <a:rPr lang="en-US" dirty="0" smtClean="0"/>
              <a:t>The meeting </a:t>
            </a:r>
            <a:r>
              <a:rPr lang="en-US" dirty="0"/>
              <a:t>location is </a:t>
            </a:r>
            <a:r>
              <a:rPr lang="en-US" dirty="0" smtClean="0"/>
              <a:t>important, </a:t>
            </a:r>
            <a:r>
              <a:rPr lang="en-US" dirty="0"/>
              <a:t>to avoid distractions and enhance participation</a:t>
            </a:r>
            <a:r>
              <a:rPr lang="en-US" dirty="0" smtClean="0"/>
              <a:t>.</a:t>
            </a:r>
            <a:br>
              <a:rPr lang="en-US" dirty="0" smtClean="0"/>
            </a:br>
            <a:r>
              <a:rPr lang="ja-JP" altLang="en-US" dirty="0" smtClean="0"/>
              <a:t>小グループの集まる場所は気が散らず、参加しやすい場所を選ぶ</a:t>
            </a:r>
            <a:r>
              <a:rPr lang="ja-JP" altLang="en-US" dirty="0"/>
              <a:t>ことが大切です。</a:t>
            </a:r>
            <a:endParaRPr lang="en-US" dirty="0" smtClean="0"/>
          </a:p>
          <a:p>
            <a:pPr marL="514350" indent="-514350">
              <a:buSzPct val="100000"/>
              <a:buFont typeface="+mj-lt"/>
              <a:buAutoNum type="arabicPeriod" startAt="5"/>
            </a:pPr>
            <a:endParaRPr lang="en-US" dirty="0"/>
          </a:p>
          <a:p>
            <a:pPr marL="514350" indent="-514350">
              <a:buSzPct val="100000"/>
              <a:buFont typeface="+mj-lt"/>
              <a:buAutoNum type="arabicPeriod" startAt="5"/>
            </a:pPr>
            <a:endParaRPr lang="en-US" dirty="0"/>
          </a:p>
          <a:p>
            <a:pPr marL="514350" indent="-514350">
              <a:buSzPct val="100000"/>
              <a:buFont typeface="+mj-lt"/>
              <a:buAutoNum type="arabicPeriod" startAt="5"/>
            </a:pPr>
            <a:r>
              <a:rPr lang="en-US" dirty="0" smtClean="0"/>
              <a:t>Most groups should have a leader, an assistant, and a host.</a:t>
            </a:r>
            <a:br>
              <a:rPr lang="en-US" dirty="0" smtClean="0"/>
            </a:br>
            <a:r>
              <a:rPr lang="ja-JP" altLang="en-US" dirty="0" smtClean="0"/>
              <a:t>大部分グループはリーダー、助手、と主人役が必要です。</a:t>
            </a:r>
            <a:endParaRPr lang="en-US" dirty="0" smtClean="0"/>
          </a:p>
        </p:txBody>
      </p:sp>
      <p:sp>
        <p:nvSpPr>
          <p:cNvPr id="2" name="Title 1"/>
          <p:cNvSpPr>
            <a:spLocks noGrp="1"/>
          </p:cNvSpPr>
          <p:nvPr>
            <p:ph type="title"/>
          </p:nvPr>
        </p:nvSpPr>
        <p:spPr/>
        <p:txBody>
          <a:bodyPr>
            <a:normAutofit/>
          </a:bodyPr>
          <a:lstStyle/>
          <a:p>
            <a:r>
              <a:rPr lang="en-US" sz="4000" dirty="0" smtClean="0"/>
              <a:t>Basic Principles</a:t>
            </a:r>
            <a:r>
              <a:rPr lang="ja-JP" altLang="en-US" sz="4000" dirty="0" smtClean="0"/>
              <a:t>大原則</a:t>
            </a:r>
            <a:r>
              <a:rPr lang="en-US" sz="4000" dirty="0" smtClean="0"/>
              <a:t> </a:t>
            </a:r>
            <a:endParaRPr lang="en-US" sz="4000" dirty="0"/>
          </a:p>
        </p:txBody>
      </p:sp>
    </p:spTree>
    <p:extLst>
      <p:ext uri="{BB962C8B-B14F-4D97-AF65-F5344CB8AC3E}">
        <p14:creationId xmlns:p14="http://schemas.microsoft.com/office/powerpoint/2010/main" val="2045812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marL="514350" indent="-514350">
              <a:buSzPct val="100000"/>
              <a:buFont typeface="+mj-lt"/>
              <a:buAutoNum type="arabicPeriod" startAt="7"/>
            </a:pPr>
            <a:r>
              <a:rPr lang="en-US" dirty="0" smtClean="0"/>
              <a:t>Groups that have a light meal or eating component facilitate socialization.</a:t>
            </a:r>
            <a:br>
              <a:rPr lang="en-US" dirty="0" smtClean="0"/>
            </a:br>
            <a:r>
              <a:rPr lang="ja-JP" altLang="en-US" dirty="0" smtClean="0"/>
              <a:t>軽食や食事を出すグループはメンバーの交流を促進します。</a:t>
            </a:r>
            <a:endParaRPr lang="en-US" dirty="0" smtClean="0"/>
          </a:p>
          <a:p>
            <a:pPr marL="514350" indent="-514350">
              <a:buSzPct val="100000"/>
              <a:buFont typeface="+mj-lt"/>
              <a:buAutoNum type="arabicPeriod" startAt="7"/>
            </a:pPr>
            <a:endParaRPr lang="en-US" dirty="0" smtClean="0"/>
          </a:p>
          <a:p>
            <a:pPr marL="514350" indent="-514350">
              <a:buSzPct val="100000"/>
              <a:buFont typeface="+mj-lt"/>
              <a:buAutoNum type="arabicPeriod" startAt="7"/>
            </a:pPr>
            <a:endParaRPr lang="en-US" dirty="0"/>
          </a:p>
          <a:p>
            <a:pPr marL="514350" indent="-514350">
              <a:buSzPct val="100000"/>
              <a:buFont typeface="+mj-lt"/>
              <a:buAutoNum type="arabicPeriod" startAt="7"/>
            </a:pPr>
            <a:r>
              <a:rPr lang="en-US" dirty="0" smtClean="0"/>
              <a:t>Prayer bonds members together. However, no one should be pressured to pray. To help non-prayers, encourage them to </a:t>
            </a:r>
            <a:r>
              <a:rPr lang="en-US" i="1" dirty="0" smtClean="0"/>
              <a:t>write</a:t>
            </a:r>
            <a:r>
              <a:rPr lang="en-US" dirty="0" smtClean="0"/>
              <a:t> a prayer to read to the group.</a:t>
            </a:r>
            <a:br>
              <a:rPr lang="en-US" dirty="0" smtClean="0"/>
            </a:br>
            <a:r>
              <a:rPr lang="ja-JP" altLang="en-US" dirty="0" smtClean="0"/>
              <a:t>祈りはメンバーの結束を強めます。しかし、誰も祈りを強制されるべきではありません。祈らない人を助ける手段として祈りを書き出しみんなの前で読むことを提案して見ましょう。</a:t>
            </a:r>
            <a:endParaRPr lang="en-US" dirty="0" smtClean="0"/>
          </a:p>
          <a:p>
            <a:pPr marL="514350" indent="-514350">
              <a:buSzPct val="100000"/>
              <a:buFont typeface="+mj-lt"/>
              <a:buAutoNum type="arabicPeriod" startAt="7"/>
            </a:pPr>
            <a:endParaRPr lang="en-US" dirty="0" smtClean="0"/>
          </a:p>
        </p:txBody>
      </p:sp>
      <p:sp>
        <p:nvSpPr>
          <p:cNvPr id="2" name="Title 1"/>
          <p:cNvSpPr>
            <a:spLocks noGrp="1"/>
          </p:cNvSpPr>
          <p:nvPr>
            <p:ph type="title"/>
          </p:nvPr>
        </p:nvSpPr>
        <p:spPr/>
        <p:txBody>
          <a:bodyPr>
            <a:normAutofit/>
          </a:bodyPr>
          <a:lstStyle/>
          <a:p>
            <a:r>
              <a:rPr lang="en-US" sz="4000" dirty="0" smtClean="0"/>
              <a:t>Basic Principles </a:t>
            </a:r>
            <a:r>
              <a:rPr lang="ja-JP" altLang="en-US" sz="4000" dirty="0" smtClean="0"/>
              <a:t>大原則</a:t>
            </a:r>
            <a:endParaRPr lang="en-US" sz="4000" dirty="0"/>
          </a:p>
        </p:txBody>
      </p:sp>
    </p:spTree>
    <p:extLst>
      <p:ext uri="{BB962C8B-B14F-4D97-AF65-F5344CB8AC3E}">
        <p14:creationId xmlns:p14="http://schemas.microsoft.com/office/powerpoint/2010/main" val="3959638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EAMWORK">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Template>
  <TotalTime>4240</TotalTime>
  <Words>2993</Words>
  <Application>Microsoft Macintosh PowerPoint</Application>
  <PresentationFormat>ユーザー設定</PresentationFormat>
  <Paragraphs>416</Paragraphs>
  <Slides>77</Slides>
  <Notes>4</Notes>
  <HiddenSlides>0</HiddenSlides>
  <MMClips>0</MMClips>
  <ScaleCrop>false</ScaleCrop>
  <HeadingPairs>
    <vt:vector size="4" baseType="variant">
      <vt:variant>
        <vt:lpstr>テーマ</vt:lpstr>
      </vt:variant>
      <vt:variant>
        <vt:i4>1</vt:i4>
      </vt:variant>
      <vt:variant>
        <vt:lpstr>スライド タイトル</vt:lpstr>
      </vt:variant>
      <vt:variant>
        <vt:i4>77</vt:i4>
      </vt:variant>
    </vt:vector>
  </HeadingPairs>
  <TitlesOfParts>
    <vt:vector size="78" baseType="lpstr">
      <vt:lpstr>TEAMWORK</vt:lpstr>
      <vt:lpstr>Missional Small Groups 宣教する小グループ</vt:lpstr>
      <vt:lpstr>Basic Small Group Principles小グループの大原則</vt:lpstr>
      <vt:lpstr>Basic Principles大原則 </vt:lpstr>
      <vt:lpstr>Basic Principles 大原則</vt:lpstr>
      <vt:lpstr>Basic Principles大原則 </vt:lpstr>
      <vt:lpstr>Basic Principles 大原則</vt:lpstr>
      <vt:lpstr>Basic Principles 大原則</vt:lpstr>
      <vt:lpstr>Basic Principles大原則 </vt:lpstr>
      <vt:lpstr>Basic Principles 大原則</vt:lpstr>
      <vt:lpstr>The Group Covenantグループの誓約</vt:lpstr>
      <vt:lpstr>Group Covenantグループの誓約</vt:lpstr>
      <vt:lpstr>Group Covenantグループ誓約</vt:lpstr>
      <vt:lpstr>Group Covenantグループ誓約</vt:lpstr>
      <vt:lpstr>Group Covenantグループ誓約</vt:lpstr>
      <vt:lpstr>The NT Church As Small Groups 小グループとしての新約教会</vt:lpstr>
      <vt:lpstr>The NT Church As Small Groups 小グループとしての新約教会</vt:lpstr>
      <vt:lpstr>The NT Church As Small Groups 小グループとしての新約教会</vt:lpstr>
      <vt:lpstr>Acts 2:41-47—The Birth of NT Groups 使徒言行録 2:41-47 新約グループの誕生</vt:lpstr>
      <vt:lpstr>Acts 2:41-47—The Birth of NT Groups 使徒言行録 2:41-47 新約グループの誕生</vt:lpstr>
      <vt:lpstr>Acts 2:41-47—The Birth of NT Groups 使徒言行録 2:41-47 新約グループの誕生</vt:lpstr>
      <vt:lpstr>Acts 2:41-47—The Birth of NT Groups 使徒言行録 2:41-47 新約グループの誕生</vt:lpstr>
      <vt:lpstr>Acts 2:41-47—The Birth of NT Groups 使徒言行録 2:41-47 新約グループの誕生</vt:lpstr>
      <vt:lpstr>Acts 2:41-47—The Birth of NT Groups 使徒言行録 2:41-47 新約グループの誕生</vt:lpstr>
      <vt:lpstr>Acts 2:41-47—Group Dynamics　使徒行伝2:41-47　集団力学</vt:lpstr>
      <vt:lpstr>Acts 2:41-47—Group Dynamics　使徒行伝2:41-47</vt:lpstr>
      <vt:lpstr>Acts 2:41-47—Group Outcomes　使徒行伝2:41-47　集団の成果</vt:lpstr>
      <vt:lpstr>Acts 2:41-47—Group Outcomes　使徒行伝2:41-47</vt:lpstr>
      <vt:lpstr>The Acts 2 Experience:使徒行伝２章の経験</vt:lpstr>
      <vt:lpstr>The Acts 2 Results:使徒行伝2章の結果</vt:lpstr>
      <vt:lpstr>The Acts 2 Results:使徒行伝2章の結果</vt:lpstr>
      <vt:lpstr>The Acts 2 Results:使徒行伝2章の結果</vt:lpstr>
      <vt:lpstr>The Acts 2 Components:使徒行伝2章の要素</vt:lpstr>
      <vt:lpstr>The Acts 2 Components:使徒行伝2の要素</vt:lpstr>
      <vt:lpstr>The Acts 2 Components:使徒行伝2の要素</vt:lpstr>
      <vt:lpstr>The Acts 2 Components:使徒行伝2の要素</vt:lpstr>
      <vt:lpstr>The Acts 2 Basic Components:使徒行伝2章の基本的要素</vt:lpstr>
      <vt:lpstr>The Mission Component　伝道の要素</vt:lpstr>
      <vt:lpstr>The Acts 2 Success Was Balance:バランスが使徒行伝2章の成功をもたらした</vt:lpstr>
      <vt:lpstr>The Acts 2 Success Was Balance:バランスが使徒行伝2章の成功をもたらした</vt:lpstr>
      <vt:lpstr>“A Balancing Act”バランスの取れた行動</vt:lpstr>
      <vt:lpstr>God and Small Groups神様と小グループ</vt:lpstr>
      <vt:lpstr>God and Small Groups神様と小グループ</vt:lpstr>
      <vt:lpstr>God and Small Groups神様と小グループ</vt:lpstr>
      <vt:lpstr>The Acts 2 Success:使徒行伝2章の成功</vt:lpstr>
      <vt:lpstr>The Importance of  a Mission Component:伝道の要素の大切さ</vt:lpstr>
      <vt:lpstr>The Importance of  a Mission Component:伝道の要素の大切さ</vt:lpstr>
      <vt:lpstr>The Importance of  a Mission Component:伝道の要素の大切さ</vt:lpstr>
      <vt:lpstr>The Importance of  a Mission Component:伝道の要素の大切さ</vt:lpstr>
      <vt:lpstr>If the group is already set,  how do you incorporate mission?グループが既に固定していたら、伝道をどう組み込むか？</vt:lpstr>
      <vt:lpstr>If the Group Is Only Members:  Start with The Empty Chair メンバーが教会員だけのグループ：空いた椅子を置くことから始める</vt:lpstr>
      <vt:lpstr>If the Group Already Has Non-Members:  Review the Covenant ノンクリスチャンを含むグループでは： 契約について学ぶ</vt:lpstr>
      <vt:lpstr>If the Group Already Has Non-Members:  Review the Covenant ノンクリスチャンを含むグループでは： 契約について学ぶ</vt:lpstr>
      <vt:lpstr>If the Group Already Has Non-Members:  Review the Covenant ノンクリスチャンを含むグループでは： 契約について学ぶ</vt:lpstr>
      <vt:lpstr>Leading Groups　グループを導く</vt:lpstr>
      <vt:lpstr>The Group Leader　グループリーダー</vt:lpstr>
      <vt:lpstr>The Group Leader　グループリーダー</vt:lpstr>
      <vt:lpstr>The Assistant Leader　副リーダー</vt:lpstr>
      <vt:lpstr>The Assistant Leader　副リーダー</vt:lpstr>
      <vt:lpstr>The Small Group Host　小グループのホスト役</vt:lpstr>
      <vt:lpstr>The Small Group Host　小グループホスト役</vt:lpstr>
      <vt:lpstr>The Didactic Method 　教育的方法</vt:lpstr>
      <vt:lpstr>The Didactic Method 　教育的方法</vt:lpstr>
      <vt:lpstr>The Inductive Method　誘導的な方法 </vt:lpstr>
      <vt:lpstr>The Inductive Method　誘導的な方法 </vt:lpstr>
      <vt:lpstr>PowerPoint プレゼンテーション</vt:lpstr>
      <vt:lpstr>PowerPoint プレゼンテーション</vt:lpstr>
      <vt:lpstr>Asking Questions質問をする</vt:lpstr>
      <vt:lpstr>Asking Questions質問をする</vt:lpstr>
      <vt:lpstr>Asking Questions質問をする</vt:lpstr>
      <vt:lpstr>Asking Questions質問をする</vt:lpstr>
      <vt:lpstr>Connecting Group  Members to Churchグループのメンバーを教会に繋げる</vt:lpstr>
      <vt:lpstr>How to Connect Them…いかに繋げるか</vt:lpstr>
      <vt:lpstr>How to Connect Them…いかに繋げるか</vt:lpstr>
      <vt:lpstr>How to Connect Them…いかに繋げるか</vt:lpstr>
      <vt:lpstr>How to Connect Them…いかに繋げるか</vt:lpstr>
      <vt:lpstr>How to Connect Them…いかに繋げるか</vt:lpstr>
      <vt:lpstr>Resources in English</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Presentation</dc:title>
  <dc:creator>clouzet</dc:creator>
  <cp:lastModifiedBy>西野 俊宏</cp:lastModifiedBy>
  <cp:revision>53</cp:revision>
  <dcterms:created xsi:type="dcterms:W3CDTF">2012-04-02T16:35:20Z</dcterms:created>
  <dcterms:modified xsi:type="dcterms:W3CDTF">2017-04-22T00:11:26Z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