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5" r:id="rId1"/>
  </p:sldMasterIdLst>
  <p:notesMasterIdLst>
    <p:notesMasterId r:id="rId6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Lucida Sans Unicode" panose="020B0602030504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Lucida Sans Unicode" panose="020B0602030504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Lucida Sans Unicode" panose="020B0602030504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Lucida Sans Unicode" panose="020B0602030504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Lucida Sans Unicode" panose="020B0602030504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000000"/>
    <a:srgbClr val="700000"/>
    <a:srgbClr val="000F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4659" autoAdjust="0"/>
  </p:normalViewPr>
  <p:slideViewPr>
    <p:cSldViewPr>
      <p:cViewPr varScale="1">
        <p:scale>
          <a:sx n="85" d="100"/>
          <a:sy n="85" d="100"/>
        </p:scale>
        <p:origin x="-928" y="-1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esProps" Target="presProps.xml"/><Relationship Id="rId71" Type="http://schemas.openxmlformats.org/officeDocument/2006/relationships/viewProps" Target="viewProps.xml"/><Relationship Id="rId72"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2A5B3C9-FDF5-4B92-BF65-12B6CEA3F03E}" type="datetimeFigureOut">
              <a:rPr lang="es-AR"/>
              <a:pPr>
                <a:defRPr/>
              </a:pPr>
              <a:t>17/04/17</a:t>
            </a:fld>
            <a:endParaRPr lang="es-A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s-A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AR"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C1AC843F-1E8E-4F89-9361-D0A97B5C7845}" type="slidenum">
              <a:rPr lang="es-AR" altLang="en-US"/>
              <a:pPr/>
              <a:t>‹#›</a:t>
            </a:fld>
            <a:endParaRPr lang="es-AR" altLang="en-US"/>
          </a:p>
        </p:txBody>
      </p:sp>
    </p:spTree>
    <p:extLst>
      <p:ext uri="{BB962C8B-B14F-4D97-AF65-F5344CB8AC3E}">
        <p14:creationId xmlns:p14="http://schemas.microsoft.com/office/powerpoint/2010/main" val="1396043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1158">
              <a:buClr>
                <a:schemeClr val="accent4"/>
              </a:buClr>
              <a:buFont typeface="Wingdings 2"/>
              <a:buNone/>
              <a:defRPr/>
            </a:pPr>
            <a:r>
              <a:rPr lang="en-US" sz="1200" dirty="0" smtClean="0">
                <a:ln w="0"/>
                <a:solidFill>
                  <a:schemeClr val="tx1"/>
                </a:solidFill>
              </a:rPr>
              <a:t>348 articles/letters to R&amp;H editor</a:t>
            </a:r>
            <a:r>
              <a:rPr lang="en-US" sz="1200" baseline="0" dirty="0" smtClean="0">
                <a:ln w="0"/>
                <a:solidFill>
                  <a:schemeClr val="tx1"/>
                </a:solidFill>
              </a:rPr>
              <a:t> = a</a:t>
            </a:r>
            <a:r>
              <a:rPr lang="en-US" sz="1200" dirty="0" smtClean="0">
                <a:ln w="0"/>
                <a:solidFill>
                  <a:schemeClr val="tx1"/>
                </a:solidFill>
              </a:rPr>
              <a:t>bout 1 of 5 members. A. S. Hutchins: </a:t>
            </a:r>
            <a:r>
              <a:rPr lang="en-US" sz="1200" b="1" dirty="0" smtClean="0">
                <a:ln w="0"/>
                <a:solidFill>
                  <a:schemeClr val="tx1"/>
                </a:solidFill>
              </a:rPr>
              <a:t>“The solemn and stirring message to us, </a:t>
            </a:r>
            <a:r>
              <a:rPr lang="en-US" sz="1200" b="1" dirty="0" err="1" smtClean="0">
                <a:ln w="0"/>
                <a:solidFill>
                  <a:schemeClr val="tx1"/>
                </a:solidFill>
              </a:rPr>
              <a:t>Laodiceans</a:t>
            </a:r>
            <a:r>
              <a:rPr lang="en-US" sz="1200" b="1" dirty="0" smtClean="0">
                <a:ln w="0"/>
                <a:solidFill>
                  <a:schemeClr val="tx1"/>
                </a:solidFill>
              </a:rPr>
              <a:t>, is arousing the Church to action </a:t>
            </a:r>
            <a:r>
              <a:rPr lang="en-US" sz="1200" b="1" i="1" dirty="0" smtClean="0">
                <a:ln w="0"/>
                <a:solidFill>
                  <a:schemeClr val="tx1"/>
                </a:solidFill>
              </a:rPr>
              <a:t>now</a:t>
            </a:r>
            <a:r>
              <a:rPr lang="en-US" sz="1200" b="1" dirty="0" smtClean="0">
                <a:ln w="0"/>
                <a:solidFill>
                  <a:schemeClr val="tx1"/>
                </a:solidFill>
              </a:rPr>
              <a:t>.” </a:t>
            </a:r>
            <a:r>
              <a:rPr lang="en-US" sz="1200" b="0" dirty="0" smtClean="0">
                <a:ln w="0"/>
                <a:solidFill>
                  <a:schemeClr val="tx1"/>
                </a:solidFill>
              </a:rPr>
              <a:t>(</a:t>
            </a:r>
            <a:r>
              <a:rPr lang="en-US" sz="1100" i="1" dirty="0" smtClean="0">
                <a:ln w="0"/>
                <a:solidFill>
                  <a:schemeClr val="accent1">
                    <a:lumMod val="75000"/>
                  </a:schemeClr>
                </a:solidFill>
              </a:rPr>
              <a:t>Review &amp; Herald</a:t>
            </a:r>
            <a:r>
              <a:rPr lang="en-US" sz="1100" dirty="0" smtClean="0">
                <a:ln w="0"/>
                <a:solidFill>
                  <a:schemeClr val="accent1">
                    <a:lumMod val="75000"/>
                  </a:schemeClr>
                </a:solidFill>
              </a:rPr>
              <a:t>, Jan 8, 1857). </a:t>
            </a:r>
            <a:r>
              <a:rPr lang="en-US" sz="1200" dirty="0" smtClean="0">
                <a:ln w="0"/>
                <a:solidFill>
                  <a:schemeClr val="tx1"/>
                </a:solidFill>
              </a:rPr>
              <a:t>By the spring, the revival waned…</a:t>
            </a:r>
          </a:p>
          <a:p>
            <a:endParaRPr lang="en-US" dirty="0"/>
          </a:p>
        </p:txBody>
      </p:sp>
      <p:sp>
        <p:nvSpPr>
          <p:cNvPr id="4" name="Slide Number Placeholder 3"/>
          <p:cNvSpPr>
            <a:spLocks noGrp="1"/>
          </p:cNvSpPr>
          <p:nvPr>
            <p:ph type="sldNum" sz="quarter" idx="10"/>
          </p:nvPr>
        </p:nvSpPr>
        <p:spPr/>
        <p:txBody>
          <a:bodyPr/>
          <a:lstStyle/>
          <a:p>
            <a:fld id="{C1AC843F-1E8E-4F89-9361-D0A97B5C7845}" type="slidenum">
              <a:rPr lang="es-AR" altLang="en-US" smtClean="0"/>
              <a:pPr/>
              <a:t>10</a:t>
            </a:fld>
            <a:endParaRPr lang="es-AR" altLang="en-US"/>
          </a:p>
        </p:txBody>
      </p:sp>
    </p:spTree>
    <p:extLst>
      <p:ext uri="{BB962C8B-B14F-4D97-AF65-F5344CB8AC3E}">
        <p14:creationId xmlns:p14="http://schemas.microsoft.com/office/powerpoint/2010/main" val="403267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AC843F-1E8E-4F89-9361-D0A97B5C7845}" type="slidenum">
              <a:rPr lang="es-AR" altLang="en-US" smtClean="0"/>
              <a:pPr/>
              <a:t>11</a:t>
            </a:fld>
            <a:endParaRPr lang="es-AR" altLang="en-US"/>
          </a:p>
        </p:txBody>
      </p:sp>
    </p:spTree>
    <p:extLst>
      <p:ext uri="{BB962C8B-B14F-4D97-AF65-F5344CB8AC3E}">
        <p14:creationId xmlns:p14="http://schemas.microsoft.com/office/powerpoint/2010/main" val="1223008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AR" altLang="en-US" smtClean="0"/>
              <a:t>Famous Mare Lighthouse, France</a:t>
            </a:r>
          </a:p>
        </p:txBody>
      </p:sp>
      <p:sp>
        <p:nvSpPr>
          <p:cNvPr id="1034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fld id="{AE818FE0-251C-4318-BC8E-1DF6C0A61295}" type="slidenum">
              <a:rPr lang="es-AR" altLang="en-US">
                <a:latin typeface="Calibri" panose="020F0502020204030204" pitchFamily="34" charset="0"/>
              </a:rPr>
              <a:pPr eaLnBrk="1" hangingPunct="1"/>
              <a:t>35</a:t>
            </a:fld>
            <a:endParaRPr lang="es-AR" altLang="en-US">
              <a:latin typeface="Calibri" panose="020F0502020204030204" pitchFamily="34" charset="0"/>
            </a:endParaRPr>
          </a:p>
        </p:txBody>
      </p:sp>
    </p:spTree>
    <p:extLst>
      <p:ext uri="{BB962C8B-B14F-4D97-AF65-F5344CB8AC3E}">
        <p14:creationId xmlns:p14="http://schemas.microsoft.com/office/powerpoint/2010/main" val="2131341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AR" altLang="en-US" smtClean="0"/>
              <a:t>Famous Mare Lighthouse, France</a:t>
            </a:r>
          </a:p>
        </p:txBody>
      </p:sp>
      <p:sp>
        <p:nvSpPr>
          <p:cNvPr id="1034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fld id="{AE818FE0-251C-4318-BC8E-1DF6C0A61295}" type="slidenum">
              <a:rPr lang="es-AR" altLang="en-US">
                <a:latin typeface="Calibri" panose="020F0502020204030204" pitchFamily="34" charset="0"/>
              </a:rPr>
              <a:pPr eaLnBrk="1" hangingPunct="1"/>
              <a:t>36</a:t>
            </a:fld>
            <a:endParaRPr lang="es-AR" altLang="en-US">
              <a:latin typeface="Calibri" panose="020F0502020204030204" pitchFamily="34" charset="0"/>
            </a:endParaRPr>
          </a:p>
        </p:txBody>
      </p:sp>
    </p:spTree>
    <p:extLst>
      <p:ext uri="{BB962C8B-B14F-4D97-AF65-F5344CB8AC3E}">
        <p14:creationId xmlns:p14="http://schemas.microsoft.com/office/powerpoint/2010/main" val="2364320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AR" altLang="en-US" smtClean="0"/>
              <a:t>Famous Mare Lighthouse, France</a:t>
            </a:r>
          </a:p>
        </p:txBody>
      </p:sp>
      <p:sp>
        <p:nvSpPr>
          <p:cNvPr id="1034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Lucida Sans Unicode" panose="020B0602030504020204" pitchFamily="34" charset="0"/>
                <a:cs typeface="Arial" panose="020B0604020202020204" pitchFamily="34" charset="0"/>
              </a:defRPr>
            </a:lvl1pPr>
            <a:lvl2pPr marL="742950" indent="-285750" eaLnBrk="0" hangingPunct="0">
              <a:defRPr>
                <a:solidFill>
                  <a:schemeClr val="tx1"/>
                </a:solidFill>
                <a:latin typeface="Lucida Sans Unicode" panose="020B0602030504020204" pitchFamily="34" charset="0"/>
                <a:cs typeface="Arial" panose="020B0604020202020204" pitchFamily="34" charset="0"/>
              </a:defRPr>
            </a:lvl2pPr>
            <a:lvl3pPr marL="1143000" indent="-228600" eaLnBrk="0" hangingPunct="0">
              <a:defRPr>
                <a:solidFill>
                  <a:schemeClr val="tx1"/>
                </a:solidFill>
                <a:latin typeface="Lucida Sans Unicode" panose="020B0602030504020204" pitchFamily="34" charset="0"/>
                <a:cs typeface="Arial" panose="020B0604020202020204" pitchFamily="34" charset="0"/>
              </a:defRPr>
            </a:lvl3pPr>
            <a:lvl4pPr marL="1600200" indent="-228600" eaLnBrk="0" hangingPunct="0">
              <a:defRPr>
                <a:solidFill>
                  <a:schemeClr val="tx1"/>
                </a:solidFill>
                <a:latin typeface="Lucida Sans Unicode" panose="020B0602030504020204" pitchFamily="34" charset="0"/>
                <a:cs typeface="Arial" panose="020B0604020202020204" pitchFamily="34" charset="0"/>
              </a:defRPr>
            </a:lvl4pPr>
            <a:lvl5pPr marL="2057400" indent="-228600" eaLnBrk="0" hangingPunct="0">
              <a:defRPr>
                <a:solidFill>
                  <a:schemeClr val="tx1"/>
                </a:solidFill>
                <a:latin typeface="Lucida Sans Unicode" panose="020B0602030504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cs typeface="Arial" panose="020B0604020202020204" pitchFamily="34" charset="0"/>
              </a:defRPr>
            </a:lvl9pPr>
          </a:lstStyle>
          <a:p>
            <a:pPr eaLnBrk="1" hangingPunct="1"/>
            <a:fld id="{AE818FE0-251C-4318-BC8E-1DF6C0A61295}" type="slidenum">
              <a:rPr lang="es-AR" altLang="en-US">
                <a:latin typeface="Calibri" panose="020F0502020204030204" pitchFamily="34" charset="0"/>
              </a:rPr>
              <a:pPr eaLnBrk="1" hangingPunct="1"/>
              <a:t>37</a:t>
            </a:fld>
            <a:endParaRPr lang="es-AR" altLang="en-US">
              <a:latin typeface="Calibri" panose="020F0502020204030204" pitchFamily="34" charset="0"/>
            </a:endParaRPr>
          </a:p>
        </p:txBody>
      </p:sp>
    </p:spTree>
    <p:extLst>
      <p:ext uri="{BB962C8B-B14F-4D97-AF65-F5344CB8AC3E}">
        <p14:creationId xmlns:p14="http://schemas.microsoft.com/office/powerpoint/2010/main" val="742977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BA2D37B9-8134-4D91-8BEC-D2A1ECA96E7E}" type="slidenum">
              <a:rPr lang="en-US" altLang="en-US" smtClean="0"/>
              <a:pPr/>
              <a:t>38</a:t>
            </a:fld>
            <a:endParaRPr lang="en-US" altLang="en-US"/>
          </a:p>
        </p:txBody>
      </p:sp>
    </p:spTree>
    <p:extLst>
      <p:ext uri="{BB962C8B-B14F-4D97-AF65-F5344CB8AC3E}">
        <p14:creationId xmlns:p14="http://schemas.microsoft.com/office/powerpoint/2010/main" val="1241614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7D8468B8-3793-4523-AE85-8B445FD1D0F3}" type="datetimeFigureOut">
              <a:rPr lang="es-AR" smtClean="0">
                <a:solidFill>
                  <a:prstClr val="white">
                    <a:tint val="75000"/>
                  </a:prstClr>
                </a:solidFill>
              </a:rPr>
              <a:pPr>
                <a:defRPr/>
              </a:pPr>
              <a:t>17/04/17</a:t>
            </a:fld>
            <a:endParaRPr lang="es-AR">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s-AR">
              <a:solidFill>
                <a:prstClr val="white">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2E0D10B-346C-434D-90D5-22A69E75D9B8}" type="slidenum">
              <a:rPr lang="es-AR" altLang="en-US" smtClean="0"/>
              <a:pPr/>
              <a:t>‹#›</a:t>
            </a:fld>
            <a:endParaRPr lang="es-AR" altLang="en-US"/>
          </a:p>
        </p:txBody>
      </p:sp>
    </p:spTree>
    <p:extLst>
      <p:ext uri="{BB962C8B-B14F-4D97-AF65-F5344CB8AC3E}">
        <p14:creationId xmlns:p14="http://schemas.microsoft.com/office/powerpoint/2010/main" val="821445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6715BD2-9F9B-48B0-91BB-D71DAC408970}" type="datetimeFigureOut">
              <a:rPr lang="es-AR" smtClean="0">
                <a:solidFill>
                  <a:prstClr val="white">
                    <a:tint val="75000"/>
                  </a:prstClr>
                </a:solidFill>
              </a:rPr>
              <a:pPr>
                <a:defRPr/>
              </a:pPr>
              <a:t>17/04/17</a:t>
            </a:fld>
            <a:endParaRPr lang="es-AR">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s-AR">
              <a:solidFill>
                <a:prstClr val="white">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D8A9ADA-EC98-4A5A-8346-8FD58EEC3041}" type="slidenum">
              <a:rPr lang="es-AR" altLang="en-US" smtClean="0"/>
              <a:pPr/>
              <a:t>‹#›</a:t>
            </a:fld>
            <a:endParaRPr lang="es-AR" altLang="en-US"/>
          </a:p>
        </p:txBody>
      </p:sp>
    </p:spTree>
    <p:extLst>
      <p:ext uri="{BB962C8B-B14F-4D97-AF65-F5344CB8AC3E}">
        <p14:creationId xmlns:p14="http://schemas.microsoft.com/office/powerpoint/2010/main" val="425142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6715BD2-9F9B-48B0-91BB-D71DAC408970}" type="datetimeFigureOut">
              <a:rPr lang="es-AR" smtClean="0">
                <a:solidFill>
                  <a:prstClr val="white">
                    <a:tint val="75000"/>
                  </a:prstClr>
                </a:solidFill>
              </a:rPr>
              <a:pPr>
                <a:defRPr/>
              </a:pPr>
              <a:t>17/04/17</a:t>
            </a:fld>
            <a:endParaRPr lang="es-AR">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s-AR">
              <a:solidFill>
                <a:prstClr val="white">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D8A9ADA-EC98-4A5A-8346-8FD58EEC3041}" type="slidenum">
              <a:rPr lang="es-AR" altLang="en-US" smtClean="0"/>
              <a:pPr/>
              <a:t>‹#›</a:t>
            </a:fld>
            <a:endParaRPr lang="es-AR"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10849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96715BD2-9F9B-48B0-91BB-D71DAC408970}" type="datetimeFigureOut">
              <a:rPr lang="es-AR" smtClean="0">
                <a:solidFill>
                  <a:prstClr val="white">
                    <a:tint val="75000"/>
                  </a:prstClr>
                </a:solidFill>
              </a:rPr>
              <a:pPr>
                <a:defRPr/>
              </a:pPr>
              <a:t>17/04/17</a:t>
            </a:fld>
            <a:endParaRPr lang="es-AR">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s-AR">
              <a:solidFill>
                <a:prstClr val="white">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8A9ADA-EC98-4A5A-8346-8FD58EEC3041}" type="slidenum">
              <a:rPr lang="es-AR" altLang="en-US" smtClean="0"/>
              <a:pPr/>
              <a:t>‹#›</a:t>
            </a:fld>
            <a:endParaRPr lang="es-AR" altLang="en-US"/>
          </a:p>
        </p:txBody>
      </p:sp>
    </p:spTree>
    <p:extLst>
      <p:ext uri="{BB962C8B-B14F-4D97-AF65-F5344CB8AC3E}">
        <p14:creationId xmlns:p14="http://schemas.microsoft.com/office/powerpoint/2010/main" val="496103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96715BD2-9F9B-48B0-91BB-D71DAC408970}" type="datetimeFigureOut">
              <a:rPr lang="es-AR" smtClean="0">
                <a:solidFill>
                  <a:prstClr val="white">
                    <a:tint val="75000"/>
                  </a:prstClr>
                </a:solidFill>
              </a:rPr>
              <a:pPr>
                <a:defRPr/>
              </a:pPr>
              <a:t>17/04/17</a:t>
            </a:fld>
            <a:endParaRPr lang="es-AR">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s-AR">
              <a:solidFill>
                <a:prstClr val="white">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8A9ADA-EC98-4A5A-8346-8FD58EEC3041}" type="slidenum">
              <a:rPr lang="es-AR" altLang="en-US" smtClean="0"/>
              <a:pPr/>
              <a:t>‹#›</a:t>
            </a:fld>
            <a:endParaRPr lang="es-AR"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09101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96715BD2-9F9B-48B0-91BB-D71DAC408970}" type="datetimeFigureOut">
              <a:rPr lang="es-AR" smtClean="0">
                <a:solidFill>
                  <a:prstClr val="white">
                    <a:tint val="75000"/>
                  </a:prstClr>
                </a:solidFill>
              </a:rPr>
              <a:pPr>
                <a:defRPr/>
              </a:pPr>
              <a:t>17/04/17</a:t>
            </a:fld>
            <a:endParaRPr lang="es-AR">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s-AR">
              <a:solidFill>
                <a:prstClr val="white">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D8A9ADA-EC98-4A5A-8346-8FD58EEC3041}" type="slidenum">
              <a:rPr lang="es-AR" altLang="en-US" smtClean="0"/>
              <a:pPr/>
              <a:t>‹#›</a:t>
            </a:fld>
            <a:endParaRPr lang="es-AR" altLang="en-US"/>
          </a:p>
        </p:txBody>
      </p:sp>
    </p:spTree>
    <p:extLst>
      <p:ext uri="{BB962C8B-B14F-4D97-AF65-F5344CB8AC3E}">
        <p14:creationId xmlns:p14="http://schemas.microsoft.com/office/powerpoint/2010/main" val="2002401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2054901-6305-4060-857A-DBD37E485A70}" type="datetimeFigureOut">
              <a:rPr lang="es-AR" smtClean="0">
                <a:solidFill>
                  <a:prstClr val="white">
                    <a:tint val="75000"/>
                  </a:prstClr>
                </a:solidFill>
              </a:rPr>
              <a:pPr>
                <a:defRPr/>
              </a:pPr>
              <a:t>17/04/17</a:t>
            </a:fld>
            <a:endParaRPr lang="es-AR">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s-AR">
              <a:solidFill>
                <a:prstClr val="white">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DA10124-BAB9-40D2-ADF6-A0739EDAF7D6}" type="slidenum">
              <a:rPr lang="es-AR" altLang="en-US" smtClean="0"/>
              <a:pPr/>
              <a:t>‹#›</a:t>
            </a:fld>
            <a:endParaRPr lang="es-AR" altLang="en-US"/>
          </a:p>
        </p:txBody>
      </p:sp>
    </p:spTree>
    <p:extLst>
      <p:ext uri="{BB962C8B-B14F-4D97-AF65-F5344CB8AC3E}">
        <p14:creationId xmlns:p14="http://schemas.microsoft.com/office/powerpoint/2010/main" val="478877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D8730D4-53EE-44B7-B8A1-9A84416A670C}" type="datetimeFigureOut">
              <a:rPr lang="es-AR" smtClean="0">
                <a:solidFill>
                  <a:prstClr val="white">
                    <a:tint val="75000"/>
                  </a:prstClr>
                </a:solidFill>
              </a:rPr>
              <a:pPr>
                <a:defRPr/>
              </a:pPr>
              <a:t>17/04/17</a:t>
            </a:fld>
            <a:endParaRPr lang="es-AR">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s-AR">
              <a:solidFill>
                <a:prstClr val="white">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F83F60-EE60-4324-A80E-7AB276454B1A}" type="slidenum">
              <a:rPr lang="es-AR" altLang="en-US" smtClean="0"/>
              <a:pPr/>
              <a:t>‹#›</a:t>
            </a:fld>
            <a:endParaRPr lang="es-AR" altLang="en-US"/>
          </a:p>
        </p:txBody>
      </p:sp>
    </p:spTree>
    <p:extLst>
      <p:ext uri="{BB962C8B-B14F-4D97-AF65-F5344CB8AC3E}">
        <p14:creationId xmlns:p14="http://schemas.microsoft.com/office/powerpoint/2010/main" val="1578327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E8F80512-32CA-476B-99A9-9E120A304880}" type="datetimeFigureOut">
              <a:rPr lang="es-AR" smtClean="0">
                <a:solidFill>
                  <a:prstClr val="white">
                    <a:tint val="75000"/>
                  </a:prstClr>
                </a:solidFill>
              </a:rPr>
              <a:pPr>
                <a:defRPr/>
              </a:pPr>
              <a:t>17/04/17</a:t>
            </a:fld>
            <a:endParaRPr lang="es-AR">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s-AR">
              <a:solidFill>
                <a:prstClr val="white">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BBD753F-9854-4CBB-91B9-CC775938F02D}" type="slidenum">
              <a:rPr lang="es-AR" altLang="en-US" smtClean="0"/>
              <a:pPr/>
              <a:t>‹#›</a:t>
            </a:fld>
            <a:endParaRPr lang="es-AR" altLang="en-US"/>
          </a:p>
        </p:txBody>
      </p:sp>
    </p:spTree>
    <p:extLst>
      <p:ext uri="{BB962C8B-B14F-4D97-AF65-F5344CB8AC3E}">
        <p14:creationId xmlns:p14="http://schemas.microsoft.com/office/powerpoint/2010/main" val="1876467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458267CA-A27D-4DCA-B807-B8722DB64D33}" type="datetimeFigureOut">
              <a:rPr lang="es-AR" smtClean="0">
                <a:solidFill>
                  <a:prstClr val="white">
                    <a:tint val="75000"/>
                  </a:prstClr>
                </a:solidFill>
              </a:rPr>
              <a:pPr>
                <a:defRPr/>
              </a:pPr>
              <a:t>17/04/17</a:t>
            </a:fld>
            <a:endParaRPr lang="es-AR">
              <a:solidFill>
                <a:prstClr val="white">
                  <a:tint val="75000"/>
                </a:prstClr>
              </a:solidFill>
            </a:endParaRPr>
          </a:p>
        </p:txBody>
      </p:sp>
      <p:sp>
        <p:nvSpPr>
          <p:cNvPr id="5" name="Footer Placeholder 4"/>
          <p:cNvSpPr>
            <a:spLocks noGrp="1"/>
          </p:cNvSpPr>
          <p:nvPr>
            <p:ph type="ftr" sz="quarter" idx="11"/>
          </p:nvPr>
        </p:nvSpPr>
        <p:spPr/>
        <p:txBody>
          <a:bodyPr/>
          <a:lstStyle/>
          <a:p>
            <a:pPr>
              <a:defRPr/>
            </a:pPr>
            <a:endParaRPr lang="es-AR">
              <a:solidFill>
                <a:prstClr val="white">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357290C-614A-48F9-89B2-4548349C9D62}" type="slidenum">
              <a:rPr lang="es-AR" altLang="en-US" smtClean="0"/>
              <a:pPr/>
              <a:t>‹#›</a:t>
            </a:fld>
            <a:endParaRPr lang="es-AR" altLang="en-US"/>
          </a:p>
        </p:txBody>
      </p:sp>
    </p:spTree>
    <p:extLst>
      <p:ext uri="{BB962C8B-B14F-4D97-AF65-F5344CB8AC3E}">
        <p14:creationId xmlns:p14="http://schemas.microsoft.com/office/powerpoint/2010/main" val="2485637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DBFB46CD-FAE2-4733-A099-B6543C4CB7F2}" type="datetimeFigureOut">
              <a:rPr lang="es-AR" smtClean="0">
                <a:solidFill>
                  <a:prstClr val="white">
                    <a:tint val="75000"/>
                  </a:prstClr>
                </a:solidFill>
              </a:rPr>
              <a:pPr>
                <a:defRPr/>
              </a:pPr>
              <a:t>17/04/17</a:t>
            </a:fld>
            <a:endParaRPr lang="es-AR">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s-AR">
              <a:solidFill>
                <a:prstClr val="white">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89B6B7A-EC05-47B4-A1D3-0E8B04EC1B33}" type="slidenum">
              <a:rPr lang="es-AR" altLang="en-US" smtClean="0"/>
              <a:pPr/>
              <a:t>‹#›</a:t>
            </a:fld>
            <a:endParaRPr lang="es-AR" altLang="en-US"/>
          </a:p>
        </p:txBody>
      </p:sp>
    </p:spTree>
    <p:extLst>
      <p:ext uri="{BB962C8B-B14F-4D97-AF65-F5344CB8AC3E}">
        <p14:creationId xmlns:p14="http://schemas.microsoft.com/office/powerpoint/2010/main" val="1250578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16F9CA39-5889-41C6-91A9-CBE693753206}" type="datetimeFigureOut">
              <a:rPr lang="es-AR" smtClean="0">
                <a:solidFill>
                  <a:prstClr val="white">
                    <a:tint val="75000"/>
                  </a:prstClr>
                </a:solidFill>
              </a:rPr>
              <a:pPr>
                <a:defRPr/>
              </a:pPr>
              <a:t>17/04/17</a:t>
            </a:fld>
            <a:endParaRPr lang="es-AR">
              <a:solidFill>
                <a:prstClr val="white">
                  <a:tint val="75000"/>
                </a:prstClr>
              </a:solidFill>
            </a:endParaRPr>
          </a:p>
        </p:txBody>
      </p:sp>
      <p:sp>
        <p:nvSpPr>
          <p:cNvPr id="8" name="Footer Placeholder 7"/>
          <p:cNvSpPr>
            <a:spLocks noGrp="1"/>
          </p:cNvSpPr>
          <p:nvPr>
            <p:ph type="ftr" sz="quarter" idx="11"/>
          </p:nvPr>
        </p:nvSpPr>
        <p:spPr/>
        <p:txBody>
          <a:bodyPr/>
          <a:lstStyle/>
          <a:p>
            <a:pPr>
              <a:defRPr/>
            </a:pPr>
            <a:endParaRPr lang="es-AR">
              <a:solidFill>
                <a:prstClr val="white">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7B7E440-441D-42A7-9979-7E430C114E5D}" type="slidenum">
              <a:rPr lang="es-AR" altLang="en-US" smtClean="0"/>
              <a:pPr/>
              <a:t>‹#›</a:t>
            </a:fld>
            <a:endParaRPr lang="es-AR" altLang="en-US"/>
          </a:p>
        </p:txBody>
      </p:sp>
    </p:spTree>
    <p:extLst>
      <p:ext uri="{BB962C8B-B14F-4D97-AF65-F5344CB8AC3E}">
        <p14:creationId xmlns:p14="http://schemas.microsoft.com/office/powerpoint/2010/main" val="3795215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5B8BE754-1B2D-461A-B8AC-297666A76F3A}" type="datetimeFigureOut">
              <a:rPr lang="es-AR" smtClean="0">
                <a:solidFill>
                  <a:prstClr val="white">
                    <a:tint val="75000"/>
                  </a:prstClr>
                </a:solidFill>
              </a:rPr>
              <a:pPr>
                <a:defRPr/>
              </a:pPr>
              <a:t>17/04/17</a:t>
            </a:fld>
            <a:endParaRPr lang="es-AR">
              <a:solidFill>
                <a:prstClr val="white">
                  <a:tint val="75000"/>
                </a:prstClr>
              </a:solidFill>
            </a:endParaRPr>
          </a:p>
        </p:txBody>
      </p:sp>
      <p:sp>
        <p:nvSpPr>
          <p:cNvPr id="4" name="Footer Placeholder 3"/>
          <p:cNvSpPr>
            <a:spLocks noGrp="1"/>
          </p:cNvSpPr>
          <p:nvPr>
            <p:ph type="ftr" sz="quarter" idx="11"/>
          </p:nvPr>
        </p:nvSpPr>
        <p:spPr/>
        <p:txBody>
          <a:bodyPr/>
          <a:lstStyle/>
          <a:p>
            <a:pPr>
              <a:defRPr/>
            </a:pPr>
            <a:endParaRPr lang="es-AR">
              <a:solidFill>
                <a:prstClr val="white">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298725E-D587-4F0C-815A-CE5BBEAF31DE}" type="slidenum">
              <a:rPr lang="es-AR" altLang="en-US" smtClean="0"/>
              <a:pPr/>
              <a:t>‹#›</a:t>
            </a:fld>
            <a:endParaRPr lang="es-AR" altLang="en-US"/>
          </a:p>
        </p:txBody>
      </p:sp>
    </p:spTree>
    <p:extLst>
      <p:ext uri="{BB962C8B-B14F-4D97-AF65-F5344CB8AC3E}">
        <p14:creationId xmlns:p14="http://schemas.microsoft.com/office/powerpoint/2010/main" val="2534629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35F2589-34F0-4C45-9A67-11FB3DB2BDFC}" type="datetimeFigureOut">
              <a:rPr lang="es-AR" smtClean="0">
                <a:solidFill>
                  <a:prstClr val="white">
                    <a:tint val="75000"/>
                  </a:prstClr>
                </a:solidFill>
              </a:rPr>
              <a:pPr>
                <a:defRPr/>
              </a:pPr>
              <a:t>17/04/17</a:t>
            </a:fld>
            <a:endParaRPr lang="es-AR">
              <a:solidFill>
                <a:prstClr val="white">
                  <a:tint val="75000"/>
                </a:prstClr>
              </a:solidFill>
            </a:endParaRPr>
          </a:p>
        </p:txBody>
      </p:sp>
      <p:sp>
        <p:nvSpPr>
          <p:cNvPr id="3" name="Footer Placeholder 2"/>
          <p:cNvSpPr>
            <a:spLocks noGrp="1"/>
          </p:cNvSpPr>
          <p:nvPr>
            <p:ph type="ftr" sz="quarter" idx="11"/>
          </p:nvPr>
        </p:nvSpPr>
        <p:spPr/>
        <p:txBody>
          <a:bodyPr/>
          <a:lstStyle/>
          <a:p>
            <a:pPr>
              <a:defRPr/>
            </a:pPr>
            <a:endParaRPr lang="es-AR">
              <a:solidFill>
                <a:prstClr val="white">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F10F7C4-0F53-4C4A-8FB6-56A5EEF18167}" type="slidenum">
              <a:rPr lang="es-AR" altLang="en-US" smtClean="0"/>
              <a:pPr/>
              <a:t>‹#›</a:t>
            </a:fld>
            <a:endParaRPr lang="es-AR" altLang="en-US"/>
          </a:p>
        </p:txBody>
      </p:sp>
    </p:spTree>
    <p:extLst>
      <p:ext uri="{BB962C8B-B14F-4D97-AF65-F5344CB8AC3E}">
        <p14:creationId xmlns:p14="http://schemas.microsoft.com/office/powerpoint/2010/main" val="3603746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C64ECA9-7A1F-490F-B9DC-1D2F9C235253}" type="datetimeFigureOut">
              <a:rPr lang="es-AR" smtClean="0">
                <a:solidFill>
                  <a:prstClr val="white">
                    <a:tint val="75000"/>
                  </a:prstClr>
                </a:solidFill>
              </a:rPr>
              <a:pPr>
                <a:defRPr/>
              </a:pPr>
              <a:t>17/04/17</a:t>
            </a:fld>
            <a:endParaRPr lang="es-AR">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s-AR">
              <a:solidFill>
                <a:prstClr val="white">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6A58A3A-1A60-46F0-AEFC-0DA52F0B6291}" type="slidenum">
              <a:rPr lang="es-AR" altLang="en-US" smtClean="0"/>
              <a:pPr/>
              <a:t>‹#›</a:t>
            </a:fld>
            <a:endParaRPr lang="es-AR" altLang="en-US"/>
          </a:p>
        </p:txBody>
      </p:sp>
    </p:spTree>
    <p:extLst>
      <p:ext uri="{BB962C8B-B14F-4D97-AF65-F5344CB8AC3E}">
        <p14:creationId xmlns:p14="http://schemas.microsoft.com/office/powerpoint/2010/main" val="2376646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09182FA-7137-4C59-87CA-52C1BCFDB162}" type="datetimeFigureOut">
              <a:rPr lang="es-AR" smtClean="0">
                <a:solidFill>
                  <a:prstClr val="white">
                    <a:tint val="75000"/>
                  </a:prstClr>
                </a:solidFill>
              </a:rPr>
              <a:pPr>
                <a:defRPr/>
              </a:pPr>
              <a:t>17/04/17</a:t>
            </a:fld>
            <a:endParaRPr lang="es-AR">
              <a:solidFill>
                <a:prstClr val="white">
                  <a:tint val="75000"/>
                </a:prstClr>
              </a:solidFill>
            </a:endParaRPr>
          </a:p>
        </p:txBody>
      </p:sp>
      <p:sp>
        <p:nvSpPr>
          <p:cNvPr id="6" name="Footer Placeholder 5"/>
          <p:cNvSpPr>
            <a:spLocks noGrp="1"/>
          </p:cNvSpPr>
          <p:nvPr>
            <p:ph type="ftr" sz="quarter" idx="11"/>
          </p:nvPr>
        </p:nvSpPr>
        <p:spPr/>
        <p:txBody>
          <a:bodyPr/>
          <a:lstStyle/>
          <a:p>
            <a:pPr>
              <a:defRPr/>
            </a:pPr>
            <a:endParaRPr lang="es-AR">
              <a:solidFill>
                <a:prstClr val="white">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6ECC641-234E-478A-9182-8F151FE568CA}" type="slidenum">
              <a:rPr lang="es-AR" altLang="en-US" smtClean="0"/>
              <a:pPr/>
              <a:t>‹#›</a:t>
            </a:fld>
            <a:endParaRPr lang="es-AR" altLang="en-US"/>
          </a:p>
        </p:txBody>
      </p:sp>
    </p:spTree>
    <p:extLst>
      <p:ext uri="{BB962C8B-B14F-4D97-AF65-F5344CB8AC3E}">
        <p14:creationId xmlns:p14="http://schemas.microsoft.com/office/powerpoint/2010/main" val="15300430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6715BD2-9F9B-48B0-91BB-D71DAC408970}" type="datetimeFigureOut">
              <a:rPr lang="es-AR" smtClean="0">
                <a:solidFill>
                  <a:prstClr val="white">
                    <a:tint val="75000"/>
                  </a:prstClr>
                </a:solidFill>
              </a:rPr>
              <a:pPr>
                <a:defRPr/>
              </a:pPr>
              <a:t>17/04/17</a:t>
            </a:fld>
            <a:endParaRPr lang="es-AR">
              <a:solidFill>
                <a:prstClr val="white">
                  <a:tint val="75000"/>
                </a:prstClr>
              </a:solidFill>
            </a:endParaRP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s-AR">
              <a:solidFill>
                <a:prstClr val="white">
                  <a:tint val="75000"/>
                </a:prst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D8A9ADA-EC98-4A5A-8346-8FD58EEC3041}" type="slidenum">
              <a:rPr lang="es-AR" altLang="en-US" smtClean="0"/>
              <a:pPr/>
              <a:t>‹#›</a:t>
            </a:fld>
            <a:endParaRPr lang="es-AR" altLang="en-US"/>
          </a:p>
        </p:txBody>
      </p:sp>
    </p:spTree>
    <p:extLst>
      <p:ext uri="{BB962C8B-B14F-4D97-AF65-F5344CB8AC3E}">
        <p14:creationId xmlns:p14="http://schemas.microsoft.com/office/powerpoint/2010/main" val="4063406508"/>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 id="2147484010" r:id="rId15"/>
    <p:sldLayoutId id="214748401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jpeg"/><Relationship Id="rId3" Type="http://schemas.openxmlformats.org/officeDocument/2006/relationships/image" Target="../media/image1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jpeg"/><Relationship Id="rId3"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eg"/><Relationship Id="rId1" Type="http://schemas.openxmlformats.org/officeDocument/2006/relationships/slideLayout" Target="../slideLayouts/slideLayout5.xml"/><Relationship Id="rId2" Type="http://schemas.openxmlformats.org/officeDocument/2006/relationships/hyperlink" Target="http://www.thethirdangelsmessage.com/1888_message.php"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alvarytv.org/blog/uploaded_images/evan_roberts-753935.jpg" TargetMode="External"/><Relationship Id="rId3" Type="http://schemas.openxmlformats.org/officeDocument/2006/relationships/image" Target="../media/image31.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ctrTitle"/>
          </p:nvPr>
        </p:nvSpPr>
        <p:spPr>
          <a:xfrm>
            <a:off x="2590800" y="0"/>
            <a:ext cx="8610600" cy="2262781"/>
          </a:xfrm>
          <a:effectLst/>
        </p:spPr>
        <p:txBody>
          <a:bodyPr>
            <a:normAutofit/>
          </a:bodyPr>
          <a:lstStyle/>
          <a:p>
            <a:pPr>
              <a:defRPr/>
            </a:pPr>
            <a:r>
              <a:rPr lang="en-US" sz="4400" b="1" dirty="0" smtClean="0">
                <a:ln w="0"/>
                <a:solidFill>
                  <a:schemeClr val="tx1"/>
                </a:solidFill>
              </a:rPr>
              <a:t>Weekend of Spiritual Renewal</a:t>
            </a:r>
            <a:br>
              <a:rPr lang="en-US" sz="4400" b="1" dirty="0" smtClean="0">
                <a:ln w="0"/>
                <a:solidFill>
                  <a:schemeClr val="tx1"/>
                </a:solidFill>
              </a:rPr>
            </a:br>
            <a:r>
              <a:rPr lang="en-US" sz="4400" b="1" dirty="0" smtClean="0">
                <a:ln w="0"/>
                <a:solidFill>
                  <a:schemeClr val="tx1"/>
                </a:solidFill>
              </a:rPr>
              <a:t>LIVING BY THE SPIRIT</a:t>
            </a:r>
            <a:endParaRPr lang="en-US" sz="2400" b="1" dirty="0">
              <a:ln w="0"/>
              <a:solidFill>
                <a:schemeClr val="tx1"/>
              </a:solidFill>
            </a:endParaRPr>
          </a:p>
        </p:txBody>
      </p:sp>
      <p:sp>
        <p:nvSpPr>
          <p:cNvPr id="2" name="Subtitle 1"/>
          <p:cNvSpPr>
            <a:spLocks noGrp="1"/>
          </p:cNvSpPr>
          <p:nvPr>
            <p:ph type="subTitle" idx="1"/>
          </p:nvPr>
        </p:nvSpPr>
        <p:spPr>
          <a:xfrm>
            <a:off x="2590801" y="4114800"/>
            <a:ext cx="3809999" cy="1126283"/>
          </a:xfrm>
        </p:spPr>
        <p:txBody>
          <a:bodyPr>
            <a:noAutofit/>
          </a:bodyPr>
          <a:lstStyle/>
          <a:p>
            <a:r>
              <a:rPr lang="en-US" sz="2400" dirty="0" smtClean="0"/>
              <a:t>Dr. </a:t>
            </a:r>
            <a:r>
              <a:rPr lang="en-US" sz="2400" dirty="0"/>
              <a:t>Ron E M </a:t>
            </a:r>
            <a:r>
              <a:rPr lang="en-US" sz="2400" dirty="0" smtClean="0"/>
              <a:t>Clouzet, NSD Ministerial Secretary</a:t>
            </a:r>
            <a:endParaRPr lang="en-US" sz="2400" dirty="0"/>
          </a:p>
        </p:txBody>
      </p:sp>
      <p:pic>
        <p:nvPicPr>
          <p:cNvPr id="5" name="Picture 2057" descr="dove-holy-spirit"/>
          <p:cNvPicPr>
            <a:picLocks noChangeAspect="1" noChangeArrowheads="1"/>
          </p:cNvPicPr>
          <p:nvPr/>
        </p:nvPicPr>
        <p:blipFill>
          <a:blip r:embed="rId2" cstate="print"/>
          <a:srcRect r="29698" b="17857"/>
          <a:stretch>
            <a:fillRect/>
          </a:stretch>
        </p:blipFill>
        <p:spPr bwMode="auto">
          <a:xfrm>
            <a:off x="8839200" y="2228914"/>
            <a:ext cx="2451810" cy="2978018"/>
          </a:xfrm>
          <a:prstGeom prst="rect">
            <a:avLst/>
          </a:prstGeom>
          <a:ln>
            <a:noFill/>
          </a:ln>
          <a:effectLst>
            <a:softEdge rad="112500"/>
          </a:effectLst>
        </p:spPr>
      </p:pic>
      <p:sp>
        <p:nvSpPr>
          <p:cNvPr id="6" name="Rectangle 2"/>
          <p:cNvSpPr txBox="1">
            <a:spLocks noChangeArrowheads="1"/>
          </p:cNvSpPr>
          <p:nvPr/>
        </p:nvSpPr>
        <p:spPr>
          <a:xfrm>
            <a:off x="2590800" y="5181600"/>
            <a:ext cx="8610600" cy="990600"/>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defRPr/>
            </a:pPr>
            <a:r>
              <a:rPr lang="en-US" sz="4400" b="1" dirty="0" smtClean="0">
                <a:ln w="0"/>
                <a:solidFill>
                  <a:schemeClr val="tx1"/>
                </a:solidFill>
              </a:rPr>
              <a:t>Welcome! </a:t>
            </a:r>
            <a:r>
              <a:rPr lang="ja-JP" altLang="en-US" sz="4400" b="1" dirty="0" smtClean="0">
                <a:ln w="0"/>
                <a:solidFill>
                  <a:schemeClr val="tx1"/>
                </a:solidFill>
              </a:rPr>
              <a:t>　</a:t>
            </a:r>
            <a:r>
              <a:rPr lang="ja-JP" altLang="en-US" sz="3600" b="1" dirty="0" smtClean="0">
                <a:ln w="0"/>
                <a:solidFill>
                  <a:srgbClr val="0000FF"/>
                </a:solidFill>
              </a:rPr>
              <a:t>ようこそ！</a:t>
            </a:r>
            <a:endParaRPr lang="en-US" sz="3600" b="1" dirty="0">
              <a:ln w="0"/>
              <a:solidFill>
                <a:srgbClr val="0000FF"/>
              </a:solidFill>
            </a:endParaRPr>
          </a:p>
        </p:txBody>
      </p:sp>
      <p:sp>
        <p:nvSpPr>
          <p:cNvPr id="4" name="TextBox 3"/>
          <p:cNvSpPr txBox="1"/>
          <p:nvPr/>
        </p:nvSpPr>
        <p:spPr>
          <a:xfrm>
            <a:off x="5257800" y="5698042"/>
            <a:ext cx="381717" cy="646331"/>
          </a:xfrm>
          <a:prstGeom prst="rect">
            <a:avLst/>
          </a:prstGeom>
          <a:noFill/>
        </p:spPr>
        <p:txBody>
          <a:bodyPr wrap="square" rtlCol="0">
            <a:spAutoFit/>
          </a:bodyPr>
          <a:lstStyle/>
          <a:p>
            <a:endParaRPr lang="en-US" dirty="0" smtClean="0"/>
          </a:p>
          <a:p>
            <a:endParaRPr lang="en-US" dirty="0"/>
          </a:p>
        </p:txBody>
      </p:sp>
      <p:sp>
        <p:nvSpPr>
          <p:cNvPr id="7" name="TextBox 6"/>
          <p:cNvSpPr txBox="1"/>
          <p:nvPr/>
        </p:nvSpPr>
        <p:spPr>
          <a:xfrm>
            <a:off x="2667000" y="2590800"/>
            <a:ext cx="5486400" cy="1323439"/>
          </a:xfrm>
          <a:prstGeom prst="rect">
            <a:avLst/>
          </a:prstGeom>
          <a:noFill/>
        </p:spPr>
        <p:txBody>
          <a:bodyPr wrap="square" rtlCol="0">
            <a:spAutoFit/>
          </a:bodyPr>
          <a:lstStyle/>
          <a:p>
            <a:r>
              <a:rPr lang="ja-JP" altLang="en-US" sz="4000" b="1" dirty="0" smtClean="0">
                <a:solidFill>
                  <a:srgbClr val="0000FF"/>
                </a:solidFill>
              </a:rPr>
              <a:t>霊的リバイバル週間</a:t>
            </a:r>
            <a:endParaRPr lang="en-US" altLang="ja-JP" sz="4000" b="1" dirty="0" smtClean="0">
              <a:solidFill>
                <a:srgbClr val="0000FF"/>
              </a:solidFill>
            </a:endParaRPr>
          </a:p>
          <a:p>
            <a:r>
              <a:rPr lang="ja-JP" altLang="en-US" sz="4000" b="1" dirty="0" smtClean="0">
                <a:solidFill>
                  <a:srgbClr val="0000FF"/>
                </a:solidFill>
              </a:rPr>
              <a:t>「霊のうちに生きる」</a:t>
            </a:r>
            <a:endParaRPr lang="en-US" sz="4000" b="1" dirty="0">
              <a:solidFill>
                <a:srgbClr val="0000FF"/>
              </a:solidFill>
            </a:endParaRPr>
          </a:p>
        </p:txBody>
      </p:sp>
    </p:spTree>
    <p:extLst>
      <p:ext uri="{BB962C8B-B14F-4D97-AF65-F5344CB8AC3E}">
        <p14:creationId xmlns:p14="http://schemas.microsoft.com/office/powerpoint/2010/main" val="33746790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a:defRPr/>
            </a:pPr>
            <a:r>
              <a:rPr lang="en-US" sz="4000" b="1" dirty="0">
                <a:ln w="0"/>
                <a:solidFill>
                  <a:schemeClr val="accent1"/>
                </a:solidFill>
                <a:effectLst>
                  <a:outerShdw blurRad="38100" dist="25400" dir="5400000" algn="ctr" rotWithShape="0">
                    <a:srgbClr val="6E747A">
                      <a:alpha val="43000"/>
                    </a:srgbClr>
                  </a:outerShdw>
                </a:effectLst>
              </a:rPr>
              <a:t>Revival </a:t>
            </a:r>
            <a:r>
              <a:rPr lang="en-US" sz="4000" b="1" dirty="0" smtClean="0">
                <a:ln w="0"/>
                <a:solidFill>
                  <a:schemeClr val="accent1"/>
                </a:solidFill>
                <a:effectLst>
                  <a:outerShdw blurRad="38100" dist="25400" dir="5400000" algn="ctr" rotWithShape="0">
                    <a:srgbClr val="6E747A">
                      <a:alpha val="43000"/>
                    </a:srgbClr>
                  </a:outerShdw>
                </a:effectLst>
              </a:rPr>
              <a:t>Followed. One of five had a reconversion experience!</a:t>
            </a:r>
            <a:endParaRPr lang="en-US" sz="4000" b="1" dirty="0">
              <a:ln w="0"/>
              <a:solidFill>
                <a:schemeClr val="accent1"/>
              </a:solidFill>
              <a:effectLst>
                <a:outerShdw blurRad="38100" dist="25400" dir="5400000" algn="ctr" rotWithShape="0">
                  <a:srgbClr val="6E747A">
                    <a:alpha val="43000"/>
                  </a:srgbClr>
                </a:outerShdw>
              </a:effectLst>
            </a:endParaRPr>
          </a:p>
        </p:txBody>
      </p:sp>
      <p:pic>
        <p:nvPicPr>
          <p:cNvPr id="4" name="Picture 2" descr="U096"/>
          <p:cNvPicPr>
            <a:picLocks noChangeAspect="1" noChangeArrowheads="1"/>
          </p:cNvPicPr>
          <p:nvPr/>
        </p:nvPicPr>
        <p:blipFill rotWithShape="1">
          <a:blip r:embed="rId3">
            <a:extLst>
              <a:ext uri="{28A0092B-C50C-407E-A947-70E740481C1C}">
                <a14:useLocalDpi xmlns:a14="http://schemas.microsoft.com/office/drawing/2010/main" val="0"/>
              </a:ext>
            </a:extLst>
          </a:blip>
          <a:srcRect t="16252" b="26263"/>
          <a:stretch/>
        </p:blipFill>
        <p:spPr bwMode="auto">
          <a:xfrm>
            <a:off x="2592924" y="2895599"/>
            <a:ext cx="8129587" cy="35052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90800" y="1828800"/>
            <a:ext cx="9061896" cy="1077218"/>
          </a:xfrm>
          <a:prstGeom prst="rect">
            <a:avLst/>
          </a:prstGeom>
          <a:noFill/>
        </p:spPr>
        <p:txBody>
          <a:bodyPr wrap="none" rtlCol="0">
            <a:spAutoFit/>
          </a:bodyPr>
          <a:lstStyle/>
          <a:p>
            <a:r>
              <a:rPr lang="ja-JP" altLang="en-US" sz="3200" dirty="0" smtClean="0">
                <a:solidFill>
                  <a:srgbClr val="728653"/>
                </a:solidFill>
              </a:rPr>
              <a:t>リバイバルは続いた。５人に</a:t>
            </a:r>
            <a:r>
              <a:rPr lang="en-US" altLang="ja-JP" sz="3200" dirty="0" smtClean="0">
                <a:solidFill>
                  <a:srgbClr val="728653"/>
                </a:solidFill>
              </a:rPr>
              <a:t>1</a:t>
            </a:r>
            <a:r>
              <a:rPr lang="ja-JP" altLang="en-US" sz="3200" dirty="0" smtClean="0">
                <a:solidFill>
                  <a:srgbClr val="728653"/>
                </a:solidFill>
              </a:rPr>
              <a:t>人が信仰の改心を</a:t>
            </a:r>
            <a:endParaRPr lang="en-US" altLang="ja-JP" sz="3200" dirty="0" smtClean="0">
              <a:solidFill>
                <a:srgbClr val="728653"/>
              </a:solidFill>
            </a:endParaRPr>
          </a:p>
          <a:p>
            <a:r>
              <a:rPr lang="ja-JP" altLang="en-US" sz="3200" dirty="0" smtClean="0">
                <a:solidFill>
                  <a:srgbClr val="728653"/>
                </a:solidFill>
              </a:rPr>
              <a:t>経験した！</a:t>
            </a:r>
            <a:endParaRPr lang="en-US" sz="3200" dirty="0">
              <a:solidFill>
                <a:srgbClr val="728653"/>
              </a:solidFill>
            </a:endParaRPr>
          </a:p>
        </p:txBody>
      </p:sp>
    </p:spTree>
    <p:extLst>
      <p:ext uri="{BB962C8B-B14F-4D97-AF65-F5344CB8AC3E}">
        <p14:creationId xmlns:p14="http://schemas.microsoft.com/office/powerpoint/2010/main" val="2870153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a:defRPr/>
            </a:pPr>
            <a:r>
              <a:rPr lang="en-US" sz="4000" b="1" dirty="0" smtClean="0">
                <a:ln w="0"/>
                <a:solidFill>
                  <a:schemeClr val="accent1"/>
                </a:solidFill>
                <a:effectLst>
                  <a:outerShdw blurRad="38100" dist="25400" dir="5400000" algn="ctr" rotWithShape="0">
                    <a:srgbClr val="6E747A">
                      <a:alpha val="43000"/>
                    </a:srgbClr>
                  </a:outerShdw>
                </a:effectLst>
              </a:rPr>
              <a:t>But it did not last five months. Why?</a:t>
            </a:r>
            <a:endParaRPr lang="en-US" sz="4000" b="1" dirty="0">
              <a:ln w="0"/>
              <a:solidFill>
                <a:schemeClr val="accent1"/>
              </a:solidFill>
              <a:effectLst>
                <a:outerShdw blurRad="38100" dist="25400" dir="5400000" algn="ctr" rotWithShape="0">
                  <a:srgbClr val="6E747A">
                    <a:alpha val="43000"/>
                  </a:srgbClr>
                </a:outerShdw>
              </a:effectLst>
            </a:endParaRPr>
          </a:p>
        </p:txBody>
      </p:sp>
      <p:pic>
        <p:nvPicPr>
          <p:cNvPr id="4" name="Picture 2" descr="U096"/>
          <p:cNvPicPr>
            <a:picLocks noChangeAspect="1" noChangeArrowheads="1"/>
          </p:cNvPicPr>
          <p:nvPr/>
        </p:nvPicPr>
        <p:blipFill rotWithShape="1">
          <a:blip r:embed="rId3">
            <a:extLst>
              <a:ext uri="{28A0092B-C50C-407E-A947-70E740481C1C}">
                <a14:useLocalDpi xmlns:a14="http://schemas.microsoft.com/office/drawing/2010/main" val="0"/>
              </a:ext>
            </a:extLst>
          </a:blip>
          <a:srcRect t="16252" b="26263"/>
          <a:stretch/>
        </p:blipFill>
        <p:spPr bwMode="auto">
          <a:xfrm>
            <a:off x="2592924" y="2895599"/>
            <a:ext cx="8129587" cy="35052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43200" y="1524000"/>
            <a:ext cx="8077200" cy="1077218"/>
          </a:xfrm>
          <a:prstGeom prst="rect">
            <a:avLst/>
          </a:prstGeom>
          <a:noFill/>
        </p:spPr>
        <p:txBody>
          <a:bodyPr wrap="square" rtlCol="0">
            <a:spAutoFit/>
          </a:bodyPr>
          <a:lstStyle/>
          <a:p>
            <a:r>
              <a:rPr lang="ja-JP" altLang="en-US" sz="3200" dirty="0" smtClean="0">
                <a:solidFill>
                  <a:srgbClr val="728653"/>
                </a:solidFill>
              </a:rPr>
              <a:t>しかし、それは５ヶ月も続かなかった。</a:t>
            </a:r>
            <a:endParaRPr lang="en-US" altLang="ja-JP" sz="3200" dirty="0" smtClean="0">
              <a:solidFill>
                <a:srgbClr val="728653"/>
              </a:solidFill>
            </a:endParaRPr>
          </a:p>
          <a:p>
            <a:r>
              <a:rPr lang="ja-JP" altLang="en-US" sz="3200" dirty="0" smtClean="0">
                <a:solidFill>
                  <a:srgbClr val="728653"/>
                </a:solidFill>
              </a:rPr>
              <a:t>なぜ？</a:t>
            </a:r>
            <a:endParaRPr lang="en-US" sz="3200" dirty="0">
              <a:solidFill>
                <a:srgbClr val="728653"/>
              </a:solidFill>
            </a:endParaRPr>
          </a:p>
        </p:txBody>
      </p:sp>
    </p:spTree>
    <p:extLst>
      <p:ext uri="{BB962C8B-B14F-4D97-AF65-F5344CB8AC3E}">
        <p14:creationId xmlns:p14="http://schemas.microsoft.com/office/powerpoint/2010/main" val="8406228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2590800" y="1981200"/>
            <a:ext cx="5867400" cy="6247863"/>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3400" dirty="0" smtClean="0">
                <a:ln w="0"/>
                <a:effectLst>
                  <a:outerShdw blurRad="38100" dist="38100" dir="2700000" algn="tl">
                    <a:srgbClr val="000000">
                      <a:alpha val="43137"/>
                    </a:srgbClr>
                  </a:outerShdw>
                </a:effectLst>
                <a:latin typeface="+mn-lt"/>
                <a:cs typeface="+mn-cs"/>
              </a:rPr>
              <a:t>“Nearly all believed that </a:t>
            </a:r>
            <a:r>
              <a:rPr lang="en-US" sz="3400" b="1" dirty="0" smtClean="0">
                <a:ln w="0"/>
                <a:effectLst>
                  <a:outerShdw blurRad="38100" dist="38100" dir="2700000" algn="tl">
                    <a:srgbClr val="000000">
                      <a:alpha val="43137"/>
                    </a:srgbClr>
                  </a:outerShdw>
                </a:effectLst>
                <a:latin typeface="+mn-lt"/>
                <a:cs typeface="+mn-cs"/>
              </a:rPr>
              <a:t>this message would end in the loud cry </a:t>
            </a:r>
            <a:r>
              <a:rPr lang="en-US" sz="3400" dirty="0" smtClean="0">
                <a:ln w="0"/>
                <a:effectLst>
                  <a:outerShdw blurRad="38100" dist="38100" dir="2700000" algn="tl">
                    <a:srgbClr val="000000">
                      <a:alpha val="43137"/>
                    </a:srgbClr>
                  </a:outerShdw>
                </a:effectLst>
                <a:latin typeface="+mn-lt"/>
                <a:cs typeface="+mn-cs"/>
              </a:rPr>
              <a:t>of the third angel [the outpouring of the Spirit to finish the work].</a:t>
            </a:r>
          </a:p>
          <a:p>
            <a:pPr fontAlgn="auto">
              <a:spcBef>
                <a:spcPts val="0"/>
              </a:spcBef>
              <a:spcAft>
                <a:spcPts val="0"/>
              </a:spcAft>
              <a:defRPr/>
            </a:pPr>
            <a:r>
              <a:rPr lang="ja-JP" altLang="en-US" sz="3200" dirty="0" smtClean="0">
                <a:ln w="0"/>
                <a:solidFill>
                  <a:srgbClr val="0000FF"/>
                </a:solidFill>
                <a:effectLst>
                  <a:outerShdw blurRad="38100" dist="38100" dir="2700000" algn="tl">
                    <a:srgbClr val="000000">
                      <a:alpha val="43137"/>
                    </a:srgbClr>
                  </a:outerShdw>
                </a:effectLst>
                <a:latin typeface="+mn-lt"/>
                <a:cs typeface="+mn-cs"/>
              </a:rPr>
              <a:t>ほとんどの人がこのメッセージは第三天使の大きな警告の声（働きを終えるための霊の降り注ぎ）で終わると信じていた。</a:t>
            </a:r>
            <a:endParaRPr lang="en-US" sz="3200" dirty="0">
              <a:ln w="0"/>
              <a:solidFill>
                <a:srgbClr val="0000FF"/>
              </a:solidFill>
              <a:effectLst>
                <a:outerShdw blurRad="38100" dist="38100" dir="2700000" algn="tl">
                  <a:srgbClr val="000000">
                    <a:alpha val="43137"/>
                  </a:srgbClr>
                </a:outerShdw>
              </a:effectLst>
              <a:latin typeface="+mn-lt"/>
              <a:cs typeface="+mn-cs"/>
            </a:endParaRPr>
          </a:p>
          <a:p>
            <a:pPr fontAlgn="auto">
              <a:spcBef>
                <a:spcPts val="0"/>
              </a:spcBef>
              <a:spcAft>
                <a:spcPts val="0"/>
              </a:spcAft>
              <a:defRPr/>
            </a:pPr>
            <a:endParaRPr lang="en-US" sz="3400" dirty="0" smtClean="0">
              <a:ln w="0"/>
              <a:effectLst>
                <a:outerShdw blurRad="38100" dist="38100" dir="2700000" algn="tl">
                  <a:srgbClr val="000000">
                    <a:alpha val="43137"/>
                  </a:srgbClr>
                </a:outerShdw>
              </a:effectLst>
              <a:latin typeface="+mn-lt"/>
              <a:cs typeface="+mn-cs"/>
            </a:endParaRPr>
          </a:p>
          <a:p>
            <a:pPr fontAlgn="auto">
              <a:spcBef>
                <a:spcPts val="0"/>
              </a:spcBef>
              <a:spcAft>
                <a:spcPts val="0"/>
              </a:spcAft>
              <a:defRPr/>
            </a:pPr>
            <a:endParaRPr lang="en-US" sz="3400" dirty="0">
              <a:ln w="0"/>
              <a:effectLst>
                <a:outerShdw blurRad="38100" dist="38100" dir="2700000" algn="tl">
                  <a:srgbClr val="000000">
                    <a:alpha val="43137"/>
                  </a:srgbClr>
                </a:outerShdw>
              </a:effectLst>
              <a:latin typeface="+mn-lt"/>
              <a:cs typeface="+mn-cs"/>
            </a:endParaRPr>
          </a:p>
          <a:p>
            <a:pPr fontAlgn="auto">
              <a:spcBef>
                <a:spcPts val="0"/>
              </a:spcBef>
              <a:spcAft>
                <a:spcPts val="0"/>
              </a:spcAft>
              <a:defRPr/>
            </a:pPr>
            <a:r>
              <a:rPr lang="en-US" sz="3400" dirty="0" smtClean="0">
                <a:ln w="0"/>
                <a:effectLst>
                  <a:outerShdw blurRad="38100" dist="38100" dir="2700000" algn="tl">
                    <a:srgbClr val="000000">
                      <a:alpha val="43137"/>
                    </a:srgbClr>
                  </a:outerShdw>
                </a:effectLst>
                <a:latin typeface="+mn-lt"/>
                <a:cs typeface="+mn-cs"/>
              </a:rPr>
              <a:t> </a:t>
            </a:r>
            <a:endParaRPr lang="en-US" sz="3400" dirty="0">
              <a:ln w="0"/>
              <a:effectLst>
                <a:outerShdw blurRad="38100" dist="38100" dir="2700000" algn="tl">
                  <a:srgbClr val="000000">
                    <a:alpha val="43137"/>
                  </a:srgbClr>
                </a:outerShdw>
              </a:effectLst>
              <a:latin typeface="+mn-lt"/>
              <a:cs typeface="+mn-cs"/>
            </a:endParaRPr>
          </a:p>
        </p:txBody>
      </p:sp>
      <p:pic>
        <p:nvPicPr>
          <p:cNvPr id="26627" name="Picture 4" descr="Ellen%20G"/>
          <p:cNvPicPr>
            <a:picLocks noChangeAspect="1" noChangeArrowheads="1"/>
          </p:cNvPicPr>
          <p:nvPr/>
        </p:nvPicPr>
        <p:blipFill>
          <a:blip r:embed="rId2"/>
          <a:srcRect l="15868" t="3703" r="10083" b="25276"/>
          <a:stretch>
            <a:fillRect/>
          </a:stretch>
        </p:blipFill>
        <p:spPr bwMode="auto">
          <a:xfrm>
            <a:off x="8898194" y="1752600"/>
            <a:ext cx="2531806" cy="3469187"/>
          </a:xfrm>
          <a:prstGeom prst="rect">
            <a:avLst/>
          </a:prstGeom>
          <a:ln>
            <a:noFill/>
          </a:ln>
          <a:effectLst>
            <a:outerShdw blurRad="292100" dist="139700" dir="2700000" algn="tl" rotWithShape="0">
              <a:srgbClr val="333333">
                <a:alpha val="65000"/>
              </a:srgbClr>
            </a:outerShdw>
          </a:effectLst>
        </p:spPr>
      </p:pic>
      <p:sp>
        <p:nvSpPr>
          <p:cNvPr id="8" name="Rectangle 2"/>
          <p:cNvSpPr txBox="1">
            <a:spLocks noChangeArrowheads="1"/>
          </p:cNvSpPr>
          <p:nvPr/>
        </p:nvSpPr>
        <p:spPr bwMode="auto">
          <a:xfrm>
            <a:off x="2362200" y="381000"/>
            <a:ext cx="7543800" cy="1219200"/>
          </a:xfrm>
          <a:prstGeom prst="rect">
            <a:avLst/>
          </a:prstGeom>
          <a:noFill/>
          <a:ln w="9525">
            <a:noFill/>
            <a:miter lim="800000"/>
            <a:headEnd/>
            <a:tailEnd/>
          </a:ln>
          <a:effectLst/>
        </p:spPr>
        <p:txBody>
          <a:bodyPr anchor="ctr"/>
          <a:lstStyle/>
          <a:p>
            <a:pPr algn="ctr" fontAlgn="auto">
              <a:spcBef>
                <a:spcPts val="0"/>
              </a:spcBef>
              <a:spcAft>
                <a:spcPts val="0"/>
              </a:spcAft>
              <a:defRPr/>
            </a:pPr>
            <a:r>
              <a:rPr lang="en-US" sz="4000" b="1" kern="0" dirty="0">
                <a:solidFill>
                  <a:srgbClr val="C00000"/>
                </a:solidFill>
                <a:effectLst>
                  <a:outerShdw blurRad="38100" dist="38100" dir="2700000" algn="tl">
                    <a:srgbClr val="000000">
                      <a:alpha val="43137"/>
                    </a:srgbClr>
                  </a:outerShdw>
                </a:effectLst>
                <a:latin typeface="+mj-lt"/>
                <a:ea typeface="+mj-ea"/>
                <a:cs typeface="+mj-cs"/>
              </a:rPr>
              <a:t>Why the </a:t>
            </a:r>
            <a:r>
              <a:rPr lang="en-US" sz="4000" b="1" kern="0" dirty="0" smtClean="0">
                <a:solidFill>
                  <a:srgbClr val="C00000"/>
                </a:solidFill>
                <a:effectLst>
                  <a:outerShdw blurRad="38100" dist="38100" dir="2700000" algn="tl">
                    <a:srgbClr val="000000">
                      <a:alpha val="43137"/>
                    </a:srgbClr>
                  </a:outerShdw>
                </a:effectLst>
                <a:latin typeface="+mj-lt"/>
                <a:ea typeface="+mj-ea"/>
                <a:cs typeface="+mj-cs"/>
              </a:rPr>
              <a:t>Revival Did </a:t>
            </a:r>
            <a:r>
              <a:rPr lang="en-US" sz="4000" b="1" kern="0" dirty="0">
                <a:solidFill>
                  <a:srgbClr val="C00000"/>
                </a:solidFill>
                <a:effectLst>
                  <a:outerShdw blurRad="38100" dist="38100" dir="2700000" algn="tl">
                    <a:srgbClr val="000000">
                      <a:alpha val="43137"/>
                    </a:srgbClr>
                  </a:outerShdw>
                </a:effectLst>
                <a:latin typeface="+mj-lt"/>
                <a:ea typeface="+mj-ea"/>
                <a:cs typeface="+mj-cs"/>
              </a:rPr>
              <a:t>Not Last</a:t>
            </a:r>
          </a:p>
        </p:txBody>
      </p:sp>
      <p:sp>
        <p:nvSpPr>
          <p:cNvPr id="2" name="TextBox 1"/>
          <p:cNvSpPr txBox="1"/>
          <p:nvPr/>
        </p:nvSpPr>
        <p:spPr>
          <a:xfrm>
            <a:off x="2667000" y="1371600"/>
            <a:ext cx="8362672" cy="584776"/>
          </a:xfrm>
          <a:prstGeom prst="rect">
            <a:avLst/>
          </a:prstGeom>
          <a:noFill/>
        </p:spPr>
        <p:txBody>
          <a:bodyPr wrap="square" rtlCol="0">
            <a:spAutoFit/>
          </a:bodyPr>
          <a:lstStyle/>
          <a:p>
            <a:r>
              <a:rPr lang="ja-JP" altLang="en-US" sz="3200" dirty="0" smtClean="0">
                <a:solidFill>
                  <a:schemeClr val="accent4"/>
                </a:solidFill>
              </a:rPr>
              <a:t>なぜリバイバルは長続きしなかったのか？</a:t>
            </a:r>
            <a:endParaRPr lang="en-US" sz="3200" dirty="0">
              <a:solidFill>
                <a:schemeClr val="accent4"/>
              </a:solidFill>
            </a:endParaRPr>
          </a:p>
        </p:txBody>
      </p:sp>
    </p:spTree>
    <p:extLst>
      <p:ext uri="{BB962C8B-B14F-4D97-AF65-F5344CB8AC3E}">
        <p14:creationId xmlns:p14="http://schemas.microsoft.com/office/powerpoint/2010/main" val="32334121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2590800" y="1905000"/>
            <a:ext cx="5867400" cy="5201423"/>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3400" dirty="0">
                <a:ln w="0"/>
                <a:solidFill>
                  <a:prstClr val="black"/>
                </a:solidFill>
                <a:effectLst>
                  <a:outerShdw blurRad="38100" dist="38100" dir="2700000" algn="tl">
                    <a:srgbClr val="000000">
                      <a:alpha val="43137"/>
                    </a:srgbClr>
                  </a:outerShdw>
                </a:effectLst>
                <a:latin typeface="Century Gothic" panose="020B0502020202020204"/>
              </a:rPr>
              <a:t>“But as they failed to see the powerful work accomplished in a short time, many lost the effect of the message</a:t>
            </a:r>
            <a:r>
              <a:rPr lang="en-US" sz="3400" dirty="0" smtClean="0">
                <a:ln w="0"/>
                <a:solidFill>
                  <a:prstClr val="black"/>
                </a:solidFill>
                <a:effectLst>
                  <a:outerShdw blurRad="38100" dist="38100" dir="2700000" algn="tl">
                    <a:srgbClr val="000000">
                      <a:alpha val="43137"/>
                    </a:srgbClr>
                  </a:outerShdw>
                </a:effectLst>
                <a:latin typeface="Century Gothic" panose="020B0502020202020204"/>
              </a:rPr>
              <a:t>.</a:t>
            </a:r>
            <a:endParaRPr lang="en-US" sz="3400" dirty="0" smtClean="0">
              <a:ln w="0"/>
              <a:effectLst>
                <a:outerShdw blurRad="38100" dist="38100" dir="2700000" algn="tl">
                  <a:srgbClr val="000000">
                    <a:alpha val="43137"/>
                  </a:srgbClr>
                </a:outerShdw>
              </a:effectLst>
              <a:latin typeface="+mn-lt"/>
              <a:cs typeface="+mn-cs"/>
            </a:endParaRPr>
          </a:p>
          <a:p>
            <a:pPr fontAlgn="auto">
              <a:spcBef>
                <a:spcPts val="0"/>
              </a:spcBef>
              <a:spcAft>
                <a:spcPts val="0"/>
              </a:spcAft>
              <a:defRPr/>
            </a:pPr>
            <a:r>
              <a:rPr lang="ja-JP" altLang="en-US" sz="3200" dirty="0" smtClean="0">
                <a:ln w="0"/>
                <a:solidFill>
                  <a:srgbClr val="0000FF"/>
                </a:solidFill>
                <a:effectLst>
                  <a:outerShdw blurRad="38100" dist="38100" dir="2700000" algn="tl">
                    <a:srgbClr val="000000">
                      <a:alpha val="43137"/>
                    </a:srgbClr>
                  </a:outerShdw>
                </a:effectLst>
                <a:latin typeface="+mn-lt"/>
                <a:cs typeface="+mn-cs"/>
              </a:rPr>
              <a:t>しかし、</a:t>
            </a:r>
            <a:r>
              <a:rPr lang="ja-JP" altLang="en-US" sz="3200" dirty="0" smtClean="0">
                <a:ln w="0"/>
                <a:solidFill>
                  <a:srgbClr val="0000FF"/>
                </a:solidFill>
                <a:effectLst>
                  <a:outerShdw blurRad="38100" dist="38100" dir="2700000" algn="tl">
                    <a:srgbClr val="000000">
                      <a:alpha val="43137"/>
                    </a:srgbClr>
                  </a:outerShdw>
                </a:effectLst>
                <a:latin typeface="+mn-lt"/>
                <a:cs typeface="+mn-cs"/>
              </a:rPr>
              <a:t>短</a:t>
            </a:r>
            <a:r>
              <a:rPr lang="ja-JP" altLang="en-US" sz="3200" dirty="0" smtClean="0">
                <a:ln w="0"/>
                <a:solidFill>
                  <a:srgbClr val="0000FF"/>
                </a:solidFill>
                <a:effectLst>
                  <a:outerShdw blurRad="38100" dist="38100" dir="2700000" algn="tl">
                    <a:srgbClr val="000000">
                      <a:alpha val="43137"/>
                    </a:srgbClr>
                  </a:outerShdw>
                </a:effectLst>
                <a:latin typeface="+mn-lt"/>
                <a:cs typeface="+mn-cs"/>
              </a:rPr>
              <a:t>期間</a:t>
            </a:r>
            <a:r>
              <a:rPr lang="ja-JP" altLang="en-US" sz="3200" dirty="0" smtClean="0">
                <a:ln w="0"/>
                <a:solidFill>
                  <a:srgbClr val="0000FF"/>
                </a:solidFill>
                <a:effectLst>
                  <a:outerShdw blurRad="38100" dist="38100" dir="2700000" algn="tl">
                    <a:srgbClr val="000000">
                      <a:alpha val="43137"/>
                    </a:srgbClr>
                  </a:outerShdw>
                </a:effectLst>
                <a:latin typeface="+mn-lt"/>
                <a:cs typeface="+mn-cs"/>
              </a:rPr>
              <a:t>で</a:t>
            </a:r>
            <a:r>
              <a:rPr lang="ja-JP" altLang="en-US" sz="3200" dirty="0" smtClean="0">
                <a:ln w="0"/>
                <a:solidFill>
                  <a:srgbClr val="0000FF"/>
                </a:solidFill>
                <a:effectLst>
                  <a:outerShdw blurRad="38100" dist="38100" dir="2700000" algn="tl">
                    <a:srgbClr val="000000">
                      <a:alpha val="43137"/>
                    </a:srgbClr>
                  </a:outerShdw>
                </a:effectLst>
                <a:latin typeface="+mn-lt"/>
                <a:cs typeface="+mn-cs"/>
              </a:rPr>
              <a:t>は</a:t>
            </a:r>
            <a:r>
              <a:rPr lang="ja-JP" altLang="en-US" sz="3200" dirty="0" smtClean="0">
                <a:ln w="0"/>
                <a:solidFill>
                  <a:srgbClr val="0000FF"/>
                </a:solidFill>
                <a:effectLst>
                  <a:outerShdw blurRad="38100" dist="38100" dir="2700000" algn="tl">
                    <a:srgbClr val="000000">
                      <a:alpha val="43137"/>
                    </a:srgbClr>
                  </a:outerShdw>
                </a:effectLst>
                <a:latin typeface="+mn-lt"/>
                <a:cs typeface="+mn-cs"/>
              </a:rPr>
              <a:t>力</a:t>
            </a:r>
            <a:r>
              <a:rPr lang="ja-JP" altLang="en-US" sz="3200" dirty="0" smtClean="0">
                <a:ln w="0"/>
                <a:solidFill>
                  <a:srgbClr val="0000FF"/>
                </a:solidFill>
                <a:effectLst>
                  <a:outerShdw blurRad="38100" dist="38100" dir="2700000" algn="tl">
                    <a:srgbClr val="000000">
                      <a:alpha val="43137"/>
                    </a:srgbClr>
                  </a:outerShdw>
                </a:effectLst>
                <a:latin typeface="+mn-lt"/>
                <a:cs typeface="+mn-cs"/>
              </a:rPr>
              <a:t>ある</a:t>
            </a:r>
            <a:r>
              <a:rPr lang="ja-JP" altLang="en-US" sz="3200" dirty="0" smtClean="0">
                <a:ln w="0"/>
                <a:solidFill>
                  <a:srgbClr val="0000FF"/>
                </a:solidFill>
                <a:effectLst>
                  <a:outerShdw blurRad="38100" dist="38100" dir="2700000" algn="tl">
                    <a:srgbClr val="000000">
                      <a:alpha val="43137"/>
                    </a:srgbClr>
                  </a:outerShdw>
                </a:effectLst>
                <a:latin typeface="+mn-lt"/>
                <a:cs typeface="+mn-cs"/>
              </a:rPr>
              <a:t>業</a:t>
            </a:r>
            <a:r>
              <a:rPr lang="ja-JP" altLang="en-US" sz="3200" dirty="0" smtClean="0">
                <a:ln w="0"/>
                <a:solidFill>
                  <a:srgbClr val="0000FF"/>
                </a:solidFill>
                <a:effectLst>
                  <a:outerShdw blurRad="38100" dist="38100" dir="2700000" algn="tl">
                    <a:srgbClr val="000000">
                      <a:alpha val="43137"/>
                    </a:srgbClr>
                  </a:outerShdw>
                </a:effectLst>
                <a:latin typeface="+mn-lt"/>
                <a:cs typeface="+mn-cs"/>
              </a:rPr>
              <a:t>の達成</a:t>
            </a:r>
            <a:r>
              <a:rPr lang="ja-JP" altLang="en-US" sz="3200" dirty="0" smtClean="0">
                <a:ln w="0"/>
                <a:solidFill>
                  <a:srgbClr val="0000FF"/>
                </a:solidFill>
                <a:effectLst>
                  <a:outerShdw blurRad="38100" dist="38100" dir="2700000" algn="tl">
                    <a:srgbClr val="000000">
                      <a:alpha val="43137"/>
                    </a:srgbClr>
                  </a:outerShdw>
                </a:effectLst>
                <a:latin typeface="+mn-lt"/>
                <a:cs typeface="+mn-cs"/>
              </a:rPr>
              <a:t>を</a:t>
            </a:r>
            <a:r>
              <a:rPr lang="ja-JP" altLang="en-US" sz="3200" dirty="0" smtClean="0">
                <a:ln w="0"/>
                <a:solidFill>
                  <a:srgbClr val="0000FF"/>
                </a:solidFill>
                <a:effectLst>
                  <a:outerShdw blurRad="38100" dist="38100" dir="2700000" algn="tl">
                    <a:srgbClr val="000000">
                      <a:alpha val="43137"/>
                    </a:srgbClr>
                  </a:outerShdw>
                </a:effectLst>
                <a:latin typeface="+mn-lt"/>
                <a:cs typeface="+mn-cs"/>
              </a:rPr>
              <a:t>確認</a:t>
            </a:r>
            <a:r>
              <a:rPr lang="ja-JP" altLang="en-US" sz="3200" dirty="0" smtClean="0">
                <a:ln w="0"/>
                <a:solidFill>
                  <a:srgbClr val="0000FF"/>
                </a:solidFill>
                <a:effectLst>
                  <a:outerShdw blurRad="38100" dist="38100" dir="2700000" algn="tl">
                    <a:srgbClr val="000000">
                      <a:alpha val="43137"/>
                    </a:srgbClr>
                  </a:outerShdw>
                </a:effectLst>
                <a:latin typeface="+mn-lt"/>
                <a:cs typeface="+mn-cs"/>
              </a:rPr>
              <a:t>できなかった</a:t>
            </a:r>
            <a:r>
              <a:rPr lang="ja-JP" altLang="en-US" sz="3200" dirty="0" smtClean="0">
                <a:ln w="0"/>
                <a:solidFill>
                  <a:srgbClr val="0000FF"/>
                </a:solidFill>
                <a:effectLst>
                  <a:outerShdw blurRad="38100" dist="38100" dir="2700000" algn="tl">
                    <a:srgbClr val="000000">
                      <a:alpha val="43137"/>
                    </a:srgbClr>
                  </a:outerShdw>
                </a:effectLst>
                <a:latin typeface="+mn-lt"/>
                <a:cs typeface="+mn-cs"/>
              </a:rPr>
              <a:t>ため、多くの人はメッセージの影響を失って</a:t>
            </a:r>
            <a:r>
              <a:rPr lang="ja-JP" altLang="en-US" sz="3200" dirty="0" smtClean="0">
                <a:ln w="0"/>
                <a:solidFill>
                  <a:srgbClr val="0000FF"/>
                </a:solidFill>
                <a:effectLst>
                  <a:outerShdw blurRad="38100" dist="38100" dir="2700000" algn="tl">
                    <a:srgbClr val="000000">
                      <a:alpha val="43137"/>
                    </a:srgbClr>
                  </a:outerShdw>
                </a:effectLst>
                <a:latin typeface="+mn-lt"/>
                <a:cs typeface="+mn-cs"/>
              </a:rPr>
              <a:t>い</a:t>
            </a:r>
            <a:r>
              <a:rPr lang="ja-JP" altLang="en-US" sz="3200" dirty="0" smtClean="0">
                <a:ln w="0"/>
                <a:solidFill>
                  <a:srgbClr val="0000FF"/>
                </a:solidFill>
                <a:effectLst>
                  <a:outerShdw blurRad="38100" dist="38100" dir="2700000" algn="tl">
                    <a:srgbClr val="000000">
                      <a:alpha val="43137"/>
                    </a:srgbClr>
                  </a:outerShdw>
                </a:effectLst>
                <a:latin typeface="+mn-lt"/>
                <a:cs typeface="+mn-cs"/>
              </a:rPr>
              <a:t>った</a:t>
            </a:r>
            <a:r>
              <a:rPr lang="ja-JP" altLang="en-US" sz="3200" dirty="0" smtClean="0">
                <a:ln w="0"/>
                <a:solidFill>
                  <a:srgbClr val="0000FF"/>
                </a:solidFill>
                <a:effectLst>
                  <a:outerShdw blurRad="38100" dist="38100" dir="2700000" algn="tl">
                    <a:srgbClr val="000000">
                      <a:alpha val="43137"/>
                    </a:srgbClr>
                  </a:outerShdw>
                </a:effectLst>
                <a:latin typeface="+mn-lt"/>
                <a:cs typeface="+mn-cs"/>
              </a:rPr>
              <a:t>。</a:t>
            </a:r>
            <a:endParaRPr lang="en-US" sz="3200" dirty="0">
              <a:ln w="0"/>
              <a:solidFill>
                <a:srgbClr val="0000FF"/>
              </a:solidFill>
              <a:effectLst>
                <a:outerShdw blurRad="38100" dist="38100" dir="2700000" algn="tl">
                  <a:srgbClr val="000000">
                    <a:alpha val="43137"/>
                  </a:srgbClr>
                </a:outerShdw>
              </a:effectLst>
              <a:latin typeface="+mn-lt"/>
              <a:cs typeface="+mn-cs"/>
            </a:endParaRPr>
          </a:p>
          <a:p>
            <a:pPr fontAlgn="auto">
              <a:spcBef>
                <a:spcPts val="0"/>
              </a:spcBef>
              <a:spcAft>
                <a:spcPts val="0"/>
              </a:spcAft>
              <a:defRPr/>
            </a:pPr>
            <a:r>
              <a:rPr lang="en-US" sz="3400" dirty="0" smtClean="0">
                <a:ln w="0"/>
                <a:effectLst>
                  <a:outerShdw blurRad="38100" dist="38100" dir="2700000" algn="tl">
                    <a:srgbClr val="000000">
                      <a:alpha val="43137"/>
                    </a:srgbClr>
                  </a:outerShdw>
                </a:effectLst>
                <a:latin typeface="+mn-lt"/>
                <a:cs typeface="+mn-cs"/>
              </a:rPr>
              <a:t> </a:t>
            </a:r>
            <a:endParaRPr lang="en-US" sz="3400" dirty="0">
              <a:ln w="0"/>
              <a:effectLst>
                <a:outerShdw blurRad="38100" dist="38100" dir="2700000" algn="tl">
                  <a:srgbClr val="000000">
                    <a:alpha val="43137"/>
                  </a:srgbClr>
                </a:outerShdw>
              </a:effectLst>
              <a:latin typeface="+mn-lt"/>
              <a:cs typeface="+mn-cs"/>
            </a:endParaRPr>
          </a:p>
        </p:txBody>
      </p:sp>
      <p:pic>
        <p:nvPicPr>
          <p:cNvPr id="26627" name="Picture 4" descr="Ellen%20G"/>
          <p:cNvPicPr>
            <a:picLocks noChangeAspect="1" noChangeArrowheads="1"/>
          </p:cNvPicPr>
          <p:nvPr/>
        </p:nvPicPr>
        <p:blipFill>
          <a:blip r:embed="rId2"/>
          <a:srcRect l="15868" t="3703" r="10083" b="25276"/>
          <a:stretch>
            <a:fillRect/>
          </a:stretch>
        </p:blipFill>
        <p:spPr bwMode="auto">
          <a:xfrm>
            <a:off x="8898194" y="1752600"/>
            <a:ext cx="2531806" cy="3469187"/>
          </a:xfrm>
          <a:prstGeom prst="rect">
            <a:avLst/>
          </a:prstGeom>
          <a:ln>
            <a:noFill/>
          </a:ln>
          <a:effectLst>
            <a:outerShdw blurRad="292100" dist="139700" dir="2700000" algn="tl" rotWithShape="0">
              <a:srgbClr val="333333">
                <a:alpha val="65000"/>
              </a:srgbClr>
            </a:outerShdw>
          </a:effectLst>
        </p:spPr>
      </p:pic>
      <p:sp>
        <p:nvSpPr>
          <p:cNvPr id="8" name="Rectangle 2"/>
          <p:cNvSpPr txBox="1">
            <a:spLocks noChangeArrowheads="1"/>
          </p:cNvSpPr>
          <p:nvPr/>
        </p:nvSpPr>
        <p:spPr bwMode="auto">
          <a:xfrm>
            <a:off x="2362200" y="381000"/>
            <a:ext cx="7543800" cy="1219200"/>
          </a:xfrm>
          <a:prstGeom prst="rect">
            <a:avLst/>
          </a:prstGeom>
          <a:noFill/>
          <a:ln w="9525">
            <a:noFill/>
            <a:miter lim="800000"/>
            <a:headEnd/>
            <a:tailEnd/>
          </a:ln>
          <a:effectLst/>
        </p:spPr>
        <p:txBody>
          <a:bodyPr anchor="ctr"/>
          <a:lstStyle/>
          <a:p>
            <a:pPr algn="ctr" fontAlgn="auto">
              <a:spcBef>
                <a:spcPts val="0"/>
              </a:spcBef>
              <a:spcAft>
                <a:spcPts val="0"/>
              </a:spcAft>
              <a:defRPr/>
            </a:pPr>
            <a:r>
              <a:rPr lang="en-US" sz="4000" b="1" kern="0" dirty="0">
                <a:solidFill>
                  <a:srgbClr val="C00000"/>
                </a:solidFill>
                <a:effectLst>
                  <a:outerShdw blurRad="38100" dist="38100" dir="2700000" algn="tl">
                    <a:srgbClr val="000000">
                      <a:alpha val="43137"/>
                    </a:srgbClr>
                  </a:outerShdw>
                </a:effectLst>
                <a:latin typeface="+mj-lt"/>
                <a:ea typeface="+mj-ea"/>
                <a:cs typeface="+mj-cs"/>
              </a:rPr>
              <a:t>Why the </a:t>
            </a:r>
            <a:r>
              <a:rPr lang="en-US" sz="4000" b="1" kern="0" dirty="0" smtClean="0">
                <a:solidFill>
                  <a:srgbClr val="C00000"/>
                </a:solidFill>
                <a:effectLst>
                  <a:outerShdw blurRad="38100" dist="38100" dir="2700000" algn="tl">
                    <a:srgbClr val="000000">
                      <a:alpha val="43137"/>
                    </a:srgbClr>
                  </a:outerShdw>
                </a:effectLst>
                <a:latin typeface="+mj-lt"/>
                <a:ea typeface="+mj-ea"/>
                <a:cs typeface="+mj-cs"/>
              </a:rPr>
              <a:t>Revival Did </a:t>
            </a:r>
            <a:r>
              <a:rPr lang="en-US" sz="4000" b="1" kern="0" dirty="0">
                <a:solidFill>
                  <a:srgbClr val="C00000"/>
                </a:solidFill>
                <a:effectLst>
                  <a:outerShdw blurRad="38100" dist="38100" dir="2700000" algn="tl">
                    <a:srgbClr val="000000">
                      <a:alpha val="43137"/>
                    </a:srgbClr>
                  </a:outerShdw>
                </a:effectLst>
                <a:latin typeface="+mj-lt"/>
                <a:ea typeface="+mj-ea"/>
                <a:cs typeface="+mj-cs"/>
              </a:rPr>
              <a:t>Not Last</a:t>
            </a:r>
          </a:p>
        </p:txBody>
      </p:sp>
      <p:sp>
        <p:nvSpPr>
          <p:cNvPr id="2" name="TextBox 1"/>
          <p:cNvSpPr txBox="1"/>
          <p:nvPr/>
        </p:nvSpPr>
        <p:spPr>
          <a:xfrm>
            <a:off x="2743200" y="1295400"/>
            <a:ext cx="7772400" cy="861774"/>
          </a:xfrm>
          <a:prstGeom prst="rect">
            <a:avLst/>
          </a:prstGeom>
          <a:noFill/>
        </p:spPr>
        <p:txBody>
          <a:bodyPr wrap="square" rtlCol="0">
            <a:spAutoFit/>
          </a:bodyPr>
          <a:lstStyle/>
          <a:p>
            <a:r>
              <a:rPr lang="ja-JP" altLang="en-US" sz="3200" dirty="0">
                <a:solidFill>
                  <a:schemeClr val="accent4"/>
                </a:solidFill>
              </a:rPr>
              <a:t>なぜリバイバルは長続き</a:t>
            </a:r>
            <a:r>
              <a:rPr lang="ja-JP" altLang="en-US" sz="3200" dirty="0" smtClean="0">
                <a:solidFill>
                  <a:schemeClr val="accent4"/>
                </a:solidFill>
              </a:rPr>
              <a:t>しなかったか</a:t>
            </a:r>
            <a:r>
              <a:rPr lang="ja-JP" altLang="en-US" sz="3200" dirty="0">
                <a:solidFill>
                  <a:schemeClr val="accent4"/>
                </a:solidFill>
              </a:rPr>
              <a:t>？</a:t>
            </a:r>
            <a:endParaRPr lang="en-US" sz="3200" dirty="0">
              <a:solidFill>
                <a:schemeClr val="accent4"/>
              </a:solidFill>
            </a:endParaRPr>
          </a:p>
          <a:p>
            <a:endParaRPr lang="en-US" dirty="0"/>
          </a:p>
        </p:txBody>
      </p:sp>
    </p:spTree>
    <p:extLst>
      <p:ext uri="{BB962C8B-B14F-4D97-AF65-F5344CB8AC3E}">
        <p14:creationId xmlns:p14="http://schemas.microsoft.com/office/powerpoint/2010/main" val="37730578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2590800" y="1981200"/>
            <a:ext cx="6096000" cy="5232201"/>
          </a:xfrm>
          <a:prstGeom prst="rect">
            <a:avLst/>
          </a:prstGeom>
          <a:noFill/>
          <a:ln w="9525">
            <a:noFill/>
            <a:miter lim="800000"/>
            <a:headEnd/>
            <a:tailEnd/>
          </a:ln>
        </p:spPr>
        <p:txBody>
          <a:bodyPr wrap="square">
            <a:spAutoFit/>
          </a:bodyPr>
          <a:lstStyle/>
          <a:p>
            <a:pPr lvl="0" fontAlgn="auto">
              <a:spcBef>
                <a:spcPts val="0"/>
              </a:spcBef>
              <a:spcAft>
                <a:spcPts val="0"/>
              </a:spcAft>
              <a:defRPr/>
            </a:pPr>
            <a:r>
              <a:rPr lang="en-US" sz="3400" dirty="0" smtClean="0">
                <a:ln w="0"/>
                <a:solidFill>
                  <a:prstClr val="black"/>
                </a:solidFill>
                <a:effectLst>
                  <a:outerShdw blurRad="38100" dist="38100" dir="2700000" algn="tl">
                    <a:srgbClr val="000000">
                      <a:alpha val="43137"/>
                    </a:srgbClr>
                  </a:outerShdw>
                </a:effectLst>
                <a:latin typeface="Century Gothic" panose="020B0502020202020204"/>
              </a:rPr>
              <a:t>“I </a:t>
            </a:r>
            <a:r>
              <a:rPr lang="en-US" sz="3400" dirty="0">
                <a:ln w="0"/>
                <a:solidFill>
                  <a:prstClr val="black"/>
                </a:solidFill>
                <a:effectLst>
                  <a:outerShdw blurRad="38100" dist="38100" dir="2700000" algn="tl">
                    <a:srgbClr val="000000">
                      <a:alpha val="43137"/>
                    </a:srgbClr>
                  </a:outerShdw>
                </a:effectLst>
                <a:latin typeface="Century Gothic" panose="020B0502020202020204"/>
              </a:rPr>
              <a:t>saw that this message would not accomplish its work in a few </a:t>
            </a:r>
            <a:r>
              <a:rPr lang="en-US" sz="3400" dirty="0" smtClean="0">
                <a:ln w="0"/>
                <a:solidFill>
                  <a:prstClr val="black"/>
                </a:solidFill>
                <a:effectLst>
                  <a:outerShdw blurRad="38100" dist="38100" dir="2700000" algn="tl">
                    <a:srgbClr val="000000">
                      <a:alpha val="43137"/>
                    </a:srgbClr>
                  </a:outerShdw>
                </a:effectLst>
                <a:latin typeface="Century Gothic" panose="020B0502020202020204"/>
              </a:rPr>
              <a:t>short months</a:t>
            </a:r>
            <a:r>
              <a:rPr lang="en-US" sz="3400" dirty="0">
                <a:ln w="0"/>
                <a:solidFill>
                  <a:prstClr val="black"/>
                </a:solidFill>
                <a:effectLst>
                  <a:outerShdw blurRad="38100" dist="38100" dir="2700000" algn="tl">
                    <a:srgbClr val="000000">
                      <a:alpha val="43137"/>
                    </a:srgbClr>
                  </a:outerShdw>
                </a:effectLst>
                <a:latin typeface="Century Gothic" panose="020B0502020202020204"/>
              </a:rPr>
              <a:t>.”</a:t>
            </a:r>
          </a:p>
          <a:p>
            <a:pPr fontAlgn="auto">
              <a:spcBef>
                <a:spcPts val="0"/>
              </a:spcBef>
              <a:spcAft>
                <a:spcPts val="0"/>
              </a:spcAft>
              <a:defRPr/>
            </a:pPr>
            <a:endParaRPr lang="en-US" sz="3400" dirty="0" smtClean="0">
              <a:ln w="0"/>
              <a:effectLst>
                <a:outerShdw blurRad="38100" dist="38100" dir="2700000" algn="tl">
                  <a:srgbClr val="000000">
                    <a:alpha val="43137"/>
                  </a:srgbClr>
                </a:outerShdw>
              </a:effectLst>
              <a:latin typeface="+mn-lt"/>
              <a:cs typeface="+mn-cs"/>
            </a:endParaRPr>
          </a:p>
          <a:p>
            <a:pPr fontAlgn="auto">
              <a:spcBef>
                <a:spcPts val="0"/>
              </a:spcBef>
              <a:spcAft>
                <a:spcPts val="0"/>
              </a:spcAft>
              <a:defRPr/>
            </a:pPr>
            <a:r>
              <a:rPr lang="ja-JP" altLang="en-US" sz="3200" dirty="0" smtClean="0">
                <a:ln w="0"/>
                <a:solidFill>
                  <a:srgbClr val="0000FF"/>
                </a:solidFill>
                <a:effectLst>
                  <a:outerShdw blurRad="38100" dist="38100" dir="2700000" algn="tl">
                    <a:srgbClr val="000000">
                      <a:alpha val="43137"/>
                    </a:srgbClr>
                  </a:outerShdw>
                </a:effectLst>
                <a:latin typeface="+mn-lt"/>
                <a:cs typeface="+mn-cs"/>
              </a:rPr>
              <a:t>「このメッセージ</a:t>
            </a:r>
            <a:r>
              <a:rPr lang="ja-JP" altLang="en-US" sz="3200" dirty="0" smtClean="0">
                <a:ln w="0"/>
                <a:solidFill>
                  <a:srgbClr val="0000FF"/>
                </a:solidFill>
                <a:effectLst>
                  <a:outerShdw blurRad="38100" dist="38100" dir="2700000" algn="tl">
                    <a:srgbClr val="000000">
                      <a:alpha val="43137"/>
                    </a:srgbClr>
                  </a:outerShdw>
                </a:effectLst>
                <a:latin typeface="+mn-lt"/>
                <a:cs typeface="+mn-cs"/>
              </a:rPr>
              <a:t>は</a:t>
            </a:r>
            <a:r>
              <a:rPr lang="ja-JP" altLang="en-US" sz="3200" dirty="0" smtClean="0">
                <a:ln w="0"/>
                <a:solidFill>
                  <a:srgbClr val="0000FF"/>
                </a:solidFill>
                <a:effectLst>
                  <a:outerShdw blurRad="38100" dist="38100" dir="2700000" algn="tl">
                    <a:srgbClr val="000000">
                      <a:alpha val="43137"/>
                    </a:srgbClr>
                  </a:outerShdw>
                </a:effectLst>
                <a:latin typeface="+mn-lt"/>
                <a:cs typeface="+mn-cs"/>
              </a:rPr>
              <a:t>、</a:t>
            </a:r>
            <a:r>
              <a:rPr lang="ja-JP" altLang="en-US" sz="3200" dirty="0" smtClean="0">
                <a:ln w="0"/>
                <a:solidFill>
                  <a:srgbClr val="0000FF"/>
                </a:solidFill>
                <a:effectLst>
                  <a:outerShdw blurRad="38100" dist="38100" dir="2700000" algn="tl">
                    <a:srgbClr val="000000">
                      <a:alpha val="43137"/>
                    </a:srgbClr>
                  </a:outerShdw>
                </a:effectLst>
                <a:latin typeface="+mn-lt"/>
                <a:cs typeface="+mn-cs"/>
              </a:rPr>
              <a:t>ほんの数ヶ月</a:t>
            </a:r>
            <a:r>
              <a:rPr lang="ja-JP" altLang="en-US" sz="3200" dirty="0" smtClean="0">
                <a:ln w="0"/>
                <a:solidFill>
                  <a:srgbClr val="0000FF"/>
                </a:solidFill>
                <a:effectLst>
                  <a:outerShdw blurRad="38100" dist="38100" dir="2700000" algn="tl">
                    <a:srgbClr val="000000">
                      <a:alpha val="43137"/>
                    </a:srgbClr>
                  </a:outerShdw>
                </a:effectLst>
                <a:latin typeface="+mn-lt"/>
                <a:cs typeface="+mn-cs"/>
              </a:rPr>
              <a:t>間</a:t>
            </a:r>
            <a:r>
              <a:rPr lang="ja-JP" altLang="en-US" sz="3200" dirty="0" smtClean="0">
                <a:ln w="0"/>
                <a:solidFill>
                  <a:srgbClr val="0000FF"/>
                </a:solidFill>
                <a:effectLst>
                  <a:outerShdw blurRad="38100" dist="38100" dir="2700000" algn="tl">
                    <a:srgbClr val="000000">
                      <a:alpha val="43137"/>
                    </a:srgbClr>
                  </a:outerShdw>
                </a:effectLst>
                <a:latin typeface="+mn-lt"/>
                <a:cs typeface="+mn-cs"/>
              </a:rPr>
              <a:t>で達成</a:t>
            </a:r>
            <a:r>
              <a:rPr lang="ja-JP" altLang="en-US" sz="3200" dirty="0" smtClean="0">
                <a:ln w="0"/>
                <a:solidFill>
                  <a:srgbClr val="0000FF"/>
                </a:solidFill>
                <a:effectLst>
                  <a:outerShdw blurRad="38100" dist="38100" dir="2700000" algn="tl">
                    <a:srgbClr val="000000">
                      <a:alpha val="43137"/>
                    </a:srgbClr>
                  </a:outerShdw>
                </a:effectLst>
                <a:latin typeface="+mn-lt"/>
                <a:cs typeface="+mn-cs"/>
              </a:rPr>
              <a:t>でき</a:t>
            </a:r>
            <a:r>
              <a:rPr lang="ja-JP" altLang="en-US" sz="3200" dirty="0" smtClean="0">
                <a:ln w="0"/>
                <a:solidFill>
                  <a:srgbClr val="0000FF"/>
                </a:solidFill>
                <a:effectLst>
                  <a:outerShdw blurRad="38100" dist="38100" dir="2700000" algn="tl">
                    <a:srgbClr val="000000">
                      <a:alpha val="43137"/>
                    </a:srgbClr>
                  </a:outerShdw>
                </a:effectLst>
                <a:latin typeface="+mn-lt"/>
                <a:cs typeface="+mn-cs"/>
              </a:rPr>
              <a:t>る</a:t>
            </a:r>
            <a:r>
              <a:rPr lang="ja-JP" altLang="en-US" sz="3200" dirty="0" smtClean="0">
                <a:ln w="0"/>
                <a:solidFill>
                  <a:srgbClr val="0000FF"/>
                </a:solidFill>
                <a:effectLst>
                  <a:outerShdw blurRad="38100" dist="38100" dir="2700000" algn="tl">
                    <a:srgbClr val="000000">
                      <a:alpha val="43137"/>
                    </a:srgbClr>
                  </a:outerShdw>
                </a:effectLst>
                <a:latin typeface="+mn-lt"/>
                <a:cs typeface="+mn-cs"/>
              </a:rPr>
              <a:t>ものではないことがわかった。」</a:t>
            </a:r>
            <a:endParaRPr lang="en-US" sz="3200" dirty="0">
              <a:ln w="0"/>
              <a:solidFill>
                <a:srgbClr val="0000FF"/>
              </a:solidFill>
              <a:effectLst>
                <a:outerShdw blurRad="38100" dist="38100" dir="2700000" algn="tl">
                  <a:srgbClr val="000000">
                    <a:alpha val="43137"/>
                  </a:srgbClr>
                </a:outerShdw>
              </a:effectLst>
              <a:latin typeface="+mn-lt"/>
              <a:cs typeface="+mn-cs"/>
            </a:endParaRPr>
          </a:p>
          <a:p>
            <a:pPr fontAlgn="auto">
              <a:spcBef>
                <a:spcPts val="0"/>
              </a:spcBef>
              <a:spcAft>
                <a:spcPts val="0"/>
              </a:spcAft>
              <a:defRPr/>
            </a:pPr>
            <a:endParaRPr lang="en-US" sz="3400" dirty="0" smtClean="0">
              <a:ln w="0"/>
              <a:effectLst>
                <a:outerShdw blurRad="38100" dist="38100" dir="2700000" algn="tl">
                  <a:srgbClr val="000000">
                    <a:alpha val="43137"/>
                  </a:srgbClr>
                </a:outerShdw>
              </a:effectLst>
              <a:latin typeface="+mn-lt"/>
              <a:cs typeface="+mn-cs"/>
            </a:endParaRPr>
          </a:p>
          <a:p>
            <a:pPr fontAlgn="auto">
              <a:spcBef>
                <a:spcPts val="0"/>
              </a:spcBef>
              <a:spcAft>
                <a:spcPts val="0"/>
              </a:spcAft>
              <a:defRPr/>
            </a:pPr>
            <a:endParaRPr lang="en-US" sz="3400" dirty="0">
              <a:ln w="0"/>
              <a:effectLst>
                <a:outerShdw blurRad="38100" dist="38100" dir="2700000" algn="tl">
                  <a:srgbClr val="000000">
                    <a:alpha val="43137"/>
                  </a:srgbClr>
                </a:outerShdw>
              </a:effectLst>
              <a:latin typeface="+mn-lt"/>
              <a:cs typeface="+mn-cs"/>
            </a:endParaRPr>
          </a:p>
          <a:p>
            <a:pPr fontAlgn="auto">
              <a:spcBef>
                <a:spcPts val="0"/>
              </a:spcBef>
              <a:spcAft>
                <a:spcPts val="0"/>
              </a:spcAft>
              <a:defRPr/>
            </a:pPr>
            <a:r>
              <a:rPr lang="en-US" sz="3400" dirty="0" smtClean="0">
                <a:ln w="0"/>
                <a:effectLst>
                  <a:outerShdw blurRad="38100" dist="38100" dir="2700000" algn="tl">
                    <a:srgbClr val="000000">
                      <a:alpha val="43137"/>
                    </a:srgbClr>
                  </a:outerShdw>
                </a:effectLst>
                <a:latin typeface="+mn-lt"/>
                <a:cs typeface="+mn-cs"/>
              </a:rPr>
              <a:t> </a:t>
            </a:r>
            <a:endParaRPr lang="en-US" sz="3400" dirty="0">
              <a:ln w="0"/>
              <a:effectLst>
                <a:outerShdw blurRad="38100" dist="38100" dir="2700000" algn="tl">
                  <a:srgbClr val="000000">
                    <a:alpha val="43137"/>
                  </a:srgbClr>
                </a:outerShdw>
              </a:effectLst>
              <a:latin typeface="+mn-lt"/>
              <a:cs typeface="+mn-cs"/>
            </a:endParaRPr>
          </a:p>
        </p:txBody>
      </p:sp>
      <p:pic>
        <p:nvPicPr>
          <p:cNvPr id="26627" name="Picture 4" descr="Ellen%20G"/>
          <p:cNvPicPr>
            <a:picLocks noChangeAspect="1" noChangeArrowheads="1"/>
          </p:cNvPicPr>
          <p:nvPr/>
        </p:nvPicPr>
        <p:blipFill>
          <a:blip r:embed="rId2"/>
          <a:srcRect l="15868" t="3703" r="10083" b="25276"/>
          <a:stretch>
            <a:fillRect/>
          </a:stretch>
        </p:blipFill>
        <p:spPr bwMode="auto">
          <a:xfrm>
            <a:off x="8898194" y="1752600"/>
            <a:ext cx="2531806" cy="3469187"/>
          </a:xfrm>
          <a:prstGeom prst="rect">
            <a:avLst/>
          </a:prstGeom>
          <a:ln>
            <a:noFill/>
          </a:ln>
          <a:effectLst>
            <a:outerShdw blurRad="292100" dist="139700" dir="2700000" algn="tl" rotWithShape="0">
              <a:srgbClr val="333333">
                <a:alpha val="65000"/>
              </a:srgbClr>
            </a:outerShdw>
          </a:effectLst>
        </p:spPr>
      </p:pic>
      <p:sp>
        <p:nvSpPr>
          <p:cNvPr id="8" name="Rectangle 2"/>
          <p:cNvSpPr txBox="1">
            <a:spLocks noChangeArrowheads="1"/>
          </p:cNvSpPr>
          <p:nvPr/>
        </p:nvSpPr>
        <p:spPr bwMode="auto">
          <a:xfrm>
            <a:off x="2362200" y="381000"/>
            <a:ext cx="7543800" cy="1219200"/>
          </a:xfrm>
          <a:prstGeom prst="rect">
            <a:avLst/>
          </a:prstGeom>
          <a:noFill/>
          <a:ln w="9525">
            <a:noFill/>
            <a:miter lim="800000"/>
            <a:headEnd/>
            <a:tailEnd/>
          </a:ln>
          <a:effectLst/>
        </p:spPr>
        <p:txBody>
          <a:bodyPr anchor="ctr"/>
          <a:lstStyle/>
          <a:p>
            <a:pPr algn="ctr" fontAlgn="auto">
              <a:spcBef>
                <a:spcPts val="0"/>
              </a:spcBef>
              <a:spcAft>
                <a:spcPts val="0"/>
              </a:spcAft>
              <a:defRPr/>
            </a:pPr>
            <a:r>
              <a:rPr lang="en-US" sz="4000" b="1" kern="0" dirty="0">
                <a:solidFill>
                  <a:srgbClr val="C00000"/>
                </a:solidFill>
                <a:effectLst>
                  <a:outerShdw blurRad="38100" dist="38100" dir="2700000" algn="tl">
                    <a:srgbClr val="000000">
                      <a:alpha val="43137"/>
                    </a:srgbClr>
                  </a:outerShdw>
                </a:effectLst>
                <a:latin typeface="+mj-lt"/>
                <a:ea typeface="+mj-ea"/>
                <a:cs typeface="+mj-cs"/>
              </a:rPr>
              <a:t>Why the </a:t>
            </a:r>
            <a:r>
              <a:rPr lang="en-US" sz="4000" b="1" kern="0" dirty="0" smtClean="0">
                <a:solidFill>
                  <a:srgbClr val="C00000"/>
                </a:solidFill>
                <a:effectLst>
                  <a:outerShdw blurRad="38100" dist="38100" dir="2700000" algn="tl">
                    <a:srgbClr val="000000">
                      <a:alpha val="43137"/>
                    </a:srgbClr>
                  </a:outerShdw>
                </a:effectLst>
                <a:latin typeface="+mj-lt"/>
                <a:ea typeface="+mj-ea"/>
                <a:cs typeface="+mj-cs"/>
              </a:rPr>
              <a:t>Revival Did </a:t>
            </a:r>
            <a:r>
              <a:rPr lang="en-US" sz="4000" b="1" kern="0" dirty="0">
                <a:solidFill>
                  <a:srgbClr val="C00000"/>
                </a:solidFill>
                <a:effectLst>
                  <a:outerShdw blurRad="38100" dist="38100" dir="2700000" algn="tl">
                    <a:srgbClr val="000000">
                      <a:alpha val="43137"/>
                    </a:srgbClr>
                  </a:outerShdw>
                </a:effectLst>
                <a:latin typeface="+mj-lt"/>
                <a:ea typeface="+mj-ea"/>
                <a:cs typeface="+mj-cs"/>
              </a:rPr>
              <a:t>Not Last</a:t>
            </a:r>
          </a:p>
        </p:txBody>
      </p:sp>
      <p:sp>
        <p:nvSpPr>
          <p:cNvPr id="2" name="TextBox 1"/>
          <p:cNvSpPr txBox="1"/>
          <p:nvPr/>
        </p:nvSpPr>
        <p:spPr>
          <a:xfrm>
            <a:off x="2743200" y="1295400"/>
            <a:ext cx="8438872" cy="861774"/>
          </a:xfrm>
          <a:prstGeom prst="rect">
            <a:avLst/>
          </a:prstGeom>
          <a:noFill/>
        </p:spPr>
        <p:txBody>
          <a:bodyPr wrap="square" rtlCol="0">
            <a:spAutoFit/>
          </a:bodyPr>
          <a:lstStyle/>
          <a:p>
            <a:r>
              <a:rPr lang="ja-JP" altLang="en-US" sz="3200" dirty="0">
                <a:solidFill>
                  <a:schemeClr val="accent4"/>
                </a:solidFill>
              </a:rPr>
              <a:t>なぜリバイバルは長続きしなかったのか？</a:t>
            </a:r>
            <a:endParaRPr lang="en-US" sz="3200" dirty="0">
              <a:solidFill>
                <a:schemeClr val="accent4"/>
              </a:solidFill>
            </a:endParaRPr>
          </a:p>
          <a:p>
            <a:endParaRPr lang="en-US" dirty="0"/>
          </a:p>
        </p:txBody>
      </p:sp>
    </p:spTree>
    <p:extLst>
      <p:ext uri="{BB962C8B-B14F-4D97-AF65-F5344CB8AC3E}">
        <p14:creationId xmlns:p14="http://schemas.microsoft.com/office/powerpoint/2010/main" val="27915199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2590800" y="2133600"/>
            <a:ext cx="5867400" cy="4185761"/>
          </a:xfrm>
          <a:prstGeom prst="rect">
            <a:avLst/>
          </a:prstGeom>
          <a:noFill/>
          <a:ln w="9525">
            <a:noFill/>
            <a:miter lim="800000"/>
            <a:headEnd/>
            <a:tailEnd/>
          </a:ln>
        </p:spPr>
        <p:txBody>
          <a:bodyPr wrap="square">
            <a:spAutoFit/>
          </a:bodyPr>
          <a:lstStyle/>
          <a:p>
            <a:pPr lvl="0" fontAlgn="auto">
              <a:spcBef>
                <a:spcPts val="0"/>
              </a:spcBef>
              <a:spcAft>
                <a:spcPts val="0"/>
              </a:spcAft>
              <a:defRPr/>
            </a:pPr>
            <a:r>
              <a:rPr lang="en-US" sz="3400" dirty="0" smtClean="0">
                <a:ln w="0"/>
                <a:solidFill>
                  <a:prstClr val="black"/>
                </a:solidFill>
                <a:effectLst>
                  <a:outerShdw blurRad="38100" dist="38100" dir="2700000" algn="tl">
                    <a:srgbClr val="000000">
                      <a:alpha val="43137"/>
                    </a:srgbClr>
                  </a:outerShdw>
                </a:effectLst>
                <a:latin typeface="Century Gothic" panose="020B0502020202020204"/>
              </a:rPr>
              <a:t>“</a:t>
            </a:r>
            <a:r>
              <a:rPr lang="en-US" sz="3400" dirty="0">
                <a:ln w="0"/>
                <a:solidFill>
                  <a:prstClr val="black"/>
                </a:solidFill>
                <a:effectLst>
                  <a:outerShdw blurRad="38100" dist="38100" dir="2700000" algn="tl">
                    <a:srgbClr val="000000">
                      <a:alpha val="43137"/>
                    </a:srgbClr>
                  </a:outerShdw>
                </a:effectLst>
                <a:latin typeface="Century Gothic" panose="020B0502020202020204"/>
              </a:rPr>
              <a:t>God had sent angels. . . </a:t>
            </a:r>
            <a:r>
              <a:rPr lang="en-US" sz="3400" b="1" dirty="0">
                <a:ln w="0"/>
                <a:solidFill>
                  <a:prstClr val="black"/>
                </a:solidFill>
                <a:effectLst>
                  <a:outerShdw blurRad="38100" dist="38100" dir="2700000" algn="tl">
                    <a:srgbClr val="000000">
                      <a:alpha val="43137"/>
                    </a:srgbClr>
                  </a:outerShdw>
                </a:effectLst>
                <a:latin typeface="Century Gothic" panose="020B0502020202020204"/>
              </a:rPr>
              <a:t>in every direction </a:t>
            </a:r>
            <a:r>
              <a:rPr lang="en-US" sz="3400" dirty="0">
                <a:ln w="0"/>
                <a:solidFill>
                  <a:prstClr val="black"/>
                </a:solidFill>
                <a:effectLst>
                  <a:outerShdw blurRad="38100" dist="38100" dir="2700000" algn="tl">
                    <a:srgbClr val="000000">
                      <a:alpha val="43137"/>
                    </a:srgbClr>
                  </a:outerShdw>
                </a:effectLst>
                <a:latin typeface="Century Gothic" panose="020B0502020202020204"/>
              </a:rPr>
              <a:t>to prepare unbelieving hearts for the truth.”</a:t>
            </a:r>
          </a:p>
          <a:p>
            <a:pPr lvl="0" algn="r" fontAlgn="auto">
              <a:spcBef>
                <a:spcPts val="0"/>
              </a:spcBef>
              <a:spcAft>
                <a:spcPts val="0"/>
              </a:spcAft>
              <a:defRPr/>
            </a:pPr>
            <a:r>
              <a:rPr lang="en-US" sz="2800" i="1" dirty="0">
                <a:ln w="0"/>
                <a:solidFill>
                  <a:srgbClr val="A53010">
                    <a:lumMod val="75000"/>
                  </a:srgbClr>
                </a:solidFill>
                <a:effectLst>
                  <a:outerShdw blurRad="38100" dist="38100" dir="2700000" algn="tl">
                    <a:srgbClr val="000000">
                      <a:alpha val="43137"/>
                    </a:srgbClr>
                  </a:outerShdw>
                </a:effectLst>
                <a:latin typeface="Century Gothic" panose="020B0502020202020204"/>
              </a:rPr>
              <a:t>Testimonies</a:t>
            </a:r>
            <a:r>
              <a:rPr lang="en-US" sz="2800" dirty="0">
                <a:ln w="0"/>
                <a:solidFill>
                  <a:srgbClr val="A53010">
                    <a:lumMod val="75000"/>
                  </a:srgbClr>
                </a:solidFill>
                <a:effectLst>
                  <a:outerShdw blurRad="38100" dist="38100" dir="2700000" algn="tl">
                    <a:srgbClr val="000000">
                      <a:alpha val="43137"/>
                    </a:srgbClr>
                  </a:outerShdw>
                </a:effectLst>
                <a:latin typeface="Century Gothic" panose="020B0502020202020204"/>
              </a:rPr>
              <a:t>, vol.1, 186 </a:t>
            </a:r>
          </a:p>
          <a:p>
            <a:pPr fontAlgn="auto">
              <a:spcBef>
                <a:spcPts val="0"/>
              </a:spcBef>
              <a:spcAft>
                <a:spcPts val="0"/>
              </a:spcAft>
              <a:defRPr/>
            </a:pPr>
            <a:endParaRPr lang="en-US" sz="3400" dirty="0" smtClean="0">
              <a:ln w="0"/>
              <a:effectLst>
                <a:outerShdw blurRad="38100" dist="38100" dir="2700000" algn="tl">
                  <a:srgbClr val="000000">
                    <a:alpha val="43137"/>
                  </a:srgbClr>
                </a:outerShdw>
              </a:effectLst>
              <a:latin typeface="+mn-lt"/>
              <a:cs typeface="+mn-cs"/>
            </a:endParaRPr>
          </a:p>
          <a:p>
            <a:pPr fontAlgn="auto">
              <a:spcBef>
                <a:spcPts val="0"/>
              </a:spcBef>
              <a:spcAft>
                <a:spcPts val="0"/>
              </a:spcAft>
              <a:defRPr/>
            </a:pPr>
            <a:endParaRPr lang="en-US" sz="3400" dirty="0">
              <a:ln w="0"/>
              <a:effectLst>
                <a:outerShdw blurRad="38100" dist="38100" dir="2700000" algn="tl">
                  <a:srgbClr val="000000">
                    <a:alpha val="43137"/>
                  </a:srgbClr>
                </a:outerShdw>
              </a:effectLst>
              <a:latin typeface="+mn-lt"/>
              <a:cs typeface="+mn-cs"/>
            </a:endParaRPr>
          </a:p>
          <a:p>
            <a:pPr fontAlgn="auto">
              <a:spcBef>
                <a:spcPts val="0"/>
              </a:spcBef>
              <a:spcAft>
                <a:spcPts val="0"/>
              </a:spcAft>
              <a:defRPr/>
            </a:pPr>
            <a:endParaRPr lang="en-US" sz="3400" dirty="0" smtClean="0">
              <a:ln w="0"/>
              <a:effectLst>
                <a:outerShdw blurRad="38100" dist="38100" dir="2700000" algn="tl">
                  <a:srgbClr val="000000">
                    <a:alpha val="43137"/>
                  </a:srgbClr>
                </a:outerShdw>
              </a:effectLst>
              <a:latin typeface="+mn-lt"/>
              <a:cs typeface="+mn-cs"/>
            </a:endParaRPr>
          </a:p>
        </p:txBody>
      </p:sp>
      <p:pic>
        <p:nvPicPr>
          <p:cNvPr id="26627" name="Picture 4" descr="Ellen%20G"/>
          <p:cNvPicPr>
            <a:picLocks noChangeAspect="1" noChangeArrowheads="1"/>
          </p:cNvPicPr>
          <p:nvPr/>
        </p:nvPicPr>
        <p:blipFill>
          <a:blip r:embed="rId2"/>
          <a:srcRect l="15868" t="3703" r="10083" b="25276"/>
          <a:stretch>
            <a:fillRect/>
          </a:stretch>
        </p:blipFill>
        <p:spPr bwMode="auto">
          <a:xfrm>
            <a:off x="8898194" y="1752600"/>
            <a:ext cx="2531806" cy="3469187"/>
          </a:xfrm>
          <a:prstGeom prst="rect">
            <a:avLst/>
          </a:prstGeom>
          <a:ln>
            <a:noFill/>
          </a:ln>
          <a:effectLst>
            <a:outerShdw blurRad="292100" dist="139700" dir="2700000" algn="tl" rotWithShape="0">
              <a:srgbClr val="333333">
                <a:alpha val="65000"/>
              </a:srgbClr>
            </a:outerShdw>
          </a:effectLst>
        </p:spPr>
      </p:pic>
      <p:sp>
        <p:nvSpPr>
          <p:cNvPr id="8" name="Rectangle 2"/>
          <p:cNvSpPr txBox="1">
            <a:spLocks noChangeArrowheads="1"/>
          </p:cNvSpPr>
          <p:nvPr/>
        </p:nvSpPr>
        <p:spPr bwMode="auto">
          <a:xfrm>
            <a:off x="2362200" y="381000"/>
            <a:ext cx="7543800" cy="1219200"/>
          </a:xfrm>
          <a:prstGeom prst="rect">
            <a:avLst/>
          </a:prstGeom>
          <a:noFill/>
          <a:ln w="9525">
            <a:noFill/>
            <a:miter lim="800000"/>
            <a:headEnd/>
            <a:tailEnd/>
          </a:ln>
          <a:effectLst/>
        </p:spPr>
        <p:txBody>
          <a:bodyPr anchor="ctr"/>
          <a:lstStyle/>
          <a:p>
            <a:pPr algn="ctr" fontAlgn="auto">
              <a:spcBef>
                <a:spcPts val="0"/>
              </a:spcBef>
              <a:spcAft>
                <a:spcPts val="0"/>
              </a:spcAft>
              <a:defRPr/>
            </a:pPr>
            <a:r>
              <a:rPr lang="en-US" sz="4000" b="1" kern="0" dirty="0">
                <a:solidFill>
                  <a:srgbClr val="C00000"/>
                </a:solidFill>
                <a:effectLst>
                  <a:outerShdw blurRad="38100" dist="38100" dir="2700000" algn="tl">
                    <a:srgbClr val="000000">
                      <a:alpha val="43137"/>
                    </a:srgbClr>
                  </a:outerShdw>
                </a:effectLst>
                <a:latin typeface="+mj-lt"/>
                <a:ea typeface="+mj-ea"/>
                <a:cs typeface="+mj-cs"/>
              </a:rPr>
              <a:t>Why the </a:t>
            </a:r>
            <a:r>
              <a:rPr lang="en-US" sz="4000" b="1" kern="0" dirty="0" smtClean="0">
                <a:solidFill>
                  <a:srgbClr val="C00000"/>
                </a:solidFill>
                <a:effectLst>
                  <a:outerShdw blurRad="38100" dist="38100" dir="2700000" algn="tl">
                    <a:srgbClr val="000000">
                      <a:alpha val="43137"/>
                    </a:srgbClr>
                  </a:outerShdw>
                </a:effectLst>
                <a:latin typeface="+mj-lt"/>
                <a:ea typeface="+mj-ea"/>
                <a:cs typeface="+mj-cs"/>
              </a:rPr>
              <a:t>Revival Did </a:t>
            </a:r>
            <a:r>
              <a:rPr lang="en-US" sz="4000" b="1" kern="0" dirty="0">
                <a:solidFill>
                  <a:srgbClr val="C00000"/>
                </a:solidFill>
                <a:effectLst>
                  <a:outerShdw blurRad="38100" dist="38100" dir="2700000" algn="tl">
                    <a:srgbClr val="000000">
                      <a:alpha val="43137"/>
                    </a:srgbClr>
                  </a:outerShdw>
                </a:effectLst>
                <a:latin typeface="+mj-lt"/>
                <a:ea typeface="+mj-ea"/>
                <a:cs typeface="+mj-cs"/>
              </a:rPr>
              <a:t>Not Last</a:t>
            </a:r>
          </a:p>
        </p:txBody>
      </p:sp>
      <p:sp>
        <p:nvSpPr>
          <p:cNvPr id="2" name="TextBox 1"/>
          <p:cNvSpPr txBox="1"/>
          <p:nvPr/>
        </p:nvSpPr>
        <p:spPr>
          <a:xfrm>
            <a:off x="2667000" y="1219200"/>
            <a:ext cx="7543800" cy="861774"/>
          </a:xfrm>
          <a:prstGeom prst="rect">
            <a:avLst/>
          </a:prstGeom>
          <a:noFill/>
        </p:spPr>
        <p:txBody>
          <a:bodyPr wrap="square" rtlCol="0">
            <a:spAutoFit/>
          </a:bodyPr>
          <a:lstStyle/>
          <a:p>
            <a:r>
              <a:rPr lang="ja-JP" altLang="en-US" sz="3200" dirty="0">
                <a:solidFill>
                  <a:schemeClr val="accent4"/>
                </a:solidFill>
              </a:rPr>
              <a:t>なぜリバイバルは長続きし</a:t>
            </a:r>
            <a:r>
              <a:rPr lang="ja-JP" altLang="en-US" sz="3200" dirty="0" smtClean="0">
                <a:solidFill>
                  <a:schemeClr val="accent4"/>
                </a:solidFill>
              </a:rPr>
              <a:t>なかっのか</a:t>
            </a:r>
            <a:r>
              <a:rPr lang="ja-JP" altLang="en-US" sz="3200" dirty="0">
                <a:solidFill>
                  <a:schemeClr val="accent4"/>
                </a:solidFill>
              </a:rPr>
              <a:t>？</a:t>
            </a:r>
            <a:endParaRPr lang="en-US" sz="3200" dirty="0">
              <a:solidFill>
                <a:schemeClr val="accent4"/>
              </a:solidFill>
            </a:endParaRPr>
          </a:p>
          <a:p>
            <a:endParaRPr lang="en-US" dirty="0"/>
          </a:p>
        </p:txBody>
      </p:sp>
      <p:sp>
        <p:nvSpPr>
          <p:cNvPr id="3" name="TextBox 2"/>
          <p:cNvSpPr txBox="1"/>
          <p:nvPr/>
        </p:nvSpPr>
        <p:spPr>
          <a:xfrm>
            <a:off x="2057400" y="5181600"/>
            <a:ext cx="8802410" cy="1354217"/>
          </a:xfrm>
          <a:prstGeom prst="rect">
            <a:avLst/>
          </a:prstGeom>
          <a:noFill/>
        </p:spPr>
        <p:txBody>
          <a:bodyPr wrap="none" rtlCol="0">
            <a:spAutoFit/>
          </a:bodyPr>
          <a:lstStyle/>
          <a:p>
            <a:r>
              <a:rPr lang="ja-JP" altLang="en-US" sz="3200" dirty="0" smtClean="0">
                <a:ln w="0"/>
                <a:solidFill>
                  <a:srgbClr val="0000FF"/>
                </a:solidFill>
                <a:effectLst>
                  <a:outerShdw blurRad="38100" dist="38100" dir="2700000" algn="tl">
                    <a:srgbClr val="000000">
                      <a:alpha val="43137"/>
                    </a:srgbClr>
                  </a:outerShdw>
                </a:effectLst>
              </a:rPr>
              <a:t>「</a:t>
            </a:r>
            <a:r>
              <a:rPr lang="ja-JP" altLang="en-US" sz="3200" dirty="0" smtClean="0">
                <a:ln w="0"/>
                <a:solidFill>
                  <a:srgbClr val="0000FF"/>
                </a:solidFill>
                <a:effectLst>
                  <a:outerShdw blurRad="38100" dist="38100" dir="2700000" algn="tl">
                    <a:srgbClr val="000000">
                      <a:alpha val="43137"/>
                    </a:srgbClr>
                  </a:outerShdw>
                </a:effectLst>
              </a:rPr>
              <a:t>神は、</a:t>
            </a:r>
            <a:r>
              <a:rPr lang="ja-JP" altLang="en-US" sz="3200" dirty="0" smtClean="0">
                <a:ln w="0"/>
                <a:solidFill>
                  <a:srgbClr val="0000FF"/>
                </a:solidFill>
                <a:effectLst>
                  <a:outerShdw blurRad="38100" dist="38100" dir="2700000" algn="tl">
                    <a:srgbClr val="000000">
                      <a:alpha val="43137"/>
                    </a:srgbClr>
                  </a:outerShdw>
                </a:effectLst>
              </a:rPr>
              <a:t>不信仰</a:t>
            </a:r>
            <a:r>
              <a:rPr lang="ja-JP" altLang="en-US" sz="3200" dirty="0">
                <a:ln w="0"/>
                <a:solidFill>
                  <a:srgbClr val="0000FF"/>
                </a:solidFill>
                <a:effectLst>
                  <a:outerShdw blurRad="38100" dist="38100" dir="2700000" algn="tl">
                    <a:srgbClr val="000000">
                      <a:alpha val="43137"/>
                    </a:srgbClr>
                  </a:outerShdw>
                </a:effectLst>
              </a:rPr>
              <a:t>な心を真理へと備えるため</a:t>
            </a:r>
            <a:r>
              <a:rPr lang="ja-JP" altLang="en-US" sz="3200" dirty="0" smtClean="0">
                <a:ln w="0"/>
                <a:solidFill>
                  <a:srgbClr val="0000FF"/>
                </a:solidFill>
                <a:effectLst>
                  <a:outerShdw blurRad="38100" dist="38100" dir="2700000" algn="tl">
                    <a:srgbClr val="000000">
                      <a:alpha val="43137"/>
                    </a:srgbClr>
                  </a:outerShdw>
                </a:effectLst>
              </a:rPr>
              <a:t>に</a:t>
            </a:r>
            <a:r>
              <a:rPr lang="ja-JP" altLang="en-US" sz="3200" dirty="0" smtClean="0">
                <a:ln w="0"/>
                <a:solidFill>
                  <a:srgbClr val="0000FF"/>
                </a:solidFill>
                <a:effectLst>
                  <a:outerShdw blurRad="38100" dist="38100" dir="2700000" algn="tl">
                    <a:srgbClr val="000000">
                      <a:alpha val="43137"/>
                    </a:srgbClr>
                  </a:outerShdw>
                </a:effectLst>
              </a:rPr>
              <a:t>、</a:t>
            </a:r>
            <a:endParaRPr lang="en-US" altLang="ja-JP" sz="3200" dirty="0" smtClean="0">
              <a:ln w="0"/>
              <a:solidFill>
                <a:srgbClr val="0000FF"/>
              </a:solidFill>
              <a:effectLst>
                <a:outerShdw blurRad="38100" dist="38100" dir="2700000" algn="tl">
                  <a:srgbClr val="000000">
                    <a:alpha val="43137"/>
                  </a:srgbClr>
                </a:outerShdw>
              </a:effectLst>
            </a:endParaRPr>
          </a:p>
          <a:p>
            <a:r>
              <a:rPr lang="ja-JP" altLang="ja-JP" sz="3200" dirty="0">
                <a:ln w="0"/>
                <a:solidFill>
                  <a:srgbClr val="0000FF"/>
                </a:solidFill>
                <a:effectLst>
                  <a:outerShdw blurRad="38100" dist="38100" dir="2700000" algn="tl">
                    <a:srgbClr val="000000">
                      <a:alpha val="43137"/>
                    </a:srgbClr>
                  </a:outerShdw>
                </a:effectLst>
              </a:rPr>
              <a:t>　</a:t>
            </a:r>
            <a:r>
              <a:rPr lang="ja-JP" altLang="en-US" sz="3200" dirty="0" smtClean="0">
                <a:ln w="0"/>
                <a:solidFill>
                  <a:srgbClr val="0000FF"/>
                </a:solidFill>
                <a:effectLst>
                  <a:outerShdw blurRad="38100" dist="38100" dir="2700000" algn="tl">
                    <a:srgbClr val="000000">
                      <a:alpha val="43137"/>
                    </a:srgbClr>
                  </a:outerShdw>
                </a:effectLst>
              </a:rPr>
              <a:t>天使</a:t>
            </a:r>
            <a:r>
              <a:rPr lang="ja-JP" altLang="en-US" sz="3200" dirty="0">
                <a:ln w="0"/>
                <a:solidFill>
                  <a:srgbClr val="0000FF"/>
                </a:solidFill>
                <a:effectLst>
                  <a:outerShdw blurRad="38100" dist="38100" dir="2700000" algn="tl">
                    <a:srgbClr val="000000">
                      <a:alpha val="43137"/>
                    </a:srgbClr>
                  </a:outerShdw>
                </a:effectLst>
              </a:rPr>
              <a:t>たちを</a:t>
            </a:r>
            <a:r>
              <a:rPr lang="ja-JP" altLang="en-US" sz="3200" u="sng" dirty="0">
                <a:ln w="0"/>
                <a:solidFill>
                  <a:srgbClr val="0000FF"/>
                </a:solidFill>
                <a:effectLst>
                  <a:outerShdw blurRad="38100" dist="38100" dir="2700000" algn="tl">
                    <a:srgbClr val="000000">
                      <a:alpha val="43137"/>
                    </a:srgbClr>
                  </a:outerShdw>
                </a:effectLst>
              </a:rPr>
              <a:t>あらゆるところに</a:t>
            </a:r>
            <a:r>
              <a:rPr lang="ja-JP" altLang="en-US" sz="3200" dirty="0">
                <a:ln w="0"/>
                <a:solidFill>
                  <a:srgbClr val="0000FF"/>
                </a:solidFill>
                <a:effectLst>
                  <a:outerShdw blurRad="38100" dist="38100" dir="2700000" algn="tl">
                    <a:srgbClr val="000000">
                      <a:alpha val="43137"/>
                    </a:srgbClr>
                  </a:outerShdw>
                </a:effectLst>
              </a:rPr>
              <a:t>送った。」</a:t>
            </a:r>
            <a:endParaRPr lang="en-US" sz="3200" dirty="0">
              <a:ln w="0"/>
              <a:solidFill>
                <a:srgbClr val="0000FF"/>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22352068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08-077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0" y="4495800"/>
            <a:ext cx="12192000" cy="2092881"/>
          </a:xfrm>
          <a:prstGeom prst="rect">
            <a:avLst/>
          </a:prstGeom>
          <a:solidFill>
            <a:schemeClr val="tx1"/>
          </a:solidFill>
          <a:effectLst/>
        </p:spPr>
        <p:txBody>
          <a:bodyPr wrap="square">
            <a:spAutoFit/>
          </a:bodyPr>
          <a:lstStyle/>
          <a:p>
            <a:pPr algn="ctr" fontAlgn="auto">
              <a:spcBef>
                <a:spcPts val="0"/>
              </a:spcBef>
              <a:spcAft>
                <a:spcPts val="0"/>
              </a:spcAft>
              <a:defRPr/>
            </a:pPr>
            <a:r>
              <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mn-cs"/>
              </a:rPr>
              <a:t>Was </a:t>
            </a:r>
            <a:r>
              <a:rPr lang="en-US" sz="3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mn-cs"/>
              </a:rPr>
              <a:t>the world </a:t>
            </a:r>
            <a:r>
              <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mn-cs"/>
              </a:rPr>
              <a:t>ready </a:t>
            </a:r>
            <a:r>
              <a:rPr lang="en-US" sz="3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mn-cs"/>
              </a:rPr>
              <a:t>to accept </a:t>
            </a:r>
            <a:endPar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mn-cs"/>
            </a:endParaRPr>
          </a:p>
          <a:p>
            <a:pPr algn="ctr" fontAlgn="auto">
              <a:spcBef>
                <a:spcPts val="0"/>
              </a:spcBef>
              <a:spcAft>
                <a:spcPts val="0"/>
              </a:spcAft>
              <a:defRPr/>
            </a:pPr>
            <a:r>
              <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mn-cs"/>
              </a:rPr>
              <a:t>the </a:t>
            </a:r>
            <a:r>
              <a:rPr lang="en-US" sz="3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mn-cs"/>
              </a:rPr>
              <a:t>Advent message, </a:t>
            </a:r>
            <a:r>
              <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mn-cs"/>
              </a:rPr>
              <a:t>but </a:t>
            </a:r>
            <a:r>
              <a:rPr lang="en-US" sz="3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mn-cs"/>
              </a:rPr>
              <a:t>our </a:t>
            </a:r>
            <a:r>
              <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mn-cs"/>
              </a:rPr>
              <a:t>zeal </a:t>
            </a:r>
            <a:r>
              <a:rPr lang="en-US" sz="3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mn-cs"/>
              </a:rPr>
              <a:t>began to wane</a:t>
            </a:r>
            <a:r>
              <a:rPr lang="en-US" sz="3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cs typeface="+mn-cs"/>
              </a:rPr>
              <a:t>?</a:t>
            </a:r>
          </a:p>
          <a:p>
            <a:pPr algn="ctr" fontAlgn="auto">
              <a:spcBef>
                <a:spcPts val="0"/>
              </a:spcBef>
              <a:spcAft>
                <a:spcPts val="0"/>
              </a:spcAft>
              <a:defRPr/>
            </a:pPr>
            <a:r>
              <a:rPr lang="ja-JP" altLang="en-US" sz="3200" dirty="0" smtClean="0">
                <a:ln w="18415" cmpd="sng">
                  <a:solidFill>
                    <a:srgbClr val="FFFFFF"/>
                  </a:solidFill>
                  <a:prstDash val="solid"/>
                </a:ln>
                <a:solidFill>
                  <a:srgbClr val="0000FF"/>
                </a:solidFill>
                <a:effectLst>
                  <a:outerShdw blurRad="63500" dir="3600000" algn="tl" rotWithShape="0">
                    <a:srgbClr val="000000">
                      <a:alpha val="70000"/>
                    </a:srgbClr>
                  </a:outerShdw>
                </a:effectLst>
                <a:latin typeface="+mj-lt"/>
                <a:cs typeface="+mn-cs"/>
              </a:rPr>
              <a:t>世</a:t>
            </a:r>
            <a:r>
              <a:rPr lang="ja-JP" altLang="en-US" sz="3200" dirty="0" smtClean="0">
                <a:ln w="18415" cmpd="sng">
                  <a:solidFill>
                    <a:srgbClr val="FFFFFF"/>
                  </a:solidFill>
                  <a:prstDash val="solid"/>
                </a:ln>
                <a:solidFill>
                  <a:srgbClr val="0000FF"/>
                </a:solidFill>
                <a:effectLst>
                  <a:outerShdw blurRad="63500" dir="3600000" algn="tl" rotWithShape="0">
                    <a:srgbClr val="000000">
                      <a:alpha val="70000"/>
                    </a:srgbClr>
                  </a:outerShdw>
                </a:effectLst>
                <a:latin typeface="+mj-lt"/>
                <a:cs typeface="+mn-cs"/>
              </a:rPr>
              <a:t>界</a:t>
            </a:r>
            <a:r>
              <a:rPr lang="ja-JP" altLang="en-US" sz="3200" dirty="0" smtClean="0">
                <a:ln w="18415" cmpd="sng">
                  <a:solidFill>
                    <a:srgbClr val="FFFFFF"/>
                  </a:solidFill>
                  <a:prstDash val="solid"/>
                </a:ln>
                <a:solidFill>
                  <a:srgbClr val="0000FF"/>
                </a:solidFill>
                <a:effectLst>
                  <a:outerShdw blurRad="63500" dir="3600000" algn="tl" rotWithShape="0">
                    <a:srgbClr val="000000">
                      <a:alpha val="70000"/>
                    </a:srgbClr>
                  </a:outerShdw>
                </a:effectLst>
                <a:latin typeface="+mj-lt"/>
                <a:cs typeface="+mn-cs"/>
              </a:rPr>
              <a:t>に</a:t>
            </a:r>
            <a:r>
              <a:rPr lang="ja-JP" altLang="en-US" sz="3200" dirty="0" smtClean="0">
                <a:ln w="18415" cmpd="sng">
                  <a:solidFill>
                    <a:srgbClr val="FFFFFF"/>
                  </a:solidFill>
                  <a:prstDash val="solid"/>
                </a:ln>
                <a:solidFill>
                  <a:srgbClr val="0000FF"/>
                </a:solidFill>
                <a:effectLst>
                  <a:outerShdw blurRad="63500" dir="3600000" algn="tl" rotWithShape="0">
                    <a:srgbClr val="000000">
                      <a:alpha val="70000"/>
                    </a:srgbClr>
                  </a:outerShdw>
                </a:effectLst>
                <a:latin typeface="+mj-lt"/>
                <a:cs typeface="+mn-cs"/>
              </a:rPr>
              <a:t>アドベンストのメッセージを受容する準備</a:t>
            </a:r>
            <a:r>
              <a:rPr lang="ja-JP" altLang="en-US" sz="3200" dirty="0" smtClean="0">
                <a:ln w="18415" cmpd="sng">
                  <a:solidFill>
                    <a:srgbClr val="FFFFFF"/>
                  </a:solidFill>
                  <a:prstDash val="solid"/>
                </a:ln>
                <a:solidFill>
                  <a:srgbClr val="0000FF"/>
                </a:solidFill>
                <a:effectLst>
                  <a:outerShdw blurRad="63500" dir="3600000" algn="tl" rotWithShape="0">
                    <a:srgbClr val="000000">
                      <a:alpha val="70000"/>
                    </a:srgbClr>
                  </a:outerShdw>
                </a:effectLst>
                <a:latin typeface="+mj-lt"/>
                <a:cs typeface="+mn-cs"/>
              </a:rPr>
              <a:t>は</a:t>
            </a:r>
            <a:r>
              <a:rPr lang="ja-JP" altLang="en-US" sz="3200" dirty="0" smtClean="0">
                <a:ln w="18415" cmpd="sng">
                  <a:solidFill>
                    <a:srgbClr val="FFFFFF"/>
                  </a:solidFill>
                  <a:prstDash val="solid"/>
                </a:ln>
                <a:solidFill>
                  <a:srgbClr val="0000FF"/>
                </a:solidFill>
                <a:effectLst>
                  <a:outerShdw blurRad="63500" dir="3600000" algn="tl" rotWithShape="0">
                    <a:srgbClr val="000000">
                      <a:alpha val="70000"/>
                    </a:srgbClr>
                  </a:outerShdw>
                </a:effectLst>
                <a:latin typeface="+mj-lt"/>
                <a:cs typeface="+mn-cs"/>
              </a:rPr>
              <a:t>あ</a:t>
            </a:r>
            <a:r>
              <a:rPr lang="ja-JP" altLang="en-US" sz="3200" dirty="0" smtClean="0">
                <a:ln w="18415" cmpd="sng">
                  <a:solidFill>
                    <a:srgbClr val="FFFFFF"/>
                  </a:solidFill>
                  <a:prstDash val="solid"/>
                </a:ln>
                <a:solidFill>
                  <a:srgbClr val="0000FF"/>
                </a:solidFill>
                <a:effectLst>
                  <a:outerShdw blurRad="63500" dir="3600000" algn="tl" rotWithShape="0">
                    <a:srgbClr val="000000">
                      <a:alpha val="70000"/>
                    </a:srgbClr>
                  </a:outerShdw>
                </a:effectLst>
                <a:latin typeface="+mj-lt"/>
                <a:cs typeface="+mn-cs"/>
              </a:rPr>
              <a:t>った</a:t>
            </a:r>
            <a:r>
              <a:rPr lang="ja-JP" altLang="en-US" sz="3200" dirty="0" smtClean="0">
                <a:ln w="18415" cmpd="sng">
                  <a:solidFill>
                    <a:srgbClr val="FFFFFF"/>
                  </a:solidFill>
                  <a:prstDash val="solid"/>
                </a:ln>
                <a:solidFill>
                  <a:srgbClr val="0000FF"/>
                </a:solidFill>
                <a:effectLst>
                  <a:outerShdw blurRad="63500" dir="3600000" algn="tl" rotWithShape="0">
                    <a:srgbClr val="000000">
                      <a:alpha val="70000"/>
                    </a:srgbClr>
                  </a:outerShdw>
                </a:effectLst>
                <a:latin typeface="+mj-lt"/>
                <a:cs typeface="+mn-cs"/>
              </a:rPr>
              <a:t>のか？</a:t>
            </a:r>
            <a:endParaRPr lang="en-US" sz="3200" dirty="0" smtClean="0">
              <a:ln w="18415" cmpd="sng">
                <a:solidFill>
                  <a:srgbClr val="FFFFFF"/>
                </a:solidFill>
                <a:prstDash val="solid"/>
              </a:ln>
              <a:solidFill>
                <a:srgbClr val="0000FF"/>
              </a:solidFill>
              <a:effectLst>
                <a:outerShdw blurRad="63500" dir="3600000" algn="tl" rotWithShape="0">
                  <a:srgbClr val="000000">
                    <a:alpha val="70000"/>
                  </a:srgbClr>
                </a:outerShdw>
              </a:effectLst>
              <a:latin typeface="+mj-lt"/>
              <a:cs typeface="+mn-cs"/>
            </a:endParaRPr>
          </a:p>
          <a:p>
            <a:pPr algn="ctr" fontAlgn="auto">
              <a:spcBef>
                <a:spcPts val="0"/>
              </a:spcBef>
              <a:spcAft>
                <a:spcPts val="0"/>
              </a:spcAft>
              <a:defRPr/>
            </a:pPr>
            <a:r>
              <a:rPr lang="ja-JP" altLang="en-US" sz="3200" dirty="0" smtClean="0">
                <a:ln w="18415" cmpd="sng">
                  <a:solidFill>
                    <a:srgbClr val="FFFFFF"/>
                  </a:solidFill>
                  <a:prstDash val="solid"/>
                </a:ln>
                <a:solidFill>
                  <a:srgbClr val="0000FF"/>
                </a:solidFill>
                <a:effectLst>
                  <a:outerShdw blurRad="63500" dir="3600000" algn="tl" rotWithShape="0">
                    <a:srgbClr val="000000">
                      <a:alpha val="70000"/>
                    </a:srgbClr>
                  </a:outerShdw>
                </a:effectLst>
                <a:latin typeface="+mj-lt"/>
                <a:cs typeface="+mn-cs"/>
              </a:rPr>
              <a:t>しかし、</a:t>
            </a:r>
            <a:r>
              <a:rPr lang="ja-JP" altLang="en-US" sz="3200" dirty="0" smtClean="0">
                <a:ln w="18415" cmpd="sng">
                  <a:solidFill>
                    <a:srgbClr val="FFFFFF"/>
                  </a:solidFill>
                  <a:prstDash val="solid"/>
                </a:ln>
                <a:solidFill>
                  <a:srgbClr val="0000FF"/>
                </a:solidFill>
                <a:effectLst>
                  <a:outerShdw blurRad="63500" dir="3600000" algn="tl" rotWithShape="0">
                    <a:srgbClr val="000000">
                      <a:alpha val="70000"/>
                    </a:srgbClr>
                  </a:outerShdw>
                </a:effectLst>
                <a:latin typeface="+mj-lt"/>
                <a:cs typeface="+mn-cs"/>
              </a:rPr>
              <a:t>我々</a:t>
            </a:r>
            <a:r>
              <a:rPr lang="ja-JP" altLang="en-US" sz="3200" dirty="0" smtClean="0">
                <a:ln w="18415" cmpd="sng">
                  <a:solidFill>
                    <a:srgbClr val="FFFFFF"/>
                  </a:solidFill>
                  <a:prstDash val="solid"/>
                </a:ln>
                <a:solidFill>
                  <a:srgbClr val="0000FF"/>
                </a:solidFill>
                <a:effectLst>
                  <a:outerShdw blurRad="63500" dir="3600000" algn="tl" rotWithShape="0">
                    <a:srgbClr val="000000">
                      <a:alpha val="70000"/>
                    </a:srgbClr>
                  </a:outerShdw>
                </a:effectLst>
                <a:latin typeface="+mj-lt"/>
                <a:cs typeface="+mn-cs"/>
              </a:rPr>
              <a:t>の熱意も徐々に弱まっていったのか？</a:t>
            </a:r>
            <a:endParaRPr lang="en-US" sz="3200" dirty="0">
              <a:ln w="18415" cmpd="sng">
                <a:solidFill>
                  <a:srgbClr val="FFFFFF"/>
                </a:solidFill>
                <a:prstDash val="solid"/>
              </a:ln>
              <a:solidFill>
                <a:srgbClr val="0000FF"/>
              </a:solidFill>
              <a:effectLst>
                <a:outerShdw blurRad="63500" dir="3600000" algn="tl" rotWithShape="0">
                  <a:srgbClr val="000000">
                    <a:alpha val="70000"/>
                  </a:srgbClr>
                </a:outerShdw>
              </a:effectLst>
              <a:latin typeface="+mj-lt"/>
              <a:cs typeface="+mn-cs"/>
            </a:endParaRPr>
          </a:p>
        </p:txBody>
      </p:sp>
    </p:spTree>
    <p:extLst>
      <p:ext uri="{BB962C8B-B14F-4D97-AF65-F5344CB8AC3E}">
        <p14:creationId xmlns:p14="http://schemas.microsoft.com/office/powerpoint/2010/main" val="10808375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9" name="Picture 13" descr="Broadway,NY1860"/>
          <p:cNvPicPr>
            <a:picLocks noChangeAspect="1" noChangeArrowheads="1"/>
          </p:cNvPicPr>
          <p:nvPr/>
        </p:nvPicPr>
        <p:blipFill>
          <a:blip r:embed="rId2"/>
          <a:srcRect/>
          <a:stretch>
            <a:fillRect/>
          </a:stretch>
        </p:blipFill>
        <p:spPr bwMode="auto">
          <a:xfrm>
            <a:off x="2808288" y="2076450"/>
            <a:ext cx="3897313" cy="4400550"/>
          </a:xfrm>
          <a:prstGeom prst="rect">
            <a:avLst/>
          </a:prstGeom>
          <a:ln>
            <a:noFill/>
          </a:ln>
          <a:effectLst>
            <a:outerShdw blurRad="292100" dist="139700" dir="2700000" algn="tl" rotWithShape="0">
              <a:srgbClr val="333333">
                <a:alpha val="65000"/>
              </a:srgbClr>
            </a:outerShdw>
          </a:effectLst>
        </p:spPr>
      </p:pic>
      <p:pic>
        <p:nvPicPr>
          <p:cNvPr id="7" name="Picture 4" descr="http://www.demossnewspond.com/americanbible/images/btt03_jeremiahlanphier_w.jpg"/>
          <p:cNvPicPr>
            <a:picLocks noChangeAspect="1" noChangeArrowheads="1"/>
          </p:cNvPicPr>
          <p:nvPr/>
        </p:nvPicPr>
        <p:blipFill rotWithShape="1">
          <a:blip r:embed="rId3"/>
          <a:srcRect l="34438" t="4000" r="24183"/>
          <a:stretch/>
        </p:blipFill>
        <p:spPr bwMode="auto">
          <a:xfrm>
            <a:off x="7439025" y="2076450"/>
            <a:ext cx="2847975" cy="4400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eaLnBrk="1" hangingPunct="1">
              <a:defRPr/>
            </a:pPr>
            <a:r>
              <a:rPr lang="en-US" b="1" dirty="0" smtClean="0">
                <a:solidFill>
                  <a:srgbClr val="C00000"/>
                </a:solidFill>
              </a:rPr>
              <a:t>Prayer/Layman’s </a:t>
            </a:r>
            <a:r>
              <a:rPr lang="en-US" b="1" dirty="0">
                <a:solidFill>
                  <a:srgbClr val="C00000"/>
                </a:solidFill>
              </a:rPr>
              <a:t>R</a:t>
            </a:r>
            <a:r>
              <a:rPr lang="en-US" b="1" dirty="0" smtClean="0">
                <a:solidFill>
                  <a:srgbClr val="C00000"/>
                </a:solidFill>
              </a:rPr>
              <a:t>evival: 1857-59</a:t>
            </a:r>
            <a:endParaRPr lang="en-US" b="1" dirty="0">
              <a:solidFill>
                <a:srgbClr val="C00000"/>
              </a:solidFill>
            </a:endParaRPr>
          </a:p>
        </p:txBody>
      </p:sp>
      <p:sp>
        <p:nvSpPr>
          <p:cNvPr id="3" name="TextBox 2"/>
          <p:cNvSpPr txBox="1"/>
          <p:nvPr/>
        </p:nvSpPr>
        <p:spPr>
          <a:xfrm>
            <a:off x="2743200" y="1371600"/>
            <a:ext cx="8151191" cy="584776"/>
          </a:xfrm>
          <a:prstGeom prst="rect">
            <a:avLst/>
          </a:prstGeom>
          <a:noFill/>
        </p:spPr>
        <p:txBody>
          <a:bodyPr wrap="square" rtlCol="0">
            <a:spAutoFit/>
          </a:bodyPr>
          <a:lstStyle/>
          <a:p>
            <a:r>
              <a:rPr lang="ja-JP" altLang="en-US" sz="3200" dirty="0" smtClean="0">
                <a:solidFill>
                  <a:srgbClr val="728653"/>
                </a:solidFill>
              </a:rPr>
              <a:t>祈り</a:t>
            </a:r>
            <a:r>
              <a:rPr lang="en-US" altLang="ja-JP" sz="3200" dirty="0" smtClean="0">
                <a:solidFill>
                  <a:srgbClr val="728653"/>
                </a:solidFill>
              </a:rPr>
              <a:t>/</a:t>
            </a:r>
            <a:r>
              <a:rPr lang="ja-JP" altLang="en-US" sz="3200" dirty="0" smtClean="0">
                <a:solidFill>
                  <a:srgbClr val="728653"/>
                </a:solidFill>
              </a:rPr>
              <a:t>信徒によるリバイバル：</a:t>
            </a:r>
            <a:r>
              <a:rPr lang="en-US" altLang="ja-JP" sz="3200" dirty="0" smtClean="0">
                <a:solidFill>
                  <a:srgbClr val="728653"/>
                </a:solidFill>
              </a:rPr>
              <a:t>1857−59</a:t>
            </a:r>
            <a:endParaRPr lang="en-US" sz="3200" dirty="0">
              <a:solidFill>
                <a:srgbClr val="728653"/>
              </a:solidFill>
            </a:endParaRPr>
          </a:p>
        </p:txBody>
      </p:sp>
    </p:spTree>
    <p:extLst>
      <p:ext uri="{BB962C8B-B14F-4D97-AF65-F5344CB8AC3E}">
        <p14:creationId xmlns:p14="http://schemas.microsoft.com/office/powerpoint/2010/main" val="31219526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81000"/>
            <a:ext cx="8379875" cy="1280890"/>
          </a:xfrm>
        </p:spPr>
        <p:txBody>
          <a:bodyPr>
            <a:noAutofit/>
          </a:bodyPr>
          <a:lstStyle/>
          <a:p>
            <a:pPr eaLnBrk="1" hangingPunct="1">
              <a:defRPr/>
            </a:pPr>
            <a:r>
              <a:rPr lang="en-US" b="1" dirty="0" smtClean="0">
                <a:solidFill>
                  <a:srgbClr val="C00000"/>
                </a:solidFill>
              </a:rPr>
              <a:t>Prayer/Layman’s Revival: </a:t>
            </a:r>
            <a:r>
              <a:rPr lang="en-US" b="1" dirty="0">
                <a:solidFill>
                  <a:srgbClr val="C00000"/>
                </a:solidFill>
              </a:rPr>
              <a:t>1857-59</a:t>
            </a:r>
          </a:p>
        </p:txBody>
      </p:sp>
      <p:sp>
        <p:nvSpPr>
          <p:cNvPr id="3" name="Content Placeholder 2"/>
          <p:cNvSpPr>
            <a:spLocks noGrp="1"/>
          </p:cNvSpPr>
          <p:nvPr>
            <p:ph idx="1"/>
          </p:nvPr>
        </p:nvSpPr>
        <p:spPr>
          <a:xfrm>
            <a:off x="2589212" y="1676400"/>
            <a:ext cx="5106988" cy="5181600"/>
          </a:xfrm>
        </p:spPr>
        <p:txBody>
          <a:bodyPr>
            <a:noAutofit/>
          </a:bodyPr>
          <a:lstStyle/>
          <a:p>
            <a:pPr>
              <a:buFont typeface="Wingdings" pitchFamily="2" charset="2"/>
              <a:buChar char="Ø"/>
              <a:defRPr/>
            </a:pPr>
            <a:r>
              <a:rPr lang="en-US" sz="3200" dirty="0" smtClean="0">
                <a:ln w="0"/>
                <a:solidFill>
                  <a:schemeClr val="tx1"/>
                </a:solidFill>
                <a:effectLst>
                  <a:outerShdw blurRad="38100" dist="19050" dir="2700000" algn="tl" rotWithShape="0">
                    <a:schemeClr val="dk1">
                      <a:alpha val="40000"/>
                    </a:schemeClr>
                  </a:outerShdw>
                </a:effectLst>
              </a:rPr>
              <a:t>By February 1858, 10,000 conversions per week!</a:t>
            </a:r>
          </a:p>
          <a:p>
            <a:pPr>
              <a:buFont typeface="Wingdings" pitchFamily="2" charset="2"/>
              <a:buChar char="Ø"/>
              <a:defRPr/>
            </a:pPr>
            <a:r>
              <a:rPr lang="en-US" sz="3200" dirty="0" smtClean="0">
                <a:ln w="0"/>
                <a:solidFill>
                  <a:schemeClr val="tx1"/>
                </a:solidFill>
                <a:effectLst>
                  <a:outerShdw blurRad="38100" dist="19050" dir="2700000" algn="tl" rotWithShape="0">
                    <a:schemeClr val="dk1">
                      <a:alpha val="40000"/>
                    </a:schemeClr>
                  </a:outerShdw>
                </a:effectLst>
              </a:rPr>
              <a:t>It had a national </a:t>
            </a:r>
            <a:r>
              <a:rPr lang="en-US" sz="3200" dirty="0">
                <a:ln w="0"/>
                <a:solidFill>
                  <a:schemeClr val="tx1"/>
                </a:solidFill>
                <a:effectLst>
                  <a:outerShdw blurRad="38100" dist="19050" dir="2700000" algn="tl" rotWithShape="0">
                    <a:schemeClr val="dk1">
                      <a:alpha val="40000"/>
                    </a:schemeClr>
                  </a:outerShdw>
                </a:effectLst>
              </a:rPr>
              <a:t>and international impact</a:t>
            </a:r>
            <a:r>
              <a:rPr lang="en-US" sz="3200" dirty="0" smtClean="0">
                <a:ln w="0"/>
                <a:solidFill>
                  <a:schemeClr val="tx1"/>
                </a:solidFill>
                <a:effectLst>
                  <a:outerShdw blurRad="38100" dist="19050" dir="2700000" algn="tl" rotWithShape="0">
                    <a:schemeClr val="dk1">
                      <a:alpha val="40000"/>
                    </a:schemeClr>
                  </a:outerShdw>
                </a:effectLst>
              </a:rPr>
              <a:t>!</a:t>
            </a:r>
          </a:p>
          <a:p>
            <a:pPr marL="0" indent="0">
              <a:buNone/>
              <a:defRPr/>
            </a:pPr>
            <a:r>
              <a:rPr lang="ja-JP" altLang="en-US" sz="3200" dirty="0">
                <a:ln w="0"/>
                <a:solidFill>
                  <a:schemeClr val="tx1"/>
                </a:solidFill>
                <a:effectLst>
                  <a:outerShdw blurRad="38100" dist="19050" dir="2700000" algn="tl" rotWithShape="0">
                    <a:schemeClr val="dk1">
                      <a:alpha val="40000"/>
                    </a:schemeClr>
                  </a:outerShdw>
                </a:effectLst>
              </a:rPr>
              <a:t>　</a:t>
            </a:r>
            <a:r>
              <a:rPr lang="en-US" altLang="ja-JP" sz="2800" dirty="0" smtClean="0">
                <a:ln w="0"/>
                <a:solidFill>
                  <a:srgbClr val="0000FF"/>
                </a:solidFill>
                <a:effectLst>
                  <a:outerShdw blurRad="38100" dist="19050" dir="2700000" algn="tl" rotWithShape="0">
                    <a:schemeClr val="dk1">
                      <a:alpha val="40000"/>
                    </a:schemeClr>
                  </a:outerShdw>
                </a:effectLst>
              </a:rPr>
              <a:t>1858</a:t>
            </a:r>
            <a:r>
              <a:rPr lang="ja-JP" altLang="en-US" sz="2800" dirty="0" smtClean="0">
                <a:ln w="0"/>
                <a:solidFill>
                  <a:srgbClr val="0000FF"/>
                </a:solidFill>
                <a:effectLst>
                  <a:outerShdw blurRad="38100" dist="19050" dir="2700000" algn="tl" rotWithShape="0">
                    <a:schemeClr val="dk1">
                      <a:alpha val="40000"/>
                    </a:schemeClr>
                  </a:outerShdw>
                </a:effectLst>
              </a:rPr>
              <a:t>年２月まで</a:t>
            </a:r>
            <a:r>
              <a:rPr lang="ja-JP" altLang="en-US" sz="2800" dirty="0" smtClean="0">
                <a:ln w="0"/>
                <a:solidFill>
                  <a:srgbClr val="0000FF"/>
                </a:solidFill>
                <a:effectLst>
                  <a:outerShdw blurRad="38100" dist="19050" dir="2700000" algn="tl" rotWithShape="0">
                    <a:schemeClr val="dk1">
                      <a:alpha val="40000"/>
                    </a:schemeClr>
                  </a:outerShdw>
                </a:effectLst>
              </a:rPr>
              <a:t>に、週</a:t>
            </a:r>
            <a:r>
              <a:rPr lang="ja-JP" altLang="en-US" sz="2800" dirty="0" smtClean="0">
                <a:ln w="0"/>
                <a:solidFill>
                  <a:srgbClr val="0000FF"/>
                </a:solidFill>
                <a:effectLst>
                  <a:outerShdw blurRad="38100" dist="19050" dir="2700000" algn="tl" rotWithShape="0">
                    <a:schemeClr val="dk1">
                      <a:alpha val="40000"/>
                    </a:schemeClr>
                  </a:outerShdw>
                </a:effectLst>
              </a:rPr>
              <a:t>ごと</a:t>
            </a:r>
            <a:r>
              <a:rPr lang="ja-JP" altLang="en-US" sz="2800" dirty="0" smtClean="0">
                <a:ln w="0"/>
                <a:solidFill>
                  <a:srgbClr val="0000FF"/>
                </a:solidFill>
                <a:effectLst>
                  <a:outerShdw blurRad="38100" dist="19050" dir="2700000" algn="tl" rotWithShape="0">
                    <a:schemeClr val="dk1">
                      <a:alpha val="40000"/>
                    </a:schemeClr>
                  </a:outerShdw>
                </a:effectLst>
              </a:rPr>
              <a:t>に</a:t>
            </a:r>
            <a:r>
              <a:rPr lang="ja-JP" altLang="en-US" sz="2800" dirty="0" smtClean="0">
                <a:ln w="0"/>
                <a:solidFill>
                  <a:srgbClr val="0000FF"/>
                </a:solidFill>
                <a:effectLst>
                  <a:outerShdw blurRad="38100" dist="19050" dir="2700000" algn="tl" rotWithShape="0">
                    <a:schemeClr val="dk1">
                      <a:alpha val="40000"/>
                    </a:schemeClr>
                  </a:outerShdw>
                </a:effectLst>
              </a:rPr>
              <a:t>１万人もの人が</a:t>
            </a:r>
            <a:r>
              <a:rPr lang="ja-JP" altLang="en-US" sz="2800" dirty="0" smtClean="0">
                <a:ln w="0"/>
                <a:solidFill>
                  <a:srgbClr val="0000FF"/>
                </a:solidFill>
                <a:effectLst>
                  <a:outerShdw blurRad="38100" dist="19050" dir="2700000" algn="tl" rotWithShape="0">
                    <a:schemeClr val="dk1">
                      <a:alpha val="40000"/>
                    </a:schemeClr>
                  </a:outerShdw>
                </a:effectLst>
              </a:rPr>
              <a:t>改心</a:t>
            </a:r>
            <a:r>
              <a:rPr lang="ja-JP" altLang="en-US" sz="2800" dirty="0" smtClean="0">
                <a:ln w="0"/>
                <a:solidFill>
                  <a:srgbClr val="0000FF"/>
                </a:solidFill>
                <a:effectLst>
                  <a:outerShdw blurRad="38100" dist="19050" dir="2700000" algn="tl" rotWithShape="0">
                    <a:schemeClr val="dk1">
                      <a:alpha val="40000"/>
                    </a:schemeClr>
                  </a:outerShdw>
                </a:effectLst>
              </a:rPr>
              <a:t>・改宗</a:t>
            </a:r>
            <a:r>
              <a:rPr lang="ja-JP" altLang="en-US" sz="2800" dirty="0" smtClean="0">
                <a:ln w="0"/>
                <a:solidFill>
                  <a:srgbClr val="0000FF"/>
                </a:solidFill>
                <a:effectLst>
                  <a:outerShdw blurRad="38100" dist="19050" dir="2700000" algn="tl" rotWithShape="0">
                    <a:schemeClr val="dk1">
                      <a:alpha val="40000"/>
                    </a:schemeClr>
                  </a:outerShdw>
                </a:effectLst>
              </a:rPr>
              <a:t>した</a:t>
            </a:r>
            <a:r>
              <a:rPr lang="ja-JP" altLang="en-US" sz="2800" dirty="0" smtClean="0">
                <a:ln w="0"/>
                <a:solidFill>
                  <a:srgbClr val="0000FF"/>
                </a:solidFill>
                <a:effectLst>
                  <a:outerShdw blurRad="38100" dist="19050" dir="2700000" algn="tl" rotWithShape="0">
                    <a:schemeClr val="dk1">
                      <a:alpha val="40000"/>
                    </a:schemeClr>
                  </a:outerShdw>
                </a:effectLst>
              </a:rPr>
              <a:t>。</a:t>
            </a:r>
            <a:endParaRPr lang="en-US" altLang="ja-JP" sz="2800" dirty="0" smtClean="0">
              <a:ln w="0"/>
              <a:solidFill>
                <a:srgbClr val="0000FF"/>
              </a:solidFill>
              <a:effectLst>
                <a:outerShdw blurRad="38100" dist="19050" dir="2700000" algn="tl" rotWithShape="0">
                  <a:schemeClr val="dk1">
                    <a:alpha val="40000"/>
                  </a:schemeClr>
                </a:outerShdw>
              </a:effectLst>
            </a:endParaRPr>
          </a:p>
          <a:p>
            <a:pPr marL="0" indent="0">
              <a:buNone/>
              <a:defRPr/>
            </a:pPr>
            <a:r>
              <a:rPr lang="ja-JP" altLang="ja-JP" sz="2800" dirty="0">
                <a:ln w="0"/>
                <a:solidFill>
                  <a:srgbClr val="0000FF"/>
                </a:solidFill>
                <a:effectLst>
                  <a:outerShdw blurRad="38100" dist="19050" dir="2700000" algn="tl" rotWithShape="0">
                    <a:schemeClr val="dk1">
                      <a:alpha val="40000"/>
                    </a:schemeClr>
                  </a:outerShdw>
                </a:effectLst>
              </a:rPr>
              <a:t>　</a:t>
            </a:r>
            <a:r>
              <a:rPr lang="en-US" altLang="en-US" sz="2800" dirty="0">
                <a:ln w="0"/>
                <a:solidFill>
                  <a:srgbClr val="0000FF"/>
                </a:solidFill>
                <a:effectLst>
                  <a:outerShdw blurRad="38100" dist="19050" dir="2700000" algn="tl" rotWithShape="0">
                    <a:schemeClr val="dk1">
                      <a:alpha val="40000"/>
                    </a:schemeClr>
                  </a:outerShdw>
                </a:effectLst>
              </a:rPr>
              <a:t> </a:t>
            </a:r>
            <a:r>
              <a:rPr lang="ja-JP" altLang="en-US" sz="2800" dirty="0" smtClean="0">
                <a:ln w="0"/>
                <a:solidFill>
                  <a:srgbClr val="0000FF"/>
                </a:solidFill>
                <a:effectLst>
                  <a:outerShdw blurRad="38100" dist="19050" dir="2700000" algn="tl" rotWithShape="0">
                    <a:schemeClr val="dk1">
                      <a:alpha val="40000"/>
                    </a:schemeClr>
                  </a:outerShdw>
                </a:effectLst>
              </a:rPr>
              <a:t>米国内だけではなく海外でも大きな反響があった。</a:t>
            </a:r>
            <a:endParaRPr lang="en-US" altLang="ja-JP" sz="2800" dirty="0" smtClean="0">
              <a:ln w="0"/>
              <a:solidFill>
                <a:srgbClr val="0000FF"/>
              </a:solidFill>
              <a:effectLst>
                <a:outerShdw blurRad="38100" dist="19050" dir="2700000" algn="tl" rotWithShape="0">
                  <a:schemeClr val="dk1">
                    <a:alpha val="40000"/>
                  </a:schemeClr>
                </a:outerShdw>
              </a:effectLst>
            </a:endParaRPr>
          </a:p>
          <a:p>
            <a:pPr marL="0" indent="0">
              <a:buNone/>
              <a:defRPr/>
            </a:pPr>
            <a:r>
              <a:rPr lang="en-US" altLang="ja-JP" sz="2400" dirty="0">
                <a:ln w="0"/>
                <a:solidFill>
                  <a:srgbClr val="0000FF"/>
                </a:solidFill>
                <a:effectLst>
                  <a:outerShdw blurRad="38100" dist="19050" dir="2700000" algn="tl" rotWithShape="0">
                    <a:schemeClr val="dk1">
                      <a:alpha val="40000"/>
                    </a:schemeClr>
                  </a:outerShdw>
                </a:effectLst>
              </a:rPr>
              <a:t> </a:t>
            </a:r>
            <a:r>
              <a:rPr lang="en-US" altLang="ja-JP" sz="2400" dirty="0" smtClean="0">
                <a:ln w="0"/>
                <a:solidFill>
                  <a:srgbClr val="0000FF"/>
                </a:solidFill>
                <a:effectLst>
                  <a:outerShdw blurRad="38100" dist="19050" dir="2700000" algn="tl" rotWithShape="0">
                    <a:schemeClr val="dk1">
                      <a:alpha val="40000"/>
                    </a:schemeClr>
                  </a:outerShdw>
                </a:effectLst>
              </a:rPr>
              <a:t>    </a:t>
            </a:r>
          </a:p>
        </p:txBody>
      </p:sp>
      <p:pic>
        <p:nvPicPr>
          <p:cNvPr id="6" name="Picture 4" descr="http://www.demossnewspond.com/americanbible/images/btt03_jeremiahlanphier_w.jpg"/>
          <p:cNvPicPr>
            <a:picLocks noChangeAspect="1" noChangeArrowheads="1"/>
          </p:cNvPicPr>
          <p:nvPr/>
        </p:nvPicPr>
        <p:blipFill rotWithShape="1">
          <a:blip r:embed="rId2"/>
          <a:srcRect l="34438" t="4000" r="24183"/>
          <a:stretch/>
        </p:blipFill>
        <p:spPr bwMode="auto">
          <a:xfrm>
            <a:off x="8505825" y="1752600"/>
            <a:ext cx="2847975" cy="4400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90800" y="1066800"/>
            <a:ext cx="8001000" cy="861774"/>
          </a:xfrm>
          <a:prstGeom prst="rect">
            <a:avLst/>
          </a:prstGeom>
          <a:noFill/>
        </p:spPr>
        <p:txBody>
          <a:bodyPr wrap="square" rtlCol="0">
            <a:spAutoFit/>
          </a:bodyPr>
          <a:lstStyle/>
          <a:p>
            <a:r>
              <a:rPr lang="ja-JP" altLang="en-US" sz="3200" dirty="0">
                <a:solidFill>
                  <a:srgbClr val="728653"/>
                </a:solidFill>
              </a:rPr>
              <a:t>祈り</a:t>
            </a:r>
            <a:r>
              <a:rPr lang="en-US" altLang="ja-JP" sz="3200" dirty="0">
                <a:solidFill>
                  <a:srgbClr val="728653"/>
                </a:solidFill>
              </a:rPr>
              <a:t>/</a:t>
            </a:r>
            <a:r>
              <a:rPr lang="ja-JP" altLang="en-US" sz="3200" dirty="0">
                <a:solidFill>
                  <a:srgbClr val="728653"/>
                </a:solidFill>
              </a:rPr>
              <a:t>信徒によるリバイバル：</a:t>
            </a:r>
            <a:r>
              <a:rPr lang="en-US" altLang="ja-JP" sz="3200" dirty="0">
                <a:solidFill>
                  <a:srgbClr val="728653"/>
                </a:solidFill>
              </a:rPr>
              <a:t>1857−59</a:t>
            </a:r>
            <a:endParaRPr lang="en-US" sz="3200" dirty="0">
              <a:solidFill>
                <a:srgbClr val="728653"/>
              </a:solidFill>
            </a:endParaRPr>
          </a:p>
          <a:p>
            <a:endParaRPr lang="en-US" dirty="0"/>
          </a:p>
        </p:txBody>
      </p:sp>
    </p:spTree>
    <p:extLst>
      <p:ext uri="{BB962C8B-B14F-4D97-AF65-F5344CB8AC3E}">
        <p14:creationId xmlns:p14="http://schemas.microsoft.com/office/powerpoint/2010/main" val="31783073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1000" y="547910"/>
            <a:ext cx="6589200" cy="1280890"/>
          </a:xfrm>
        </p:spPr>
        <p:txBody>
          <a:bodyPr>
            <a:normAutofit/>
          </a:bodyPr>
          <a:lstStyle/>
          <a:p>
            <a:pPr algn="ctr">
              <a:defRPr/>
            </a:pPr>
            <a:r>
              <a:rPr lang="en-US" sz="4000" b="1" dirty="0">
                <a:solidFill>
                  <a:srgbClr val="C00000"/>
                </a:solidFill>
              </a:rPr>
              <a:t>Worldwide Impact</a:t>
            </a:r>
            <a:r>
              <a:rPr lang="en-US" sz="4000" b="1" dirty="0" smtClean="0">
                <a:solidFill>
                  <a:srgbClr val="C00000"/>
                </a:solidFill>
              </a:rPr>
              <a:t>:</a:t>
            </a:r>
            <a:br>
              <a:rPr lang="en-US" sz="4000" b="1" dirty="0" smtClean="0">
                <a:solidFill>
                  <a:srgbClr val="C00000"/>
                </a:solidFill>
              </a:rPr>
            </a:br>
            <a:r>
              <a:rPr lang="en-US" sz="3200" b="1" dirty="0" smtClean="0">
                <a:solidFill>
                  <a:srgbClr val="0000FF"/>
                </a:solidFill>
              </a:rPr>
              <a:t>世界的な影響</a:t>
            </a:r>
            <a:r>
              <a:rPr lang="ja-JP" altLang="en-US" sz="3200" b="1" dirty="0" smtClean="0">
                <a:solidFill>
                  <a:srgbClr val="0000FF"/>
                </a:solidFill>
              </a:rPr>
              <a:t>：</a:t>
            </a:r>
            <a:endParaRPr lang="en-US" sz="3200" b="1" dirty="0">
              <a:solidFill>
                <a:srgbClr val="0000FF"/>
              </a:solidFill>
            </a:endParaRPr>
          </a:p>
        </p:txBody>
      </p:sp>
      <p:pic>
        <p:nvPicPr>
          <p:cNvPr id="43012" name="Picture 2" descr="http://wiki.alternatehistory.com/lib/exe/fetch.php/blank_map_directory/world_map_blank_rv1.png"/>
          <p:cNvPicPr>
            <a:picLocks noChangeAspect="1" noChangeArrowheads="1"/>
          </p:cNvPicPr>
          <p:nvPr/>
        </p:nvPicPr>
        <p:blipFill rotWithShape="1">
          <a:blip r:embed="rId2">
            <a:extLst>
              <a:ext uri="{28A0092B-C50C-407E-A947-70E740481C1C}">
                <a14:useLocalDpi xmlns:a14="http://schemas.microsoft.com/office/drawing/2010/main" val="0"/>
              </a:ext>
            </a:extLst>
          </a:blip>
          <a:srcRect l="5840" t="3721" r="7782" b="16899"/>
          <a:stretch/>
        </p:blipFill>
        <p:spPr bwMode="auto">
          <a:xfrm>
            <a:off x="1524000" y="1752600"/>
            <a:ext cx="9829800" cy="487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21"/>
          <p:cNvSpPr>
            <a:spLocks noChangeShapeType="1"/>
          </p:cNvSpPr>
          <p:nvPr/>
        </p:nvSpPr>
        <p:spPr bwMode="auto">
          <a:xfrm>
            <a:off x="3973514" y="2971800"/>
            <a:ext cx="2655887" cy="2514600"/>
          </a:xfrm>
          <a:prstGeom prst="line">
            <a:avLst/>
          </a:prstGeom>
          <a:noFill/>
          <a:ln w="57150">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 name="Line 18"/>
          <p:cNvSpPr>
            <a:spLocks noChangeShapeType="1"/>
          </p:cNvSpPr>
          <p:nvPr/>
        </p:nvSpPr>
        <p:spPr bwMode="auto">
          <a:xfrm flipV="1">
            <a:off x="3962400" y="2590800"/>
            <a:ext cx="1905000" cy="381000"/>
          </a:xfrm>
          <a:prstGeom prst="line">
            <a:avLst/>
          </a:prstGeom>
          <a:noFill/>
          <a:ln w="57150">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Line 19"/>
          <p:cNvSpPr>
            <a:spLocks noChangeShapeType="1"/>
          </p:cNvSpPr>
          <p:nvPr/>
        </p:nvSpPr>
        <p:spPr bwMode="auto">
          <a:xfrm rot="223008">
            <a:off x="3946525" y="3106738"/>
            <a:ext cx="4191000" cy="609600"/>
          </a:xfrm>
          <a:prstGeom prst="line">
            <a:avLst/>
          </a:prstGeom>
          <a:noFill/>
          <a:ln w="57150">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26"/>
          <p:cNvSpPr>
            <a:spLocks noChangeShapeType="1"/>
          </p:cNvSpPr>
          <p:nvPr/>
        </p:nvSpPr>
        <p:spPr bwMode="auto">
          <a:xfrm flipH="1">
            <a:off x="2819400" y="2971800"/>
            <a:ext cx="1143000" cy="0"/>
          </a:xfrm>
          <a:prstGeom prst="line">
            <a:avLst/>
          </a:prstGeom>
          <a:noFill/>
          <a:ln w="57150">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24"/>
          <p:cNvSpPr>
            <a:spLocks noChangeShapeType="1"/>
          </p:cNvSpPr>
          <p:nvPr/>
        </p:nvSpPr>
        <p:spPr bwMode="auto">
          <a:xfrm rot="-3080698" flipH="1" flipV="1">
            <a:off x="3249613" y="2938463"/>
            <a:ext cx="688975" cy="393700"/>
          </a:xfrm>
          <a:prstGeom prst="line">
            <a:avLst/>
          </a:prstGeom>
          <a:noFill/>
          <a:ln w="57150">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25"/>
          <p:cNvSpPr>
            <a:spLocks noChangeShapeType="1"/>
          </p:cNvSpPr>
          <p:nvPr/>
        </p:nvSpPr>
        <p:spPr bwMode="auto">
          <a:xfrm rot="-1775272" flipH="1" flipV="1">
            <a:off x="3690938" y="2560638"/>
            <a:ext cx="150812" cy="481012"/>
          </a:xfrm>
          <a:prstGeom prst="line">
            <a:avLst/>
          </a:prstGeom>
          <a:noFill/>
          <a:ln w="57150">
            <a:solidFill>
              <a:srgbClr val="00206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612266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2589213" y="1122000"/>
            <a:ext cx="4802187" cy="1468800"/>
          </a:xfrm>
          <a:effectLst/>
        </p:spPr>
        <p:txBody>
          <a:bodyPr>
            <a:normAutofit/>
          </a:bodyPr>
          <a:lstStyle/>
          <a:p>
            <a:pPr>
              <a:defRPr/>
            </a:pPr>
            <a:r>
              <a:rPr lang="en-US" b="1" dirty="0" smtClean="0">
                <a:ln w="0"/>
                <a:solidFill>
                  <a:schemeClr val="tx1"/>
                </a:solidFill>
              </a:rPr>
              <a:t>The Greatest Adventist Mistake</a:t>
            </a:r>
            <a:endParaRPr lang="en-US" b="1" dirty="0">
              <a:ln w="0"/>
              <a:solidFill>
                <a:schemeClr val="tx1"/>
              </a:solidFill>
            </a:endParaRPr>
          </a:p>
        </p:txBody>
      </p:sp>
      <p:sp>
        <p:nvSpPr>
          <p:cNvPr id="2" name="Text Placeholder 1"/>
          <p:cNvSpPr>
            <a:spLocks noGrp="1"/>
          </p:cNvSpPr>
          <p:nvPr>
            <p:ph type="body" idx="1"/>
          </p:nvPr>
        </p:nvSpPr>
        <p:spPr>
          <a:xfrm>
            <a:off x="2589213" y="4168800"/>
            <a:ext cx="4954588" cy="860400"/>
          </a:xfrm>
        </p:spPr>
        <p:txBody>
          <a:bodyPr>
            <a:normAutofit/>
          </a:bodyPr>
          <a:lstStyle/>
          <a:p>
            <a:r>
              <a:rPr lang="en-US" sz="3200" b="1" dirty="0" smtClean="0"/>
              <a:t>Message # 2</a:t>
            </a:r>
            <a:endParaRPr lang="en-US" sz="3200" b="1" dirty="0"/>
          </a:p>
        </p:txBody>
      </p:sp>
      <p:pic>
        <p:nvPicPr>
          <p:cNvPr id="6" name="Picture 2057" descr="dove-holy-spirit"/>
          <p:cNvPicPr>
            <a:picLocks noChangeAspect="1" noChangeArrowheads="1"/>
          </p:cNvPicPr>
          <p:nvPr/>
        </p:nvPicPr>
        <p:blipFill>
          <a:blip r:embed="rId2" cstate="print"/>
          <a:srcRect r="29698" b="17857"/>
          <a:stretch>
            <a:fillRect/>
          </a:stretch>
        </p:blipFill>
        <p:spPr bwMode="auto">
          <a:xfrm>
            <a:off x="7924801" y="1118266"/>
            <a:ext cx="3366209" cy="4088666"/>
          </a:xfrm>
          <a:prstGeom prst="rect">
            <a:avLst/>
          </a:prstGeom>
          <a:ln>
            <a:noFill/>
          </a:ln>
          <a:effectLst>
            <a:softEdge rad="112500"/>
          </a:effectLst>
        </p:spPr>
      </p:pic>
      <p:sp>
        <p:nvSpPr>
          <p:cNvPr id="3" name="TextBox 2"/>
          <p:cNvSpPr txBox="1"/>
          <p:nvPr/>
        </p:nvSpPr>
        <p:spPr>
          <a:xfrm>
            <a:off x="2286000" y="2895600"/>
            <a:ext cx="5519460" cy="584776"/>
          </a:xfrm>
          <a:prstGeom prst="rect">
            <a:avLst/>
          </a:prstGeom>
          <a:noFill/>
        </p:spPr>
        <p:txBody>
          <a:bodyPr wrap="none" rtlCol="0">
            <a:spAutoFit/>
          </a:bodyPr>
          <a:lstStyle/>
          <a:p>
            <a:r>
              <a:rPr lang="ja-JP" altLang="en-US" sz="3200" b="1" dirty="0" smtClean="0">
                <a:solidFill>
                  <a:srgbClr val="0000FF"/>
                </a:solidFill>
              </a:rPr>
              <a:t>アドベンチストの最大の誤り</a:t>
            </a:r>
            <a:endParaRPr lang="en-US" sz="3200" b="1" dirty="0">
              <a:solidFill>
                <a:srgbClr val="0000FF"/>
              </a:solidFill>
            </a:endParaRPr>
          </a:p>
        </p:txBody>
      </p:sp>
      <p:sp>
        <p:nvSpPr>
          <p:cNvPr id="5" name="TextBox 4"/>
          <p:cNvSpPr txBox="1"/>
          <p:nvPr/>
        </p:nvSpPr>
        <p:spPr>
          <a:xfrm>
            <a:off x="2743200" y="4953000"/>
            <a:ext cx="3467616" cy="584776"/>
          </a:xfrm>
          <a:prstGeom prst="rect">
            <a:avLst/>
          </a:prstGeom>
          <a:noFill/>
        </p:spPr>
        <p:txBody>
          <a:bodyPr wrap="none" rtlCol="0">
            <a:spAutoFit/>
          </a:bodyPr>
          <a:lstStyle/>
          <a:p>
            <a:r>
              <a:rPr lang="ja-JP" altLang="en-US" sz="3200" b="1" dirty="0" smtClean="0">
                <a:solidFill>
                  <a:srgbClr val="0000FF"/>
                </a:solidFill>
              </a:rPr>
              <a:t>メッセージ　＃２</a:t>
            </a:r>
            <a:endParaRPr lang="en-US" sz="3200" b="1" dirty="0">
              <a:solidFill>
                <a:srgbClr val="0000FF"/>
              </a:solidFill>
            </a:endParaRPr>
          </a:p>
        </p:txBody>
      </p:sp>
    </p:spTree>
    <p:extLst>
      <p:ext uri="{BB962C8B-B14F-4D97-AF65-F5344CB8AC3E}">
        <p14:creationId xmlns:p14="http://schemas.microsoft.com/office/powerpoint/2010/main" val="1168378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2" descr="B-02-003b"/>
          <p:cNvPicPr>
            <a:picLocks noChangeAspect="1" noChangeArrowheads="1"/>
          </p:cNvPicPr>
          <p:nvPr/>
        </p:nvPicPr>
        <p:blipFill rotWithShape="1">
          <a:blip r:embed="rId2">
            <a:extLst>
              <a:ext uri="{28A0092B-C50C-407E-A947-70E740481C1C}">
                <a14:useLocalDpi xmlns:a14="http://schemas.microsoft.com/office/drawing/2010/main" val="0"/>
              </a:ext>
            </a:extLst>
          </a:blip>
          <a:srcRect r="12500"/>
          <a:stretch/>
        </p:blipFill>
        <p:spPr bwMode="auto">
          <a:xfrm>
            <a:off x="0" y="0"/>
            <a:ext cx="800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305800" y="685800"/>
            <a:ext cx="3429000" cy="7048084"/>
          </a:xfrm>
          <a:prstGeom prst="rect">
            <a:avLst/>
          </a:prstGeom>
          <a:noFill/>
          <a:effectLst/>
        </p:spPr>
        <p:txBody>
          <a:bodyPr wrap="square">
            <a:spAutoFit/>
          </a:bodyPr>
          <a:lstStyle/>
          <a:p>
            <a:pPr algn="ctr" fontAlgn="auto">
              <a:spcBef>
                <a:spcPts val="0"/>
              </a:spcBef>
              <a:spcAft>
                <a:spcPts val="0"/>
              </a:spcAft>
              <a:defRPr/>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rPr>
              <a:t>The </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rPr>
              <a:t>big mistake in our history was to stop looking to Jesus!</a:t>
            </a:r>
          </a:p>
          <a:p>
            <a:pPr algn="ctr" fontAlgn="auto">
              <a:spcBef>
                <a:spcPts val="0"/>
              </a:spcBef>
              <a:spcAft>
                <a:spcPts val="0"/>
              </a:spcAft>
              <a:defRPr/>
            </a:pPr>
            <a:endPar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endParaRPr>
          </a:p>
          <a:p>
            <a:pPr algn="ctr" fontAlgn="auto">
              <a:spcBef>
                <a:spcPts val="0"/>
              </a:spcBef>
              <a:spcAft>
                <a:spcPts val="0"/>
              </a:spcAft>
              <a:defRPr/>
            </a:pPr>
            <a:r>
              <a:rPr lang="ja-JP" altLang="en-US" sz="3200" dirty="0" smtClean="0">
                <a:ln w="18415" cmpd="sng">
                  <a:solidFill>
                    <a:srgbClr val="FFFFFF"/>
                  </a:solidFill>
                  <a:prstDash val="solid"/>
                </a:ln>
                <a:effectLst>
                  <a:outerShdw blurRad="63500" dir="3600000" algn="tl" rotWithShape="0">
                    <a:srgbClr val="000000">
                      <a:alpha val="70000"/>
                    </a:srgbClr>
                  </a:outerShdw>
                </a:effectLst>
                <a:latin typeface="Century Gothic" panose="020B0502020202020204"/>
              </a:rPr>
              <a:t>我々の歴史上</a:t>
            </a:r>
            <a:r>
              <a:rPr lang="ja-JP" altLang="en-US" sz="3200" dirty="0" smtClean="0">
                <a:ln w="18415" cmpd="sng">
                  <a:solidFill>
                    <a:srgbClr val="FFFFFF"/>
                  </a:solidFill>
                  <a:prstDash val="solid"/>
                </a:ln>
                <a:effectLst>
                  <a:outerShdw blurRad="63500" dir="3600000" algn="tl" rotWithShape="0">
                    <a:srgbClr val="000000">
                      <a:alpha val="70000"/>
                    </a:srgbClr>
                  </a:outerShdw>
                </a:effectLst>
                <a:latin typeface="Century Gothic" panose="020B0502020202020204"/>
              </a:rPr>
              <a:t>の</a:t>
            </a:r>
            <a:r>
              <a:rPr lang="ja-JP" altLang="en-US" sz="3200" dirty="0" smtClean="0">
                <a:ln w="18415" cmpd="sng">
                  <a:solidFill>
                    <a:srgbClr val="FFFFFF"/>
                  </a:solidFill>
                  <a:prstDash val="solid"/>
                </a:ln>
                <a:effectLst>
                  <a:outerShdw blurRad="63500" dir="3600000" algn="tl" rotWithShape="0">
                    <a:srgbClr val="000000">
                      <a:alpha val="70000"/>
                    </a:srgbClr>
                  </a:outerShdw>
                </a:effectLst>
                <a:latin typeface="Century Gothic" panose="020B0502020202020204"/>
              </a:rPr>
              <a:t>大きな</a:t>
            </a:r>
            <a:r>
              <a:rPr lang="ja-JP" altLang="en-US" sz="3200" dirty="0" smtClean="0">
                <a:ln w="18415" cmpd="sng">
                  <a:solidFill>
                    <a:srgbClr val="FFFFFF"/>
                  </a:solidFill>
                  <a:prstDash val="solid"/>
                </a:ln>
                <a:effectLst>
                  <a:outerShdw blurRad="63500" dir="3600000" algn="tl" rotWithShape="0">
                    <a:srgbClr val="000000">
                      <a:alpha val="70000"/>
                    </a:srgbClr>
                  </a:outerShdw>
                </a:effectLst>
                <a:latin typeface="Century Gothic" panose="020B0502020202020204"/>
              </a:rPr>
              <a:t>過ち</a:t>
            </a:r>
            <a:r>
              <a:rPr lang="ja-JP" altLang="en-US" sz="3200" dirty="0" smtClean="0">
                <a:ln w="18415" cmpd="sng">
                  <a:solidFill>
                    <a:srgbClr val="FFFFFF"/>
                  </a:solidFill>
                  <a:prstDash val="solid"/>
                </a:ln>
                <a:effectLst>
                  <a:outerShdw blurRad="63500" dir="3600000" algn="tl" rotWithShape="0">
                    <a:srgbClr val="000000">
                      <a:alpha val="70000"/>
                    </a:srgbClr>
                  </a:outerShdw>
                </a:effectLst>
                <a:latin typeface="Century Gothic" panose="020B0502020202020204"/>
              </a:rPr>
              <a:t>は、イエス</a:t>
            </a:r>
            <a:r>
              <a:rPr lang="ja-JP" altLang="en-US" sz="3200" dirty="0">
                <a:ln w="18415" cmpd="sng">
                  <a:solidFill>
                    <a:srgbClr val="FFFFFF"/>
                  </a:solidFill>
                  <a:prstDash val="solid"/>
                </a:ln>
                <a:effectLst>
                  <a:outerShdw blurRad="63500" dir="3600000" algn="tl" rotWithShape="0">
                    <a:srgbClr val="000000">
                      <a:alpha val="70000"/>
                    </a:srgbClr>
                  </a:outerShdw>
                </a:effectLst>
                <a:latin typeface="Century Gothic" panose="020B0502020202020204"/>
              </a:rPr>
              <a:t>様</a:t>
            </a:r>
            <a:r>
              <a:rPr lang="ja-JP" altLang="en-US" sz="3200" dirty="0" smtClean="0">
                <a:ln w="18415" cmpd="sng">
                  <a:solidFill>
                    <a:srgbClr val="FFFFFF"/>
                  </a:solidFill>
                  <a:prstDash val="solid"/>
                </a:ln>
                <a:effectLst>
                  <a:outerShdw blurRad="63500" dir="3600000" algn="tl" rotWithShape="0">
                    <a:srgbClr val="000000">
                      <a:alpha val="70000"/>
                    </a:srgbClr>
                  </a:outerShdw>
                </a:effectLst>
                <a:latin typeface="Century Gothic" panose="020B0502020202020204"/>
              </a:rPr>
              <a:t>を</a:t>
            </a:r>
            <a:r>
              <a:rPr lang="ja-JP" altLang="en-US" sz="3200" dirty="0" smtClean="0">
                <a:ln w="18415" cmpd="sng">
                  <a:solidFill>
                    <a:srgbClr val="FFFFFF"/>
                  </a:solidFill>
                  <a:prstDash val="solid"/>
                </a:ln>
                <a:effectLst>
                  <a:outerShdw blurRad="63500" dir="3600000" algn="tl" rotWithShape="0">
                    <a:srgbClr val="000000">
                      <a:alpha val="70000"/>
                    </a:srgbClr>
                  </a:outerShdw>
                </a:effectLst>
                <a:latin typeface="Century Gothic" panose="020B0502020202020204"/>
              </a:rPr>
              <a:t>見</a:t>
            </a:r>
            <a:r>
              <a:rPr lang="ja-JP" altLang="en-US" sz="3200" dirty="0" smtClean="0">
                <a:ln w="18415" cmpd="sng">
                  <a:solidFill>
                    <a:srgbClr val="FFFFFF"/>
                  </a:solidFill>
                  <a:prstDash val="solid"/>
                </a:ln>
                <a:effectLst>
                  <a:outerShdw blurRad="63500" dir="3600000" algn="tl" rotWithShape="0">
                    <a:srgbClr val="000000">
                      <a:alpha val="70000"/>
                    </a:srgbClr>
                  </a:outerShdw>
                </a:effectLst>
                <a:latin typeface="Century Gothic" panose="020B0502020202020204"/>
              </a:rPr>
              <a:t>つめ</a:t>
            </a:r>
            <a:r>
              <a:rPr lang="ja-JP" altLang="en-US" sz="3200" dirty="0" smtClean="0">
                <a:ln w="18415" cmpd="sng">
                  <a:solidFill>
                    <a:srgbClr val="FFFFFF"/>
                  </a:solidFill>
                  <a:prstDash val="solid"/>
                </a:ln>
                <a:effectLst>
                  <a:outerShdw blurRad="63500" dir="3600000" algn="tl" rotWithShape="0">
                    <a:srgbClr val="000000">
                      <a:alpha val="70000"/>
                    </a:srgbClr>
                  </a:outerShdw>
                </a:effectLst>
                <a:latin typeface="Century Gothic" panose="020B0502020202020204"/>
              </a:rPr>
              <a:t>るのを</a:t>
            </a:r>
            <a:r>
              <a:rPr lang="ja-JP" altLang="en-US" sz="3200" dirty="0" smtClean="0">
                <a:ln w="18415" cmpd="sng">
                  <a:solidFill>
                    <a:srgbClr val="FFFFFF"/>
                  </a:solidFill>
                  <a:prstDash val="solid"/>
                </a:ln>
                <a:effectLst>
                  <a:outerShdw blurRad="63500" dir="3600000" algn="tl" rotWithShape="0">
                    <a:srgbClr val="000000">
                      <a:alpha val="70000"/>
                    </a:srgbClr>
                  </a:outerShdw>
                </a:effectLst>
                <a:latin typeface="Century Gothic" panose="020B0502020202020204"/>
              </a:rPr>
              <a:t>やめたことです。</a:t>
            </a:r>
            <a:endParaRPr lang="en-US" altLang="ja-JP" sz="3200" dirty="0" smtClean="0">
              <a:ln w="18415" cmpd="sng">
                <a:solidFill>
                  <a:srgbClr val="FFFFFF"/>
                </a:solidFill>
                <a:prstDash val="solid"/>
              </a:ln>
              <a:effectLst>
                <a:outerShdw blurRad="63500" dir="3600000" algn="tl" rotWithShape="0">
                  <a:srgbClr val="000000">
                    <a:alpha val="70000"/>
                  </a:srgbClr>
                </a:outerShdw>
              </a:effectLst>
              <a:latin typeface="Century Gothic" panose="020B0502020202020204"/>
            </a:endParaRPr>
          </a:p>
          <a:p>
            <a:pPr algn="ctr" fontAlgn="auto">
              <a:spcBef>
                <a:spcPts val="0"/>
              </a:spcBef>
              <a:spcAft>
                <a:spcPts val="0"/>
              </a:spcAft>
              <a:defRPr/>
            </a:pP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endParaRPr>
          </a:p>
          <a:p>
            <a:pPr algn="ctr" fontAlgn="auto">
              <a:spcBef>
                <a:spcPts val="0"/>
              </a:spcBef>
              <a:spcAft>
                <a:spcPts val="0"/>
              </a:spcAft>
              <a:defRPr/>
            </a:pPr>
            <a:endPar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endParaRPr>
          </a:p>
          <a:p>
            <a:pPr algn="ctr" fontAlgn="auto">
              <a:spcBef>
                <a:spcPts val="0"/>
              </a:spcBef>
              <a:spcAft>
                <a:spcPts val="0"/>
              </a:spcAft>
              <a:defRPr/>
            </a:pP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endParaRPr>
          </a:p>
        </p:txBody>
      </p:sp>
    </p:spTree>
    <p:extLst>
      <p:ext uri="{BB962C8B-B14F-4D97-AF65-F5344CB8AC3E}">
        <p14:creationId xmlns:p14="http://schemas.microsoft.com/office/powerpoint/2010/main" val="14768152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038601" y="533401"/>
            <a:ext cx="7543799" cy="6019798"/>
          </a:xfrm>
        </p:spPr>
        <p:txBody>
          <a:bodyPr>
            <a:noAutofit/>
          </a:bodyPr>
          <a:lstStyle/>
          <a:p>
            <a:pPr algn="ctr"/>
            <a:r>
              <a:rPr lang="en-US" sz="4000" b="1" dirty="0" smtClean="0"/>
              <a:t>The work could have been finished then, or in the 1890s. Jesus could have come, but we didn’t cooperate with God’s Spirit!</a:t>
            </a:r>
            <a:br>
              <a:rPr lang="en-US" sz="4000" b="1" dirty="0" smtClean="0"/>
            </a:br>
            <a:r>
              <a:rPr lang="en-US" sz="4000" b="1" dirty="0" smtClean="0"/>
              <a:t/>
            </a:r>
            <a:br>
              <a:rPr lang="en-US" sz="4000" b="1" dirty="0" smtClean="0"/>
            </a:br>
            <a:r>
              <a:rPr lang="en-US" sz="4000" b="1" dirty="0"/>
              <a:t/>
            </a:r>
            <a:br>
              <a:rPr lang="en-US" sz="4000" b="1" dirty="0"/>
            </a:br>
            <a:r>
              <a:rPr lang="en-US" sz="4000" b="1" dirty="0" smtClean="0"/>
              <a:t/>
            </a:r>
            <a:br>
              <a:rPr lang="en-US" sz="4000" b="1" dirty="0" smtClean="0"/>
            </a:br>
            <a:r>
              <a:rPr lang="en-US" sz="4000" b="1" dirty="0"/>
              <a:t/>
            </a:r>
            <a:br>
              <a:rPr lang="en-US" sz="4000" b="1" dirty="0"/>
            </a:br>
            <a:endParaRPr lang="en-US" sz="4000"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214" r="30407" b="11010"/>
          <a:stretch/>
        </p:blipFill>
        <p:spPr>
          <a:xfrm>
            <a:off x="685800" y="533400"/>
            <a:ext cx="3124200" cy="6019799"/>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4038601" y="4267200"/>
            <a:ext cx="7924800" cy="1569660"/>
          </a:xfrm>
          <a:prstGeom prst="rect">
            <a:avLst/>
          </a:prstGeom>
          <a:noFill/>
        </p:spPr>
        <p:txBody>
          <a:bodyPr wrap="square" rtlCol="0">
            <a:spAutoFit/>
          </a:bodyPr>
          <a:lstStyle/>
          <a:p>
            <a:r>
              <a:rPr lang="en-US" altLang="ja-JP" sz="3200" dirty="0" smtClean="0">
                <a:solidFill>
                  <a:srgbClr val="0000FF"/>
                </a:solidFill>
              </a:rPr>
              <a:t>1890</a:t>
            </a:r>
            <a:r>
              <a:rPr lang="ja-JP" altLang="en-US" sz="3200" dirty="0" smtClean="0">
                <a:solidFill>
                  <a:srgbClr val="0000FF"/>
                </a:solidFill>
              </a:rPr>
              <a:t>年代</a:t>
            </a:r>
            <a:r>
              <a:rPr lang="ja-JP" altLang="en-US" sz="3200" dirty="0" smtClean="0">
                <a:solidFill>
                  <a:srgbClr val="0000FF"/>
                </a:solidFill>
              </a:rPr>
              <a:t>に</a:t>
            </a:r>
            <a:r>
              <a:rPr lang="ja-JP" altLang="en-US" sz="3200" dirty="0" smtClean="0">
                <a:solidFill>
                  <a:srgbClr val="0000FF"/>
                </a:solidFill>
              </a:rPr>
              <a:t>、</a:t>
            </a:r>
            <a:r>
              <a:rPr lang="ja-JP" altLang="en-US" sz="3200" dirty="0" smtClean="0">
                <a:solidFill>
                  <a:srgbClr val="0000FF"/>
                </a:solidFill>
              </a:rPr>
              <a:t>私達の</a:t>
            </a:r>
            <a:r>
              <a:rPr lang="ja-JP" altLang="en-US" sz="3200" dirty="0" smtClean="0">
                <a:solidFill>
                  <a:srgbClr val="0000FF"/>
                </a:solidFill>
              </a:rPr>
              <a:t>役目</a:t>
            </a:r>
            <a:r>
              <a:rPr lang="ja-JP" altLang="en-US" sz="3200" dirty="0" smtClean="0">
                <a:solidFill>
                  <a:srgbClr val="0000FF"/>
                </a:solidFill>
              </a:rPr>
              <a:t>は終わり</a:t>
            </a:r>
            <a:r>
              <a:rPr lang="ja-JP" altLang="en-US" sz="3200" dirty="0" smtClean="0">
                <a:solidFill>
                  <a:srgbClr val="0000FF"/>
                </a:solidFill>
              </a:rPr>
              <a:t>、</a:t>
            </a:r>
            <a:r>
              <a:rPr lang="ja-JP" altLang="en-US" sz="3200" dirty="0" smtClean="0">
                <a:solidFill>
                  <a:srgbClr val="0000FF"/>
                </a:solidFill>
              </a:rPr>
              <a:t>再臨</a:t>
            </a:r>
            <a:r>
              <a:rPr lang="ja-JP" altLang="en-US" sz="3200" dirty="0" smtClean="0">
                <a:solidFill>
                  <a:srgbClr val="0000FF"/>
                </a:solidFill>
              </a:rPr>
              <a:t>が</a:t>
            </a:r>
            <a:r>
              <a:rPr lang="ja-JP" altLang="en-US" sz="3200" dirty="0" smtClean="0">
                <a:solidFill>
                  <a:srgbClr val="0000FF"/>
                </a:solidFill>
              </a:rPr>
              <a:t>来</a:t>
            </a:r>
            <a:r>
              <a:rPr lang="ja-JP" altLang="en-US" sz="3200" dirty="0" smtClean="0">
                <a:solidFill>
                  <a:srgbClr val="0000FF"/>
                </a:solidFill>
              </a:rPr>
              <a:t>てい</a:t>
            </a:r>
            <a:r>
              <a:rPr lang="ja-JP" altLang="en-US" sz="3200" dirty="0" smtClean="0">
                <a:solidFill>
                  <a:srgbClr val="0000FF"/>
                </a:solidFill>
              </a:rPr>
              <a:t>たかも</a:t>
            </a:r>
            <a:r>
              <a:rPr lang="ja-JP" altLang="en-US" sz="3200" dirty="0" smtClean="0">
                <a:solidFill>
                  <a:srgbClr val="0000FF"/>
                </a:solidFill>
              </a:rPr>
              <a:t>しれない。しかし、私たち</a:t>
            </a:r>
            <a:r>
              <a:rPr lang="ja-JP" altLang="en-US" sz="3200" dirty="0" smtClean="0">
                <a:solidFill>
                  <a:srgbClr val="0000FF"/>
                </a:solidFill>
              </a:rPr>
              <a:t>は</a:t>
            </a:r>
            <a:r>
              <a:rPr lang="ja-JP" altLang="en-US" sz="3200" dirty="0" smtClean="0">
                <a:solidFill>
                  <a:srgbClr val="0000FF"/>
                </a:solidFill>
              </a:rPr>
              <a:t>神の</a:t>
            </a:r>
            <a:r>
              <a:rPr lang="ja-JP" altLang="en-US" sz="3200" dirty="0" smtClean="0">
                <a:solidFill>
                  <a:srgbClr val="0000FF"/>
                </a:solidFill>
              </a:rPr>
              <a:t>霊に</a:t>
            </a:r>
            <a:r>
              <a:rPr lang="ja-JP" altLang="en-US" sz="3200" dirty="0" smtClean="0">
                <a:solidFill>
                  <a:srgbClr val="0000FF"/>
                </a:solidFill>
              </a:rPr>
              <a:t>協力</a:t>
            </a:r>
            <a:r>
              <a:rPr lang="ja-JP" altLang="en-US" sz="3200" dirty="0" smtClean="0">
                <a:solidFill>
                  <a:srgbClr val="0000FF"/>
                </a:solidFill>
              </a:rPr>
              <a:t>する</a:t>
            </a:r>
            <a:r>
              <a:rPr lang="ja-JP" altLang="en-US" sz="3200" dirty="0" smtClean="0">
                <a:solidFill>
                  <a:srgbClr val="0000FF"/>
                </a:solidFill>
              </a:rPr>
              <a:t>ことを拒んだ。</a:t>
            </a:r>
            <a:endParaRPr lang="en-US" sz="3200" dirty="0">
              <a:solidFill>
                <a:srgbClr val="0000FF"/>
              </a:solidFill>
            </a:endParaRPr>
          </a:p>
        </p:txBody>
      </p:sp>
    </p:spTree>
    <p:extLst>
      <p:ext uri="{BB962C8B-B14F-4D97-AF65-F5344CB8AC3E}">
        <p14:creationId xmlns:p14="http://schemas.microsoft.com/office/powerpoint/2010/main" val="40035664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038601" y="533401"/>
            <a:ext cx="7543799" cy="6019798"/>
          </a:xfrm>
        </p:spPr>
        <p:txBody>
          <a:bodyPr>
            <a:noAutofit/>
          </a:bodyPr>
          <a:lstStyle/>
          <a:p>
            <a:pPr algn="ctr"/>
            <a:r>
              <a:rPr lang="en-US" sz="4000" b="1" dirty="0"/>
              <a:t>But…They wouldn’t have had the whole message, you say?</a:t>
            </a:r>
            <a:br>
              <a:rPr lang="en-US" sz="4000" b="1" dirty="0"/>
            </a:br>
            <a:r>
              <a:rPr lang="en-US" sz="4000" b="1" dirty="0" smtClean="0"/>
              <a:t>All </a:t>
            </a:r>
            <a:r>
              <a:rPr lang="en-US" sz="4000" b="1" dirty="0"/>
              <a:t>the world needs is Jesus… He is the Truth that leads to truth</a:t>
            </a:r>
            <a:r>
              <a:rPr lang="en-US" sz="4000" b="1" dirty="0" smtClean="0"/>
              <a:t>!</a:t>
            </a:r>
            <a:br>
              <a:rPr lang="en-US" sz="4000" b="1" dirty="0" smtClean="0"/>
            </a:br>
            <a:r>
              <a:rPr lang="en-US" sz="4000" b="1" dirty="0" smtClean="0"/>
              <a:t/>
            </a:r>
            <a:br>
              <a:rPr lang="en-US" sz="4000" b="1" dirty="0" smtClean="0"/>
            </a:br>
            <a:r>
              <a:rPr lang="en-US" sz="4000" b="1" dirty="0"/>
              <a:t/>
            </a:r>
            <a:br>
              <a:rPr lang="en-US" sz="4000" b="1" dirty="0"/>
            </a:br>
            <a:r>
              <a:rPr lang="en-US" sz="4000" b="1" dirty="0" smtClean="0"/>
              <a:t/>
            </a:r>
            <a:br>
              <a:rPr lang="en-US" sz="4000" b="1" dirty="0" smtClean="0"/>
            </a:br>
            <a:r>
              <a:rPr lang="en-US" sz="4000" b="1" dirty="0"/>
              <a:t/>
            </a:r>
            <a:br>
              <a:rPr lang="en-US" sz="4000" b="1" dirty="0"/>
            </a:br>
            <a:endParaRPr lang="en-US" sz="4000"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214" r="30407" b="11010"/>
          <a:stretch/>
        </p:blipFill>
        <p:spPr>
          <a:xfrm>
            <a:off x="685800" y="533400"/>
            <a:ext cx="3124200" cy="6019799"/>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4572000" y="4191000"/>
            <a:ext cx="7239000" cy="2062103"/>
          </a:xfrm>
          <a:prstGeom prst="rect">
            <a:avLst/>
          </a:prstGeom>
          <a:noFill/>
        </p:spPr>
        <p:txBody>
          <a:bodyPr wrap="square" rtlCol="0">
            <a:spAutoFit/>
          </a:bodyPr>
          <a:lstStyle/>
          <a:p>
            <a:r>
              <a:rPr lang="ja-JP" altLang="en-US" sz="3200" dirty="0" smtClean="0">
                <a:solidFill>
                  <a:srgbClr val="0000FF"/>
                </a:solidFill>
              </a:rPr>
              <a:t>しかし、・・彼らは全体の</a:t>
            </a:r>
            <a:r>
              <a:rPr lang="ja-JP" altLang="en-US" sz="3200" dirty="0" smtClean="0">
                <a:solidFill>
                  <a:srgbClr val="0000FF"/>
                </a:solidFill>
              </a:rPr>
              <a:t>メッセージ</a:t>
            </a:r>
            <a:r>
              <a:rPr lang="ja-JP" altLang="en-US" sz="3200" dirty="0" smtClean="0">
                <a:solidFill>
                  <a:srgbClr val="0000FF"/>
                </a:solidFill>
              </a:rPr>
              <a:t>を持っていなかった</a:t>
            </a:r>
            <a:r>
              <a:rPr lang="ja-JP" altLang="en-US" sz="3200" dirty="0" smtClean="0">
                <a:solidFill>
                  <a:srgbClr val="0000FF"/>
                </a:solidFill>
              </a:rPr>
              <a:t>。</a:t>
            </a:r>
            <a:r>
              <a:rPr lang="ja-JP" altLang="en-US" sz="3200" dirty="0" smtClean="0">
                <a:solidFill>
                  <a:srgbClr val="0000FF"/>
                </a:solidFill>
              </a:rPr>
              <a:t>世界が</a:t>
            </a:r>
            <a:r>
              <a:rPr lang="ja-JP" altLang="en-US" sz="3200" dirty="0" smtClean="0">
                <a:solidFill>
                  <a:srgbClr val="0000FF"/>
                </a:solidFill>
              </a:rPr>
              <a:t>必要</a:t>
            </a:r>
            <a:r>
              <a:rPr lang="ja-JP" altLang="en-US" sz="3200" dirty="0" smtClean="0">
                <a:solidFill>
                  <a:srgbClr val="0000FF"/>
                </a:solidFill>
              </a:rPr>
              <a:t>なのはイエスだけである。イエスこそが真実に至る真理だからで</a:t>
            </a:r>
            <a:r>
              <a:rPr lang="ja-JP" altLang="en-US" sz="3200" dirty="0" smtClean="0">
                <a:solidFill>
                  <a:srgbClr val="0000FF"/>
                </a:solidFill>
              </a:rPr>
              <a:t>ある</a:t>
            </a:r>
            <a:r>
              <a:rPr lang="ja-JP" altLang="en-US" sz="3200" dirty="0" smtClean="0">
                <a:solidFill>
                  <a:srgbClr val="0000FF"/>
                </a:solidFill>
              </a:rPr>
              <a:t>！</a:t>
            </a:r>
            <a:endParaRPr lang="en-US" sz="3200" dirty="0">
              <a:solidFill>
                <a:srgbClr val="0000FF"/>
              </a:solidFill>
            </a:endParaRPr>
          </a:p>
        </p:txBody>
      </p:sp>
    </p:spTree>
    <p:extLst>
      <p:ext uri="{BB962C8B-B14F-4D97-AF65-F5344CB8AC3E}">
        <p14:creationId xmlns:p14="http://schemas.microsoft.com/office/powerpoint/2010/main" val="7037028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438400" y="609600"/>
            <a:ext cx="7467600" cy="1280890"/>
          </a:xfrm>
        </p:spPr>
        <p:txBody>
          <a:bodyPr>
            <a:noAutofit/>
          </a:bodyPr>
          <a:lstStyle/>
          <a:p>
            <a:pPr algn="ctr"/>
            <a:r>
              <a:rPr lang="en-US" altLang="en-US" sz="4000" dirty="0">
                <a:ln w="0"/>
                <a:solidFill>
                  <a:schemeClr val="accent1"/>
                </a:solidFill>
                <a:effectLst>
                  <a:outerShdw blurRad="38100" dist="25400" dir="5400000" algn="ctr" rotWithShape="0">
                    <a:srgbClr val="6E747A">
                      <a:alpha val="43000"/>
                    </a:srgbClr>
                  </a:outerShdw>
                </a:effectLst>
              </a:rPr>
              <a:t>Salvation in World Religions</a:t>
            </a:r>
            <a:r>
              <a:rPr lang="en-US" altLang="en-US" sz="4000" dirty="0" smtClean="0">
                <a:ln w="0"/>
                <a:solidFill>
                  <a:schemeClr val="accent1"/>
                </a:solidFill>
                <a:effectLst>
                  <a:outerShdw blurRad="38100" dist="25400" dir="5400000" algn="ctr" rotWithShape="0">
                    <a:srgbClr val="6E747A">
                      <a:alpha val="43000"/>
                    </a:srgbClr>
                  </a:outerShdw>
                </a:effectLst>
              </a:rPr>
              <a:t>…</a:t>
            </a:r>
            <a:br>
              <a:rPr lang="en-US" altLang="en-US" sz="4000" dirty="0" smtClean="0">
                <a:ln w="0"/>
                <a:solidFill>
                  <a:schemeClr val="accent1"/>
                </a:solidFill>
                <a:effectLst>
                  <a:outerShdw blurRad="38100" dist="25400" dir="5400000" algn="ctr" rotWithShape="0">
                    <a:srgbClr val="6E747A">
                      <a:alpha val="43000"/>
                    </a:srgbClr>
                  </a:outerShdw>
                </a:effectLst>
              </a:rPr>
            </a:br>
            <a:r>
              <a:rPr lang="ja-JP" altLang="en-US" sz="3200" dirty="0" smtClean="0">
                <a:ln w="0"/>
                <a:solidFill>
                  <a:srgbClr val="728653"/>
                </a:solidFill>
                <a:effectLst>
                  <a:outerShdw blurRad="38100" dist="25400" dir="5400000" algn="ctr" rotWithShape="0">
                    <a:srgbClr val="6E747A">
                      <a:alpha val="43000"/>
                    </a:srgbClr>
                  </a:outerShdw>
                </a:effectLst>
              </a:rPr>
              <a:t>世界の宗教の救い</a:t>
            </a:r>
            <a:endParaRPr lang="en-US" altLang="en-US" sz="3200" dirty="0">
              <a:ln w="0"/>
              <a:solidFill>
                <a:srgbClr val="728653"/>
              </a:solidFill>
              <a:effectLst>
                <a:outerShdw blurRad="38100" dist="25400" dir="5400000" algn="ctr" rotWithShape="0">
                  <a:srgbClr val="6E747A">
                    <a:alpha val="43000"/>
                  </a:srgbClr>
                </a:outerShdw>
              </a:effectLst>
            </a:endParaRPr>
          </a:p>
        </p:txBody>
      </p:sp>
      <p:pic>
        <p:nvPicPr>
          <p:cNvPr id="173058" name="Picture 2" descr="http://media1.santabanta.com/full1/Budhism/Lord%20Buddha/lord-buddha-18a.jpg"/>
          <p:cNvPicPr>
            <a:picLocks noChangeAspect="1" noChangeArrowheads="1"/>
          </p:cNvPicPr>
          <p:nvPr/>
        </p:nvPicPr>
        <p:blipFill rotWithShape="1">
          <a:blip r:embed="rId2"/>
          <a:srcRect l="4613" t="4753" r="-751" b="13386"/>
          <a:stretch/>
        </p:blipFill>
        <p:spPr bwMode="auto">
          <a:xfrm>
            <a:off x="2286000" y="2183606"/>
            <a:ext cx="3578678" cy="18549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3060" name="Picture 4" descr="http://www.redletterchristians.org/wp-content/uploads/shutterstock_59622847.jpg"/>
          <p:cNvPicPr>
            <a:picLocks noChangeAspect="1" noChangeArrowheads="1"/>
          </p:cNvPicPr>
          <p:nvPr/>
        </p:nvPicPr>
        <p:blipFill rotWithShape="1">
          <a:blip r:embed="rId3"/>
          <a:srcRect l="19005" t="4344" r="6063" b="4637"/>
          <a:stretch/>
        </p:blipFill>
        <p:spPr bwMode="auto">
          <a:xfrm>
            <a:off x="2278288" y="4469606"/>
            <a:ext cx="3540125" cy="18549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3062" name="Picture 6" descr="http://www.johntyman.com/nepal/n080.jpg"/>
          <p:cNvPicPr>
            <a:picLocks noChangeAspect="1" noChangeArrowheads="1"/>
          </p:cNvPicPr>
          <p:nvPr/>
        </p:nvPicPr>
        <p:blipFill rotWithShape="1">
          <a:blip r:embed="rId4"/>
          <a:srcRect l="1556" r="3330" b="10370"/>
          <a:stretch/>
        </p:blipFill>
        <p:spPr bwMode="auto">
          <a:xfrm>
            <a:off x="6393998" y="2139118"/>
            <a:ext cx="3599771" cy="18994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3064" name="Picture 8" descr="http://1.bp.blogspot.com/-pDd3ZYkSxJ4/T3-BEEqj1eI/AAAAAAAAEvk/Yfcu4gpJ-mI/s1600/AtheismBigBang.jpg"/>
          <p:cNvPicPr>
            <a:picLocks noChangeAspect="1" noChangeArrowheads="1"/>
          </p:cNvPicPr>
          <p:nvPr/>
        </p:nvPicPr>
        <p:blipFill rotWithShape="1">
          <a:blip r:embed="rId5"/>
          <a:srcRect b="11314"/>
          <a:stretch/>
        </p:blipFill>
        <p:spPr bwMode="auto">
          <a:xfrm>
            <a:off x="6393998" y="4415027"/>
            <a:ext cx="3664403" cy="19095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08832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sz="4000" b="1" dirty="0">
                <a:ln w="0"/>
                <a:solidFill>
                  <a:schemeClr val="accent1"/>
                </a:solidFill>
              </a:rPr>
              <a:t>Ephesians 2:8, </a:t>
            </a:r>
            <a:r>
              <a:rPr lang="en-US" sz="4000" b="1" dirty="0" smtClean="0">
                <a:ln w="0"/>
                <a:solidFill>
                  <a:schemeClr val="accent1"/>
                </a:solidFill>
              </a:rPr>
              <a:t>9</a:t>
            </a:r>
            <a:r>
              <a:rPr lang="ja-JP" altLang="en-US" sz="4000" b="1" dirty="0" smtClean="0">
                <a:ln w="0"/>
                <a:solidFill>
                  <a:schemeClr val="accent1"/>
                </a:solidFill>
              </a:rPr>
              <a:t>　</a:t>
            </a:r>
            <a:r>
              <a:rPr lang="ja-JP" altLang="en-US" sz="3200" b="1" dirty="0" smtClean="0">
                <a:ln w="0"/>
                <a:solidFill>
                  <a:srgbClr val="728653"/>
                </a:solidFill>
              </a:rPr>
              <a:t>エペソ</a:t>
            </a:r>
            <a:r>
              <a:rPr lang="en-US" altLang="ja-JP" sz="3200" b="1" dirty="0" smtClean="0">
                <a:ln w="0"/>
                <a:solidFill>
                  <a:srgbClr val="728653"/>
                </a:solidFill>
              </a:rPr>
              <a:t>2:8,9</a:t>
            </a:r>
            <a:endParaRPr lang="en-US" sz="3200" b="1" dirty="0">
              <a:ln w="0"/>
              <a:solidFill>
                <a:srgbClr val="728653"/>
              </a:solidFill>
            </a:endParaRPr>
          </a:p>
        </p:txBody>
      </p:sp>
      <p:sp>
        <p:nvSpPr>
          <p:cNvPr id="6" name="TextBox 5"/>
          <p:cNvSpPr txBox="1"/>
          <p:nvPr/>
        </p:nvSpPr>
        <p:spPr>
          <a:xfrm>
            <a:off x="2057400" y="1371600"/>
            <a:ext cx="6248400" cy="6494085"/>
          </a:xfrm>
          <a:prstGeom prst="rect">
            <a:avLst/>
          </a:prstGeom>
          <a:noFill/>
        </p:spPr>
        <p:txBody>
          <a:bodyPr wrap="square">
            <a:spAutoFit/>
          </a:bodyPr>
          <a:lstStyle/>
          <a:p>
            <a:pPr fontAlgn="auto">
              <a:spcBef>
                <a:spcPts val="0"/>
              </a:spcBef>
              <a:spcAft>
                <a:spcPts val="0"/>
              </a:spcAft>
              <a:defRPr/>
            </a:pPr>
            <a:r>
              <a:rPr lang="en-US" sz="3200" dirty="0">
                <a:ln w="0"/>
                <a:effectLst>
                  <a:outerShdw blurRad="38100" dist="38100" dir="2700000" algn="tl">
                    <a:srgbClr val="000000">
                      <a:alpha val="43137"/>
                    </a:srgbClr>
                  </a:outerShdw>
                </a:effectLst>
                <a:latin typeface="+mn-lt"/>
                <a:cs typeface="+mn-cs"/>
              </a:rPr>
              <a:t>“For by grace you have been saved through </a:t>
            </a:r>
            <a:r>
              <a:rPr lang="en-US" sz="3200" dirty="0" smtClean="0">
                <a:ln w="0"/>
                <a:effectLst>
                  <a:outerShdw blurRad="38100" dist="38100" dir="2700000" algn="tl">
                    <a:srgbClr val="000000">
                      <a:alpha val="43137"/>
                    </a:srgbClr>
                  </a:outerShdw>
                </a:effectLst>
                <a:latin typeface="+mn-lt"/>
                <a:cs typeface="+mn-cs"/>
              </a:rPr>
              <a:t>faith;…it </a:t>
            </a:r>
            <a:r>
              <a:rPr lang="en-US" sz="3200" dirty="0">
                <a:ln w="0"/>
                <a:effectLst>
                  <a:outerShdw blurRad="38100" dist="38100" dir="2700000" algn="tl">
                    <a:srgbClr val="000000">
                      <a:alpha val="43137"/>
                    </a:srgbClr>
                  </a:outerShdw>
                </a:effectLst>
                <a:latin typeface="+mn-lt"/>
                <a:cs typeface="+mn-cs"/>
              </a:rPr>
              <a:t>is the gift of God; not as a result of works, so that no one should boast.” </a:t>
            </a:r>
            <a:endParaRPr lang="en-US" sz="3200" dirty="0" smtClean="0">
              <a:ln w="0"/>
              <a:effectLst>
                <a:outerShdw blurRad="38100" dist="38100" dir="2700000" algn="tl">
                  <a:srgbClr val="000000">
                    <a:alpha val="43137"/>
                  </a:srgbClr>
                </a:outerShdw>
              </a:effectLst>
              <a:latin typeface="+mn-lt"/>
              <a:cs typeface="+mn-cs"/>
            </a:endParaRPr>
          </a:p>
          <a:p>
            <a:pPr fontAlgn="auto">
              <a:spcBef>
                <a:spcPts val="0"/>
              </a:spcBef>
              <a:spcAft>
                <a:spcPts val="0"/>
              </a:spcAft>
              <a:defRPr/>
            </a:pPr>
            <a:r>
              <a:rPr lang="ja-JP" altLang="en-US" sz="2200" dirty="0" smtClean="0">
                <a:ln w="0"/>
                <a:solidFill>
                  <a:srgbClr val="3366FF"/>
                </a:solidFill>
                <a:effectLst>
                  <a:outerShdw blurRad="38100" dist="38100" dir="2700000" algn="tl">
                    <a:srgbClr val="000000">
                      <a:alpha val="43137"/>
                    </a:srgbClr>
                  </a:outerShdw>
                </a:effectLst>
                <a:latin typeface="+mn-lt"/>
                <a:cs typeface="+mn-cs"/>
              </a:rPr>
              <a:t>“</a:t>
            </a:r>
            <a:r>
              <a:rPr lang="ja-JP" altLang="en-US" sz="3200" dirty="0" smtClean="0">
                <a:ln w="0"/>
                <a:solidFill>
                  <a:srgbClr val="3366FF"/>
                </a:solidFill>
                <a:effectLst>
                  <a:outerShdw blurRad="38100" dist="38100" dir="2700000" algn="tl">
                    <a:srgbClr val="000000">
                      <a:alpha val="43137"/>
                    </a:srgbClr>
                  </a:outerShdw>
                </a:effectLst>
                <a:latin typeface="+mn-lt"/>
                <a:cs typeface="+mn-cs"/>
              </a:rPr>
              <a:t>あなたが救われたのは実に恵みにより信仰によるのである。・・・神の賜物である。決して行いによるものではない。それは誰も誇ることがない</a:t>
            </a:r>
            <a:r>
              <a:rPr lang="ja-JP" altLang="en-US" sz="3200" dirty="0" smtClean="0">
                <a:ln w="0"/>
                <a:solidFill>
                  <a:srgbClr val="3366FF"/>
                </a:solidFill>
                <a:effectLst>
                  <a:outerShdw blurRad="38100" dist="38100" dir="2700000" algn="tl">
                    <a:srgbClr val="000000">
                      <a:alpha val="43137"/>
                    </a:srgbClr>
                  </a:outerShdw>
                </a:effectLst>
                <a:latin typeface="+mn-lt"/>
                <a:cs typeface="+mn-cs"/>
              </a:rPr>
              <a:t>ためで</a:t>
            </a:r>
            <a:r>
              <a:rPr lang="ja-JP" altLang="en-US" sz="3200" dirty="0" smtClean="0">
                <a:ln w="0"/>
                <a:solidFill>
                  <a:srgbClr val="3366FF"/>
                </a:solidFill>
                <a:effectLst>
                  <a:outerShdw blurRad="38100" dist="38100" dir="2700000" algn="tl">
                    <a:srgbClr val="000000">
                      <a:alpha val="43137"/>
                    </a:srgbClr>
                  </a:outerShdw>
                </a:effectLst>
                <a:latin typeface="+mn-lt"/>
                <a:cs typeface="+mn-cs"/>
              </a:rPr>
              <a:t>ある。”</a:t>
            </a:r>
            <a:endParaRPr lang="en-US" sz="3200" dirty="0" smtClean="0">
              <a:ln w="0"/>
              <a:solidFill>
                <a:srgbClr val="3366FF"/>
              </a:solidFill>
              <a:effectLst>
                <a:outerShdw blurRad="38100" dist="38100" dir="2700000" algn="tl">
                  <a:srgbClr val="000000">
                    <a:alpha val="43137"/>
                  </a:srgbClr>
                </a:outerShdw>
              </a:effectLst>
              <a:latin typeface="+mn-lt"/>
              <a:cs typeface="+mn-cs"/>
            </a:endParaRPr>
          </a:p>
          <a:p>
            <a:pPr fontAlgn="auto">
              <a:spcBef>
                <a:spcPts val="0"/>
              </a:spcBef>
              <a:spcAft>
                <a:spcPts val="0"/>
              </a:spcAft>
              <a:defRPr/>
            </a:pPr>
            <a:endParaRPr lang="en-US" sz="3200" dirty="0">
              <a:ln w="0"/>
              <a:effectLst>
                <a:outerShdw blurRad="38100" dist="38100" dir="2700000" algn="tl">
                  <a:srgbClr val="000000">
                    <a:alpha val="43137"/>
                  </a:srgbClr>
                </a:outerShdw>
              </a:effectLst>
              <a:latin typeface="+mn-lt"/>
              <a:cs typeface="+mn-cs"/>
            </a:endParaRPr>
          </a:p>
          <a:p>
            <a:pPr fontAlgn="auto">
              <a:spcBef>
                <a:spcPts val="0"/>
              </a:spcBef>
              <a:spcAft>
                <a:spcPts val="0"/>
              </a:spcAft>
              <a:defRPr/>
            </a:pPr>
            <a:endParaRPr lang="en-US" sz="3200" dirty="0">
              <a:ln w="0"/>
              <a:effectLst>
                <a:outerShdw blurRad="38100" dist="38100" dir="2700000" algn="tl">
                  <a:srgbClr val="000000">
                    <a:alpha val="43137"/>
                  </a:srgbClr>
                </a:outerShdw>
              </a:effectLst>
              <a:latin typeface="+mn-lt"/>
              <a:cs typeface="+mn-cs"/>
            </a:endParaRPr>
          </a:p>
        </p:txBody>
      </p:sp>
      <p:pic>
        <p:nvPicPr>
          <p:cNvPr id="8" name="Picture 2" descr="B-02-010"/>
          <p:cNvPicPr>
            <a:picLocks noChangeAspect="1" noChangeArrowheads="1"/>
          </p:cNvPicPr>
          <p:nvPr/>
        </p:nvPicPr>
        <p:blipFill>
          <a:blip r:embed="rId2"/>
          <a:srcRect/>
          <a:stretch>
            <a:fillRect/>
          </a:stretch>
        </p:blipFill>
        <p:spPr bwMode="auto">
          <a:xfrm>
            <a:off x="8153400" y="1752600"/>
            <a:ext cx="3251200" cy="2438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399273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438400" y="609600"/>
            <a:ext cx="7467600" cy="1280890"/>
          </a:xfrm>
        </p:spPr>
        <p:txBody>
          <a:bodyPr>
            <a:noAutofit/>
          </a:bodyPr>
          <a:lstStyle/>
          <a:p>
            <a:pPr algn="ctr"/>
            <a:r>
              <a:rPr lang="en-US" altLang="en-US" sz="4000" dirty="0">
                <a:ln w="0"/>
                <a:solidFill>
                  <a:schemeClr val="accent1"/>
                </a:solidFill>
                <a:effectLst>
                  <a:outerShdw blurRad="38100" dist="25400" dir="5400000" algn="ctr" rotWithShape="0">
                    <a:srgbClr val="6E747A">
                      <a:alpha val="43000"/>
                    </a:srgbClr>
                  </a:outerShdw>
                </a:effectLst>
              </a:rPr>
              <a:t>Salvation in World </a:t>
            </a:r>
            <a:r>
              <a:rPr lang="en-US" altLang="en-US" sz="4000" dirty="0" smtClean="0">
                <a:ln w="0"/>
                <a:solidFill>
                  <a:schemeClr val="accent1"/>
                </a:solidFill>
                <a:effectLst>
                  <a:outerShdw blurRad="38100" dist="25400" dir="5400000" algn="ctr" rotWithShape="0">
                    <a:srgbClr val="6E747A">
                      <a:alpha val="43000"/>
                    </a:srgbClr>
                  </a:outerShdw>
                </a:effectLst>
              </a:rPr>
              <a:t>Religions</a:t>
            </a:r>
            <a:r>
              <a:rPr lang="en-US" altLang="en-US" sz="4000" dirty="0">
                <a:ln w="0"/>
                <a:solidFill>
                  <a:schemeClr val="accent1"/>
                </a:solidFill>
                <a:effectLst>
                  <a:outerShdw blurRad="38100" dist="25400" dir="5400000" algn="ctr" rotWithShape="0">
                    <a:srgbClr val="6E747A">
                      <a:alpha val="43000"/>
                    </a:srgbClr>
                  </a:outerShdw>
                </a:effectLst>
              </a:rPr>
              <a:t/>
            </a:r>
            <a:br>
              <a:rPr lang="en-US" altLang="en-US" sz="4000" dirty="0">
                <a:ln w="0"/>
                <a:solidFill>
                  <a:schemeClr val="accent1"/>
                </a:solidFill>
                <a:effectLst>
                  <a:outerShdw blurRad="38100" dist="25400" dir="5400000" algn="ctr" rotWithShape="0">
                    <a:srgbClr val="6E747A">
                      <a:alpha val="43000"/>
                    </a:srgbClr>
                  </a:outerShdw>
                </a:effectLst>
              </a:rPr>
            </a:br>
            <a:r>
              <a:rPr lang="ja-JP" altLang="en-US" sz="3200" dirty="0" smtClean="0">
                <a:ln w="0"/>
                <a:solidFill>
                  <a:srgbClr val="3366FF"/>
                </a:solidFill>
                <a:effectLst>
                  <a:outerShdw blurRad="38100" dist="25400" dir="5400000" algn="ctr" rotWithShape="0">
                    <a:srgbClr val="6E747A">
                      <a:alpha val="43000"/>
                    </a:srgbClr>
                  </a:outerShdw>
                </a:effectLst>
              </a:rPr>
              <a:t>世界</a:t>
            </a:r>
            <a:r>
              <a:rPr lang="ja-JP" altLang="en-US" sz="3200" dirty="0">
                <a:ln w="0"/>
                <a:solidFill>
                  <a:srgbClr val="3366FF"/>
                </a:solidFill>
                <a:effectLst>
                  <a:outerShdw blurRad="38100" dist="25400" dir="5400000" algn="ctr" rotWithShape="0">
                    <a:srgbClr val="6E747A">
                      <a:alpha val="43000"/>
                    </a:srgbClr>
                  </a:outerShdw>
                </a:effectLst>
              </a:rPr>
              <a:t>の宗教の救い</a:t>
            </a:r>
            <a:endParaRPr lang="en-US" altLang="en-US" sz="3200" dirty="0">
              <a:ln w="0"/>
              <a:solidFill>
                <a:schemeClr val="accent1"/>
              </a:solidFill>
              <a:effectLst>
                <a:outerShdw blurRad="38100" dist="25400" dir="5400000" algn="ctr" rotWithShape="0">
                  <a:srgbClr val="6E747A">
                    <a:alpha val="43000"/>
                  </a:srgbClr>
                </a:outerShdw>
              </a:effectLst>
            </a:endParaRPr>
          </a:p>
        </p:txBody>
      </p:sp>
      <p:pic>
        <p:nvPicPr>
          <p:cNvPr id="173058" name="Picture 2" descr="http://media1.santabanta.com/full1/Budhism/Lord%20Buddha/lord-buddha-18a.jpg"/>
          <p:cNvPicPr>
            <a:picLocks noChangeAspect="1" noChangeArrowheads="1"/>
          </p:cNvPicPr>
          <p:nvPr/>
        </p:nvPicPr>
        <p:blipFill rotWithShape="1">
          <a:blip r:embed="rId2"/>
          <a:srcRect l="4613" t="4753" r="-751" b="13386"/>
          <a:stretch/>
        </p:blipFill>
        <p:spPr bwMode="auto">
          <a:xfrm>
            <a:off x="2286000" y="2183606"/>
            <a:ext cx="3578678" cy="18549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3060" name="Picture 4" descr="http://www.redletterchristians.org/wp-content/uploads/shutterstock_59622847.jpg"/>
          <p:cNvPicPr>
            <a:picLocks noChangeAspect="1" noChangeArrowheads="1"/>
          </p:cNvPicPr>
          <p:nvPr/>
        </p:nvPicPr>
        <p:blipFill rotWithShape="1">
          <a:blip r:embed="rId3"/>
          <a:srcRect l="19005" t="4344" r="6063" b="4637"/>
          <a:stretch/>
        </p:blipFill>
        <p:spPr bwMode="auto">
          <a:xfrm>
            <a:off x="2278288" y="4469606"/>
            <a:ext cx="3540125" cy="18549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3062" name="Picture 6" descr="http://www.johntyman.com/nepal/n080.jpg"/>
          <p:cNvPicPr>
            <a:picLocks noChangeAspect="1" noChangeArrowheads="1"/>
          </p:cNvPicPr>
          <p:nvPr/>
        </p:nvPicPr>
        <p:blipFill rotWithShape="1">
          <a:blip r:embed="rId4"/>
          <a:srcRect l="1556" r="3330" b="10370"/>
          <a:stretch/>
        </p:blipFill>
        <p:spPr bwMode="auto">
          <a:xfrm>
            <a:off x="6393998" y="2139118"/>
            <a:ext cx="3599771" cy="18994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3064" name="Picture 8" descr="http://1.bp.blogspot.com/-pDd3ZYkSxJ4/T3-BEEqj1eI/AAAAAAAAEvk/Yfcu4gpJ-mI/s1600/AtheismBigBang.jpg"/>
          <p:cNvPicPr>
            <a:picLocks noChangeAspect="1" noChangeArrowheads="1"/>
          </p:cNvPicPr>
          <p:nvPr/>
        </p:nvPicPr>
        <p:blipFill rotWithShape="1">
          <a:blip r:embed="rId5"/>
          <a:srcRect b="11314"/>
          <a:stretch/>
        </p:blipFill>
        <p:spPr bwMode="auto">
          <a:xfrm>
            <a:off x="6393998" y="4415027"/>
            <a:ext cx="3664403" cy="19095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rot="19834495">
            <a:off x="2060437" y="2899821"/>
            <a:ext cx="7013458" cy="923330"/>
          </a:xfrm>
          <a:prstGeom prst="rect">
            <a:avLst/>
          </a:prstGeom>
          <a:solidFill>
            <a:schemeClr val="tx1">
              <a:lumMod val="95000"/>
              <a:lumOff val="5000"/>
            </a:schemeClr>
          </a:solidFill>
        </p:spPr>
        <p:txBody>
          <a:bodyPr wrap="none" rtlCol="0">
            <a:spAutoFit/>
          </a:bodyPr>
          <a:lstStyle/>
          <a:p>
            <a:pPr algn="ctr"/>
            <a:r>
              <a:rPr lang="en-US" sz="5400" b="1" dirty="0">
                <a:ln w="12700">
                  <a:solidFill>
                    <a:schemeClr val="accent1"/>
                  </a:solidFill>
                  <a:prstDash val="solid"/>
                </a:ln>
                <a:solidFill>
                  <a:schemeClr val="accent2">
                    <a:lumMod val="20000"/>
                    <a:lumOff val="80000"/>
                  </a:schemeClr>
                </a:solidFill>
                <a:effectLst>
                  <a:outerShdw dist="38100" dir="2640000" algn="bl" rotWithShape="0">
                    <a:schemeClr val="accent1"/>
                  </a:outerShdw>
                </a:effectLst>
              </a:rPr>
              <a:t>Rampant Falsehood!</a:t>
            </a:r>
          </a:p>
        </p:txBody>
      </p:sp>
      <p:sp>
        <p:nvSpPr>
          <p:cNvPr id="4" name="Rectangle 3"/>
          <p:cNvSpPr/>
          <p:nvPr/>
        </p:nvSpPr>
        <p:spPr>
          <a:xfrm>
            <a:off x="5562600" y="4038600"/>
            <a:ext cx="1826141" cy="584776"/>
          </a:xfrm>
          <a:prstGeom prst="rect">
            <a:avLst/>
          </a:prstGeom>
        </p:spPr>
        <p:txBody>
          <a:bodyPr wrap="none">
            <a:spAutoFit/>
          </a:bodyPr>
          <a:lstStyle/>
          <a:p>
            <a:pPr lvl="0"/>
            <a:r>
              <a:rPr lang="ja-JP" altLang="en-US" sz="3200" dirty="0">
                <a:solidFill>
                  <a:schemeClr val="accent2"/>
                </a:solidFill>
              </a:rPr>
              <a:t>大きな嘘</a:t>
            </a:r>
            <a:endParaRPr lang="en-US" sz="3200" dirty="0">
              <a:solidFill>
                <a:schemeClr val="accent2"/>
              </a:solidFill>
            </a:endParaRPr>
          </a:p>
        </p:txBody>
      </p:sp>
    </p:spTree>
    <p:extLst>
      <p:ext uri="{BB962C8B-B14F-4D97-AF65-F5344CB8AC3E}">
        <p14:creationId xmlns:p14="http://schemas.microsoft.com/office/powerpoint/2010/main" val="345356027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9713" y="624110"/>
            <a:ext cx="8911687" cy="1280890"/>
          </a:xfrm>
        </p:spPr>
        <p:txBody>
          <a:bodyPr>
            <a:normAutofit/>
          </a:bodyPr>
          <a:lstStyle/>
          <a:p>
            <a:pPr algn="ctr"/>
            <a:r>
              <a:rPr lang="en-US" sz="4000" dirty="0">
                <a:ln w="0"/>
                <a:solidFill>
                  <a:schemeClr val="accent1"/>
                </a:solidFill>
                <a:effectLst>
                  <a:outerShdw blurRad="38100" dist="25400" dir="5400000" algn="ctr" rotWithShape="0">
                    <a:srgbClr val="6E747A">
                      <a:alpha val="43000"/>
                    </a:srgbClr>
                  </a:outerShdw>
                </a:effectLst>
              </a:rPr>
              <a:t>Christianity? Distortions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2174037"/>
            <a:ext cx="8382000" cy="4455363"/>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3048000" y="2590800"/>
            <a:ext cx="3352800" cy="3046988"/>
          </a:xfrm>
          <a:prstGeom prst="rect">
            <a:avLst/>
          </a:prstGeom>
          <a:noFill/>
        </p:spPr>
        <p:txBody>
          <a:bodyPr wrap="square" rtlCol="0">
            <a:spAutoFit/>
          </a:bodyPr>
          <a:lstStyle/>
          <a:p>
            <a:r>
              <a:rPr lang="en-US" sz="3200" b="1" dirty="0">
                <a:ln w="6600">
                  <a:solidFill>
                    <a:schemeClr val="accent2"/>
                  </a:solidFill>
                  <a:prstDash val="solid"/>
                </a:ln>
                <a:solidFill>
                  <a:srgbClr val="FFFFFF"/>
                </a:solidFill>
                <a:effectLst>
                  <a:outerShdw dist="38100" dir="2700000" algn="tl" rotWithShape="0">
                    <a:schemeClr val="accent2"/>
                  </a:outerShdw>
                </a:effectLst>
              </a:rPr>
              <a:t>Either too far to the left or too far to the right</a:t>
            </a:r>
            <a:r>
              <a:rPr lang="en-US" sz="3200" b="1" dirty="0" smtClean="0">
                <a:ln w="6600">
                  <a:solidFill>
                    <a:schemeClr val="accent2"/>
                  </a:solidFill>
                  <a:prstDash val="solid"/>
                </a:ln>
                <a:solidFill>
                  <a:srgbClr val="FFFFFF"/>
                </a:solidFill>
                <a:effectLst>
                  <a:outerShdw dist="38100" dir="2700000" algn="tl" rotWithShape="0">
                    <a:schemeClr val="accent2"/>
                  </a:outerShdw>
                </a:effectLst>
              </a:rPr>
              <a:t>!</a:t>
            </a:r>
          </a:p>
          <a:p>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a:p>
            <a:endParaRPr lang="en-US" sz="3200" b="1" dirty="0" smtClean="0">
              <a:ln w="6600">
                <a:solidFill>
                  <a:schemeClr val="accent2"/>
                </a:solidFill>
                <a:prstDash val="solid"/>
              </a:ln>
              <a:solidFill>
                <a:srgbClr val="FFFFFF"/>
              </a:solidFill>
              <a:effectLst>
                <a:outerShdw dist="38100" dir="2700000" algn="tl" rotWithShape="0">
                  <a:schemeClr val="accent2"/>
                </a:outerShdw>
              </a:effectLst>
            </a:endParaRPr>
          </a:p>
          <a:p>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TextBox 5"/>
          <p:cNvSpPr txBox="1"/>
          <p:nvPr/>
        </p:nvSpPr>
        <p:spPr>
          <a:xfrm>
            <a:off x="5334000" y="1447800"/>
            <a:ext cx="3467616" cy="584776"/>
          </a:xfrm>
          <a:prstGeom prst="rect">
            <a:avLst/>
          </a:prstGeom>
          <a:noFill/>
        </p:spPr>
        <p:txBody>
          <a:bodyPr wrap="none" rtlCol="0">
            <a:spAutoFit/>
          </a:bodyPr>
          <a:lstStyle/>
          <a:p>
            <a:r>
              <a:rPr lang="ja-JP" altLang="en-US" sz="3200" dirty="0" smtClean="0">
                <a:solidFill>
                  <a:schemeClr val="accent4"/>
                </a:solidFill>
              </a:rPr>
              <a:t>キリスト教？歪曲</a:t>
            </a:r>
            <a:endParaRPr lang="en-US" sz="3200" dirty="0">
              <a:solidFill>
                <a:schemeClr val="accent4"/>
              </a:solidFill>
            </a:endParaRPr>
          </a:p>
        </p:txBody>
      </p:sp>
      <p:sp>
        <p:nvSpPr>
          <p:cNvPr id="7" name="TextBox 6"/>
          <p:cNvSpPr txBox="1"/>
          <p:nvPr/>
        </p:nvSpPr>
        <p:spPr>
          <a:xfrm>
            <a:off x="3124200" y="4191000"/>
            <a:ext cx="3200400" cy="1077218"/>
          </a:xfrm>
          <a:prstGeom prst="rect">
            <a:avLst/>
          </a:prstGeom>
          <a:noFill/>
        </p:spPr>
        <p:txBody>
          <a:bodyPr wrap="square" rtlCol="0">
            <a:spAutoFit/>
          </a:bodyPr>
          <a:lstStyle/>
          <a:p>
            <a:r>
              <a:rPr lang="ja-JP" altLang="en-US" sz="3200" dirty="0" smtClean="0">
                <a:solidFill>
                  <a:srgbClr val="0000FF"/>
                </a:solidFill>
              </a:rPr>
              <a:t>左か右により</a:t>
            </a:r>
            <a:r>
              <a:rPr lang="ja-JP" altLang="en-US" sz="3200" dirty="0" smtClean="0">
                <a:solidFill>
                  <a:srgbClr val="0000FF"/>
                </a:solidFill>
              </a:rPr>
              <a:t>すぎ</a:t>
            </a:r>
            <a:r>
              <a:rPr lang="ja-JP" altLang="en-US" sz="3200" dirty="0" smtClean="0">
                <a:solidFill>
                  <a:srgbClr val="0000FF"/>
                </a:solidFill>
              </a:rPr>
              <a:t>てい</a:t>
            </a:r>
            <a:r>
              <a:rPr lang="ja-JP" altLang="en-US" sz="3200" dirty="0" smtClean="0">
                <a:solidFill>
                  <a:srgbClr val="0000FF"/>
                </a:solidFill>
              </a:rPr>
              <a:t>る</a:t>
            </a:r>
            <a:r>
              <a:rPr lang="ja-JP" altLang="en-US" sz="3200" dirty="0" smtClean="0">
                <a:solidFill>
                  <a:srgbClr val="0000FF"/>
                </a:solidFill>
              </a:rPr>
              <a:t>！</a:t>
            </a:r>
            <a:endParaRPr lang="en-US" sz="3200" dirty="0">
              <a:solidFill>
                <a:srgbClr val="0000FF"/>
              </a:solidFill>
            </a:endParaRPr>
          </a:p>
        </p:txBody>
      </p:sp>
    </p:spTree>
    <p:extLst>
      <p:ext uri="{BB962C8B-B14F-4D97-AF65-F5344CB8AC3E}">
        <p14:creationId xmlns:p14="http://schemas.microsoft.com/office/powerpoint/2010/main" val="235138719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133600" y="2057400"/>
            <a:ext cx="7848600" cy="3733800"/>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solidFill>
                <a:srgbClr val="C00000"/>
              </a:solidFill>
            </a:endParaRPr>
          </a:p>
        </p:txBody>
      </p:sp>
      <p:sp>
        <p:nvSpPr>
          <p:cNvPr id="3" name="Title 2"/>
          <p:cNvSpPr>
            <a:spLocks noGrp="1"/>
          </p:cNvSpPr>
          <p:nvPr>
            <p:ph type="title"/>
          </p:nvPr>
        </p:nvSpPr>
        <p:spPr>
          <a:xfrm>
            <a:off x="2895600" y="624110"/>
            <a:ext cx="6589200" cy="1280890"/>
          </a:xfrm>
        </p:spPr>
        <p:txBody>
          <a:bodyPr>
            <a:normAutofit/>
          </a:bodyPr>
          <a:lstStyle/>
          <a:p>
            <a:pPr algn="ctr">
              <a:defRPr/>
            </a:pPr>
            <a:r>
              <a:rPr lang="es-AR" sz="4400" b="1" dirty="0" err="1">
                <a:ln w="0"/>
                <a:solidFill>
                  <a:schemeClr val="accent1"/>
                </a:solidFill>
                <a:effectLst>
                  <a:outerShdw blurRad="38100" dist="25400" dir="5400000" algn="ctr" rotWithShape="0">
                    <a:srgbClr val="6E747A">
                      <a:alpha val="43000"/>
                    </a:srgbClr>
                  </a:outerShdw>
                </a:effectLst>
              </a:rPr>
              <a:t>The</a:t>
            </a:r>
            <a:r>
              <a:rPr lang="es-AR" sz="4400" b="1" dirty="0">
                <a:ln w="0"/>
                <a:solidFill>
                  <a:schemeClr val="accent1"/>
                </a:solidFill>
                <a:effectLst>
                  <a:outerShdw blurRad="38100" dist="25400" dir="5400000" algn="ctr" rotWithShape="0">
                    <a:srgbClr val="6E747A">
                      <a:alpha val="43000"/>
                    </a:srgbClr>
                  </a:outerShdw>
                </a:effectLst>
              </a:rPr>
              <a:t> </a:t>
            </a:r>
            <a:r>
              <a:rPr lang="es-AR" sz="4400" b="1" dirty="0" err="1">
                <a:ln w="0"/>
                <a:solidFill>
                  <a:schemeClr val="accent1"/>
                </a:solidFill>
                <a:effectLst>
                  <a:outerShdw blurRad="38100" dist="25400" dir="5400000" algn="ctr" rotWithShape="0">
                    <a:srgbClr val="6E747A">
                      <a:alpha val="43000"/>
                    </a:srgbClr>
                  </a:outerShdw>
                </a:effectLst>
              </a:rPr>
              <a:t>Fullness</a:t>
            </a:r>
            <a:r>
              <a:rPr lang="es-AR" sz="4400" b="1" dirty="0">
                <a:ln w="0"/>
                <a:solidFill>
                  <a:schemeClr val="accent1"/>
                </a:solidFill>
                <a:effectLst>
                  <a:outerShdw blurRad="38100" dist="25400" dir="5400000" algn="ctr" rotWithShape="0">
                    <a:srgbClr val="6E747A">
                      <a:alpha val="43000"/>
                    </a:srgbClr>
                  </a:outerShdw>
                </a:effectLst>
              </a:rPr>
              <a:t> of </a:t>
            </a:r>
            <a:r>
              <a:rPr lang="es-AR" sz="4400" b="1" dirty="0" err="1">
                <a:ln w="0"/>
                <a:solidFill>
                  <a:schemeClr val="accent1"/>
                </a:solidFill>
                <a:effectLst>
                  <a:outerShdw blurRad="38100" dist="25400" dir="5400000" algn="ctr" rotWithShape="0">
                    <a:srgbClr val="6E747A">
                      <a:alpha val="43000"/>
                    </a:srgbClr>
                  </a:outerShdw>
                </a:effectLst>
              </a:rPr>
              <a:t>Truth</a:t>
            </a:r>
            <a:endParaRPr lang="es-AR" sz="4400" b="1" dirty="0">
              <a:ln w="0"/>
              <a:solidFill>
                <a:schemeClr val="accent1"/>
              </a:solidFill>
              <a:effectLst>
                <a:outerShdw blurRad="38100" dist="25400" dir="5400000" algn="ctr" rotWithShape="0">
                  <a:srgbClr val="6E747A">
                    <a:alpha val="43000"/>
                  </a:srgbClr>
                </a:outerShdw>
              </a:effectLst>
            </a:endParaRPr>
          </a:p>
        </p:txBody>
      </p:sp>
      <p:sp>
        <p:nvSpPr>
          <p:cNvPr id="6" name="TextBox 5"/>
          <p:cNvSpPr txBox="1"/>
          <p:nvPr/>
        </p:nvSpPr>
        <p:spPr>
          <a:xfrm>
            <a:off x="2362200" y="3276601"/>
            <a:ext cx="2664512" cy="584775"/>
          </a:xfrm>
          <a:prstGeom prst="rect">
            <a:avLst/>
          </a:prstGeom>
          <a:noFill/>
        </p:spPr>
        <p:txBody>
          <a:bodyPr wrap="none">
            <a:spAutoFit/>
          </a:bodyPr>
          <a:lstStyle/>
          <a:p>
            <a:pPr fontAlgn="auto">
              <a:spcBef>
                <a:spcPts val="0"/>
              </a:spcBef>
              <a:spcAft>
                <a:spcPts val="0"/>
              </a:spcAft>
              <a:defRPr/>
            </a:pPr>
            <a:r>
              <a:rPr lang="es-AR" sz="3200" b="1" dirty="0" err="1">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n-lt"/>
                <a:cs typeface="+mn-cs"/>
              </a:rPr>
              <a:t>Justification</a:t>
            </a:r>
            <a:r>
              <a:rPr lang="es-AR" sz="32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n-lt"/>
                <a:cs typeface="+mn-cs"/>
              </a:rPr>
              <a:t> </a:t>
            </a:r>
          </a:p>
        </p:txBody>
      </p:sp>
      <p:sp>
        <p:nvSpPr>
          <p:cNvPr id="11" name="TextBox 10"/>
          <p:cNvSpPr txBox="1"/>
          <p:nvPr/>
        </p:nvSpPr>
        <p:spPr>
          <a:xfrm>
            <a:off x="7010401" y="3276601"/>
            <a:ext cx="2986715" cy="584775"/>
          </a:xfrm>
          <a:prstGeom prst="rect">
            <a:avLst/>
          </a:prstGeom>
          <a:noFill/>
        </p:spPr>
        <p:txBody>
          <a:bodyPr wrap="none">
            <a:spAutoFit/>
          </a:bodyPr>
          <a:lstStyle/>
          <a:p>
            <a:pPr fontAlgn="auto">
              <a:spcBef>
                <a:spcPts val="0"/>
              </a:spcBef>
              <a:spcAft>
                <a:spcPts val="0"/>
              </a:spcAft>
              <a:defRPr/>
            </a:pPr>
            <a:r>
              <a:rPr lang="es-AR" sz="3200" b="1" dirty="0" err="1">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n-lt"/>
                <a:cs typeface="+mn-cs"/>
              </a:rPr>
              <a:t>Sanctification</a:t>
            </a:r>
            <a:r>
              <a:rPr lang="es-AR" sz="32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n-lt"/>
                <a:cs typeface="+mn-cs"/>
              </a:rPr>
              <a:t> </a:t>
            </a:r>
          </a:p>
        </p:txBody>
      </p:sp>
      <p:sp>
        <p:nvSpPr>
          <p:cNvPr id="2" name="TextBox 1"/>
          <p:cNvSpPr txBox="1"/>
          <p:nvPr/>
        </p:nvSpPr>
        <p:spPr>
          <a:xfrm>
            <a:off x="3200400" y="3962400"/>
            <a:ext cx="1005403" cy="584776"/>
          </a:xfrm>
          <a:prstGeom prst="rect">
            <a:avLst/>
          </a:prstGeom>
          <a:noFill/>
        </p:spPr>
        <p:txBody>
          <a:bodyPr wrap="none" rtlCol="0">
            <a:spAutoFit/>
          </a:bodyPr>
          <a:lstStyle/>
          <a:p>
            <a:r>
              <a:rPr lang="ja-JP" altLang="en-US" sz="3200" dirty="0" smtClean="0">
                <a:solidFill>
                  <a:srgbClr val="728653"/>
                </a:solidFill>
              </a:rPr>
              <a:t>義認</a:t>
            </a:r>
            <a:endParaRPr lang="en-US" sz="3200" dirty="0">
              <a:solidFill>
                <a:srgbClr val="728653"/>
              </a:solidFill>
            </a:endParaRPr>
          </a:p>
        </p:txBody>
      </p:sp>
      <p:sp>
        <p:nvSpPr>
          <p:cNvPr id="4" name="TextBox 3"/>
          <p:cNvSpPr txBox="1"/>
          <p:nvPr/>
        </p:nvSpPr>
        <p:spPr>
          <a:xfrm>
            <a:off x="8077200" y="4038600"/>
            <a:ext cx="1005403" cy="584776"/>
          </a:xfrm>
          <a:prstGeom prst="rect">
            <a:avLst/>
          </a:prstGeom>
          <a:noFill/>
        </p:spPr>
        <p:txBody>
          <a:bodyPr wrap="none" rtlCol="0">
            <a:spAutoFit/>
          </a:bodyPr>
          <a:lstStyle/>
          <a:p>
            <a:r>
              <a:rPr lang="ja-JP" altLang="en-US" sz="3200" dirty="0" smtClean="0">
                <a:solidFill>
                  <a:srgbClr val="728653"/>
                </a:solidFill>
              </a:rPr>
              <a:t>聖化</a:t>
            </a:r>
            <a:endParaRPr lang="en-US" sz="3200" dirty="0">
              <a:solidFill>
                <a:srgbClr val="728653"/>
              </a:solidFill>
            </a:endParaRPr>
          </a:p>
        </p:txBody>
      </p:sp>
      <p:sp>
        <p:nvSpPr>
          <p:cNvPr id="5" name="TextBox 4"/>
          <p:cNvSpPr txBox="1"/>
          <p:nvPr/>
        </p:nvSpPr>
        <p:spPr>
          <a:xfrm>
            <a:off x="5029200" y="1295400"/>
            <a:ext cx="2951678" cy="584776"/>
          </a:xfrm>
          <a:prstGeom prst="rect">
            <a:avLst/>
          </a:prstGeom>
          <a:noFill/>
        </p:spPr>
        <p:txBody>
          <a:bodyPr wrap="square" rtlCol="0">
            <a:spAutoFit/>
          </a:bodyPr>
          <a:lstStyle/>
          <a:p>
            <a:r>
              <a:rPr lang="ja-JP" altLang="en-US" sz="3200" dirty="0" smtClean="0">
                <a:solidFill>
                  <a:schemeClr val="accent4"/>
                </a:solidFill>
              </a:rPr>
              <a:t>真理</a:t>
            </a:r>
            <a:r>
              <a:rPr lang="ja-JP" altLang="en-US" sz="3200" dirty="0" smtClean="0">
                <a:solidFill>
                  <a:schemeClr val="accent4"/>
                </a:solidFill>
              </a:rPr>
              <a:t>の完全さ</a:t>
            </a:r>
            <a:endParaRPr lang="en-US" sz="3200" dirty="0">
              <a:solidFill>
                <a:schemeClr val="accent4"/>
              </a:solidFill>
            </a:endParaRPr>
          </a:p>
        </p:txBody>
      </p:sp>
    </p:spTree>
    <p:extLst>
      <p:ext uri="{BB962C8B-B14F-4D97-AF65-F5344CB8AC3E}">
        <p14:creationId xmlns:p14="http://schemas.microsoft.com/office/powerpoint/2010/main" val="167000032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133600" y="2133600"/>
            <a:ext cx="2971800" cy="2895600"/>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solidFill>
                <a:srgbClr val="C00000"/>
              </a:solidFill>
            </a:endParaRPr>
          </a:p>
        </p:txBody>
      </p:sp>
      <p:sp>
        <p:nvSpPr>
          <p:cNvPr id="3" name="Title 2"/>
          <p:cNvSpPr>
            <a:spLocks noGrp="1"/>
          </p:cNvSpPr>
          <p:nvPr>
            <p:ph type="title"/>
          </p:nvPr>
        </p:nvSpPr>
        <p:spPr>
          <a:xfrm>
            <a:off x="2895600" y="624110"/>
            <a:ext cx="6589200" cy="1280890"/>
          </a:xfrm>
        </p:spPr>
        <p:txBody>
          <a:bodyPr>
            <a:normAutofit/>
          </a:bodyPr>
          <a:lstStyle/>
          <a:p>
            <a:pPr algn="ctr">
              <a:defRPr/>
            </a:pPr>
            <a:r>
              <a:rPr lang="es-AR" sz="4400" b="1" dirty="0" err="1">
                <a:ln w="0"/>
                <a:solidFill>
                  <a:schemeClr val="accent1"/>
                </a:solidFill>
                <a:effectLst>
                  <a:outerShdw blurRad="38100" dist="25400" dir="5400000" algn="ctr" rotWithShape="0">
                    <a:srgbClr val="6E747A">
                      <a:alpha val="43000"/>
                    </a:srgbClr>
                  </a:outerShdw>
                </a:effectLst>
              </a:rPr>
              <a:t>The</a:t>
            </a:r>
            <a:r>
              <a:rPr lang="es-AR" sz="4400" b="1" dirty="0">
                <a:ln w="0"/>
                <a:solidFill>
                  <a:schemeClr val="accent1"/>
                </a:solidFill>
                <a:effectLst>
                  <a:outerShdw blurRad="38100" dist="25400" dir="5400000" algn="ctr" rotWithShape="0">
                    <a:srgbClr val="6E747A">
                      <a:alpha val="43000"/>
                    </a:srgbClr>
                  </a:outerShdw>
                </a:effectLst>
              </a:rPr>
              <a:t> </a:t>
            </a:r>
            <a:r>
              <a:rPr lang="es-AR" sz="4400" b="1" dirty="0" err="1">
                <a:ln w="0"/>
                <a:solidFill>
                  <a:schemeClr val="accent1"/>
                </a:solidFill>
                <a:effectLst>
                  <a:outerShdw blurRad="38100" dist="25400" dir="5400000" algn="ctr" rotWithShape="0">
                    <a:srgbClr val="6E747A">
                      <a:alpha val="43000"/>
                    </a:srgbClr>
                  </a:outerShdw>
                </a:effectLst>
              </a:rPr>
              <a:t>Fullness</a:t>
            </a:r>
            <a:r>
              <a:rPr lang="es-AR" sz="4400" b="1" dirty="0">
                <a:ln w="0"/>
                <a:solidFill>
                  <a:schemeClr val="accent1"/>
                </a:solidFill>
                <a:effectLst>
                  <a:outerShdw blurRad="38100" dist="25400" dir="5400000" algn="ctr" rotWithShape="0">
                    <a:srgbClr val="6E747A">
                      <a:alpha val="43000"/>
                    </a:srgbClr>
                  </a:outerShdw>
                </a:effectLst>
              </a:rPr>
              <a:t> of </a:t>
            </a:r>
            <a:r>
              <a:rPr lang="es-AR" sz="4400" b="1" dirty="0" err="1">
                <a:ln w="0"/>
                <a:solidFill>
                  <a:schemeClr val="accent1"/>
                </a:solidFill>
                <a:effectLst>
                  <a:outerShdw blurRad="38100" dist="25400" dir="5400000" algn="ctr" rotWithShape="0">
                    <a:srgbClr val="6E747A">
                      <a:alpha val="43000"/>
                    </a:srgbClr>
                  </a:outerShdw>
                </a:effectLst>
              </a:rPr>
              <a:t>Truth</a:t>
            </a:r>
            <a:endParaRPr lang="es-AR" sz="4400" b="1" dirty="0">
              <a:ln w="0"/>
              <a:solidFill>
                <a:schemeClr val="accent1"/>
              </a:solidFill>
              <a:effectLst>
                <a:outerShdw blurRad="38100" dist="25400" dir="5400000" algn="ctr" rotWithShape="0">
                  <a:srgbClr val="6E747A">
                    <a:alpha val="43000"/>
                  </a:srgbClr>
                </a:outerShdw>
              </a:effectLst>
            </a:endParaRPr>
          </a:p>
        </p:txBody>
      </p:sp>
      <p:sp>
        <p:nvSpPr>
          <p:cNvPr id="6" name="TextBox 5"/>
          <p:cNvSpPr txBox="1"/>
          <p:nvPr/>
        </p:nvSpPr>
        <p:spPr>
          <a:xfrm>
            <a:off x="2362200" y="3276601"/>
            <a:ext cx="2664512" cy="584775"/>
          </a:xfrm>
          <a:prstGeom prst="rect">
            <a:avLst/>
          </a:prstGeom>
          <a:noFill/>
        </p:spPr>
        <p:txBody>
          <a:bodyPr wrap="none">
            <a:spAutoFit/>
          </a:bodyPr>
          <a:lstStyle/>
          <a:p>
            <a:pPr fontAlgn="auto">
              <a:spcBef>
                <a:spcPts val="0"/>
              </a:spcBef>
              <a:spcAft>
                <a:spcPts val="0"/>
              </a:spcAft>
              <a:defRPr/>
            </a:pPr>
            <a:r>
              <a:rPr lang="es-AR" sz="3200" b="1" dirty="0" err="1">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n-lt"/>
                <a:cs typeface="+mn-cs"/>
              </a:rPr>
              <a:t>Justification</a:t>
            </a:r>
            <a:r>
              <a:rPr lang="es-AR" sz="32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n-lt"/>
                <a:cs typeface="+mn-cs"/>
              </a:rPr>
              <a:t> </a:t>
            </a:r>
          </a:p>
        </p:txBody>
      </p:sp>
      <p:sp>
        <p:nvSpPr>
          <p:cNvPr id="11" name="TextBox 10"/>
          <p:cNvSpPr txBox="1"/>
          <p:nvPr/>
        </p:nvSpPr>
        <p:spPr>
          <a:xfrm>
            <a:off x="7010401" y="3276601"/>
            <a:ext cx="2986715" cy="584775"/>
          </a:xfrm>
          <a:prstGeom prst="rect">
            <a:avLst/>
          </a:prstGeom>
          <a:noFill/>
        </p:spPr>
        <p:txBody>
          <a:bodyPr wrap="none">
            <a:spAutoFit/>
          </a:bodyPr>
          <a:lstStyle/>
          <a:p>
            <a:pPr fontAlgn="auto">
              <a:spcBef>
                <a:spcPts val="0"/>
              </a:spcBef>
              <a:spcAft>
                <a:spcPts val="0"/>
              </a:spcAft>
              <a:defRPr/>
            </a:pPr>
            <a:r>
              <a:rPr lang="es-AR" sz="3200" b="1" dirty="0" err="1">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n-lt"/>
                <a:cs typeface="+mn-cs"/>
              </a:rPr>
              <a:t>Sanctification</a:t>
            </a:r>
            <a:r>
              <a:rPr lang="es-AR" sz="32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n-lt"/>
                <a:cs typeface="+mn-cs"/>
              </a:rPr>
              <a:t> </a:t>
            </a:r>
          </a:p>
        </p:txBody>
      </p:sp>
      <p:sp>
        <p:nvSpPr>
          <p:cNvPr id="2" name="TextBox 1"/>
          <p:cNvSpPr txBox="1"/>
          <p:nvPr/>
        </p:nvSpPr>
        <p:spPr>
          <a:xfrm>
            <a:off x="3124200" y="3962400"/>
            <a:ext cx="1005403" cy="584776"/>
          </a:xfrm>
          <a:prstGeom prst="rect">
            <a:avLst/>
          </a:prstGeom>
          <a:noFill/>
        </p:spPr>
        <p:txBody>
          <a:bodyPr wrap="none" rtlCol="0">
            <a:spAutoFit/>
          </a:bodyPr>
          <a:lstStyle/>
          <a:p>
            <a:r>
              <a:rPr lang="ja-JP" altLang="en-US" sz="3200" dirty="0" smtClean="0">
                <a:solidFill>
                  <a:schemeClr val="accent4"/>
                </a:solidFill>
              </a:rPr>
              <a:t>義認</a:t>
            </a:r>
            <a:endParaRPr lang="en-US" sz="3200" dirty="0">
              <a:solidFill>
                <a:schemeClr val="accent4"/>
              </a:solidFill>
            </a:endParaRPr>
          </a:p>
        </p:txBody>
      </p:sp>
      <p:sp>
        <p:nvSpPr>
          <p:cNvPr id="4" name="TextBox 3"/>
          <p:cNvSpPr txBox="1"/>
          <p:nvPr/>
        </p:nvSpPr>
        <p:spPr>
          <a:xfrm>
            <a:off x="8077200" y="3962400"/>
            <a:ext cx="1005403" cy="584776"/>
          </a:xfrm>
          <a:prstGeom prst="rect">
            <a:avLst/>
          </a:prstGeom>
          <a:noFill/>
        </p:spPr>
        <p:txBody>
          <a:bodyPr wrap="none" rtlCol="0">
            <a:spAutoFit/>
          </a:bodyPr>
          <a:lstStyle/>
          <a:p>
            <a:r>
              <a:rPr lang="ja-JP" altLang="en-US" sz="3200" dirty="0" smtClean="0">
                <a:solidFill>
                  <a:srgbClr val="728653"/>
                </a:solidFill>
              </a:rPr>
              <a:t>聖化</a:t>
            </a:r>
            <a:endParaRPr lang="en-US" sz="3200" dirty="0">
              <a:solidFill>
                <a:srgbClr val="728653"/>
              </a:solidFill>
            </a:endParaRPr>
          </a:p>
        </p:txBody>
      </p:sp>
      <p:sp>
        <p:nvSpPr>
          <p:cNvPr id="5" name="TextBox 4"/>
          <p:cNvSpPr txBox="1"/>
          <p:nvPr/>
        </p:nvSpPr>
        <p:spPr>
          <a:xfrm>
            <a:off x="5257800" y="1371600"/>
            <a:ext cx="2646878" cy="584776"/>
          </a:xfrm>
          <a:prstGeom prst="rect">
            <a:avLst/>
          </a:prstGeom>
          <a:noFill/>
        </p:spPr>
        <p:txBody>
          <a:bodyPr wrap="none" rtlCol="0">
            <a:spAutoFit/>
          </a:bodyPr>
          <a:lstStyle/>
          <a:p>
            <a:r>
              <a:rPr lang="ja-JP" altLang="en-US" sz="3200" dirty="0" smtClean="0">
                <a:solidFill>
                  <a:schemeClr val="accent4"/>
                </a:solidFill>
              </a:rPr>
              <a:t>真理</a:t>
            </a:r>
            <a:r>
              <a:rPr lang="ja-JP" altLang="en-US" sz="3200" dirty="0" smtClean="0">
                <a:solidFill>
                  <a:schemeClr val="accent4"/>
                </a:solidFill>
              </a:rPr>
              <a:t>の完全さ</a:t>
            </a:r>
            <a:endParaRPr lang="en-US" sz="3200" dirty="0">
              <a:solidFill>
                <a:schemeClr val="accent4"/>
              </a:solidFill>
            </a:endParaRPr>
          </a:p>
        </p:txBody>
      </p:sp>
    </p:spTree>
    <p:extLst>
      <p:ext uri="{BB962C8B-B14F-4D97-AF65-F5344CB8AC3E}">
        <p14:creationId xmlns:p14="http://schemas.microsoft.com/office/powerpoint/2010/main" val="356205655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95600" y="624110"/>
            <a:ext cx="6589200" cy="1280890"/>
          </a:xfrm>
        </p:spPr>
        <p:txBody>
          <a:bodyPr>
            <a:normAutofit/>
          </a:bodyPr>
          <a:lstStyle/>
          <a:p>
            <a:pPr algn="ctr">
              <a:defRPr/>
            </a:pPr>
            <a:r>
              <a:rPr lang="es-AR" sz="4400" b="1" dirty="0" err="1">
                <a:ln w="0"/>
                <a:solidFill>
                  <a:schemeClr val="accent1"/>
                </a:solidFill>
                <a:effectLst>
                  <a:outerShdw blurRad="38100" dist="25400" dir="5400000" algn="ctr" rotWithShape="0">
                    <a:srgbClr val="6E747A">
                      <a:alpha val="43000"/>
                    </a:srgbClr>
                  </a:outerShdw>
                </a:effectLst>
              </a:rPr>
              <a:t>The</a:t>
            </a:r>
            <a:r>
              <a:rPr lang="es-AR" sz="4400" b="1" dirty="0">
                <a:ln w="0"/>
                <a:solidFill>
                  <a:schemeClr val="accent1"/>
                </a:solidFill>
                <a:effectLst>
                  <a:outerShdw blurRad="38100" dist="25400" dir="5400000" algn="ctr" rotWithShape="0">
                    <a:srgbClr val="6E747A">
                      <a:alpha val="43000"/>
                    </a:srgbClr>
                  </a:outerShdw>
                </a:effectLst>
              </a:rPr>
              <a:t> </a:t>
            </a:r>
            <a:r>
              <a:rPr lang="es-AR" sz="4400" b="1" dirty="0" err="1">
                <a:ln w="0"/>
                <a:solidFill>
                  <a:schemeClr val="accent1"/>
                </a:solidFill>
                <a:effectLst>
                  <a:outerShdw blurRad="38100" dist="25400" dir="5400000" algn="ctr" rotWithShape="0">
                    <a:srgbClr val="6E747A">
                      <a:alpha val="43000"/>
                    </a:srgbClr>
                  </a:outerShdw>
                </a:effectLst>
              </a:rPr>
              <a:t>Fullness</a:t>
            </a:r>
            <a:r>
              <a:rPr lang="es-AR" sz="4400" b="1" dirty="0">
                <a:ln w="0"/>
                <a:solidFill>
                  <a:schemeClr val="accent1"/>
                </a:solidFill>
                <a:effectLst>
                  <a:outerShdw blurRad="38100" dist="25400" dir="5400000" algn="ctr" rotWithShape="0">
                    <a:srgbClr val="6E747A">
                      <a:alpha val="43000"/>
                    </a:srgbClr>
                  </a:outerShdw>
                </a:effectLst>
              </a:rPr>
              <a:t> of </a:t>
            </a:r>
            <a:r>
              <a:rPr lang="es-AR" sz="4400" b="1" dirty="0" err="1">
                <a:ln w="0"/>
                <a:solidFill>
                  <a:schemeClr val="accent1"/>
                </a:solidFill>
                <a:effectLst>
                  <a:outerShdw blurRad="38100" dist="25400" dir="5400000" algn="ctr" rotWithShape="0">
                    <a:srgbClr val="6E747A">
                      <a:alpha val="43000"/>
                    </a:srgbClr>
                  </a:outerShdw>
                </a:effectLst>
              </a:rPr>
              <a:t>Truth</a:t>
            </a:r>
            <a:endParaRPr lang="es-AR" sz="4400" b="1" dirty="0">
              <a:ln w="0"/>
              <a:solidFill>
                <a:schemeClr val="accent1"/>
              </a:solidFill>
              <a:effectLst>
                <a:outerShdw blurRad="38100" dist="25400" dir="5400000" algn="ctr" rotWithShape="0">
                  <a:srgbClr val="6E747A">
                    <a:alpha val="43000"/>
                  </a:srgbClr>
                </a:outerShdw>
              </a:effectLst>
            </a:endParaRPr>
          </a:p>
        </p:txBody>
      </p:sp>
      <p:sp>
        <p:nvSpPr>
          <p:cNvPr id="6" name="TextBox 5"/>
          <p:cNvSpPr txBox="1"/>
          <p:nvPr/>
        </p:nvSpPr>
        <p:spPr>
          <a:xfrm>
            <a:off x="2362200" y="3276601"/>
            <a:ext cx="2664512" cy="584775"/>
          </a:xfrm>
          <a:prstGeom prst="rect">
            <a:avLst/>
          </a:prstGeom>
          <a:noFill/>
        </p:spPr>
        <p:txBody>
          <a:bodyPr wrap="none">
            <a:spAutoFit/>
          </a:bodyPr>
          <a:lstStyle/>
          <a:p>
            <a:pPr fontAlgn="auto">
              <a:spcBef>
                <a:spcPts val="0"/>
              </a:spcBef>
              <a:spcAft>
                <a:spcPts val="0"/>
              </a:spcAft>
              <a:defRPr/>
            </a:pPr>
            <a:r>
              <a:rPr lang="es-AR" sz="3200" b="1" dirty="0" err="1">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n-lt"/>
                <a:cs typeface="+mn-cs"/>
              </a:rPr>
              <a:t>Justification</a:t>
            </a:r>
            <a:r>
              <a:rPr lang="es-AR" sz="32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n-lt"/>
                <a:cs typeface="+mn-cs"/>
              </a:rPr>
              <a:t> </a:t>
            </a:r>
          </a:p>
        </p:txBody>
      </p:sp>
      <p:sp>
        <p:nvSpPr>
          <p:cNvPr id="11" name="TextBox 10"/>
          <p:cNvSpPr txBox="1"/>
          <p:nvPr/>
        </p:nvSpPr>
        <p:spPr>
          <a:xfrm>
            <a:off x="7010401" y="3276601"/>
            <a:ext cx="2986715" cy="584775"/>
          </a:xfrm>
          <a:prstGeom prst="rect">
            <a:avLst/>
          </a:prstGeom>
          <a:noFill/>
        </p:spPr>
        <p:txBody>
          <a:bodyPr wrap="none">
            <a:spAutoFit/>
          </a:bodyPr>
          <a:lstStyle/>
          <a:p>
            <a:pPr fontAlgn="auto">
              <a:spcBef>
                <a:spcPts val="0"/>
              </a:spcBef>
              <a:spcAft>
                <a:spcPts val="0"/>
              </a:spcAft>
              <a:defRPr/>
            </a:pPr>
            <a:r>
              <a:rPr lang="es-AR" sz="3200" b="1" dirty="0" err="1">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n-lt"/>
                <a:cs typeface="+mn-cs"/>
              </a:rPr>
              <a:t>Sanctification</a:t>
            </a:r>
            <a:r>
              <a:rPr lang="es-AR" sz="32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n-lt"/>
                <a:cs typeface="+mn-cs"/>
              </a:rPr>
              <a:t> </a:t>
            </a:r>
          </a:p>
        </p:txBody>
      </p:sp>
      <p:sp>
        <p:nvSpPr>
          <p:cNvPr id="7" name="Oval 6"/>
          <p:cNvSpPr/>
          <p:nvPr/>
        </p:nvSpPr>
        <p:spPr>
          <a:xfrm>
            <a:off x="6934200" y="2133600"/>
            <a:ext cx="2971800" cy="2895600"/>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solidFill>
                <a:srgbClr val="C00000"/>
              </a:solidFill>
            </a:endParaRPr>
          </a:p>
        </p:txBody>
      </p:sp>
      <p:sp>
        <p:nvSpPr>
          <p:cNvPr id="2" name="TextBox 1"/>
          <p:cNvSpPr txBox="1"/>
          <p:nvPr/>
        </p:nvSpPr>
        <p:spPr>
          <a:xfrm>
            <a:off x="3048000" y="4038600"/>
            <a:ext cx="1143000" cy="584776"/>
          </a:xfrm>
          <a:prstGeom prst="rect">
            <a:avLst/>
          </a:prstGeom>
          <a:noFill/>
        </p:spPr>
        <p:txBody>
          <a:bodyPr wrap="square" rtlCol="0">
            <a:spAutoFit/>
          </a:bodyPr>
          <a:lstStyle/>
          <a:p>
            <a:r>
              <a:rPr lang="ja-JP" altLang="en-US" sz="3200" dirty="0" smtClean="0">
                <a:solidFill>
                  <a:srgbClr val="728653"/>
                </a:solidFill>
              </a:rPr>
              <a:t>義認</a:t>
            </a:r>
            <a:endParaRPr lang="en-US" sz="3200" dirty="0">
              <a:solidFill>
                <a:srgbClr val="728653"/>
              </a:solidFill>
            </a:endParaRPr>
          </a:p>
        </p:txBody>
      </p:sp>
      <p:sp>
        <p:nvSpPr>
          <p:cNvPr id="4" name="TextBox 3"/>
          <p:cNvSpPr txBox="1"/>
          <p:nvPr/>
        </p:nvSpPr>
        <p:spPr>
          <a:xfrm>
            <a:off x="7848600" y="4038600"/>
            <a:ext cx="1310203" cy="584776"/>
          </a:xfrm>
          <a:prstGeom prst="rect">
            <a:avLst/>
          </a:prstGeom>
          <a:noFill/>
        </p:spPr>
        <p:txBody>
          <a:bodyPr wrap="square" rtlCol="0">
            <a:spAutoFit/>
          </a:bodyPr>
          <a:lstStyle/>
          <a:p>
            <a:r>
              <a:rPr lang="ja-JP" altLang="en-US" sz="3200" dirty="0" smtClean="0">
                <a:solidFill>
                  <a:srgbClr val="728653"/>
                </a:solidFill>
              </a:rPr>
              <a:t>聖化</a:t>
            </a:r>
            <a:endParaRPr lang="en-US" sz="3200" dirty="0">
              <a:solidFill>
                <a:srgbClr val="728653"/>
              </a:solidFill>
            </a:endParaRPr>
          </a:p>
        </p:txBody>
      </p:sp>
      <p:sp>
        <p:nvSpPr>
          <p:cNvPr id="5" name="TextBox 4"/>
          <p:cNvSpPr txBox="1"/>
          <p:nvPr/>
        </p:nvSpPr>
        <p:spPr>
          <a:xfrm>
            <a:off x="4953000" y="1371600"/>
            <a:ext cx="2646878" cy="861774"/>
          </a:xfrm>
          <a:prstGeom prst="rect">
            <a:avLst/>
          </a:prstGeom>
          <a:noFill/>
        </p:spPr>
        <p:txBody>
          <a:bodyPr wrap="none" rtlCol="0">
            <a:spAutoFit/>
          </a:bodyPr>
          <a:lstStyle/>
          <a:p>
            <a:r>
              <a:rPr lang="ja-JP" altLang="en-US" sz="3200" dirty="0" smtClean="0">
                <a:solidFill>
                  <a:schemeClr val="accent4"/>
                </a:solidFill>
              </a:rPr>
              <a:t>真理</a:t>
            </a:r>
            <a:r>
              <a:rPr lang="ja-JP" altLang="en-US" sz="3200" dirty="0" smtClean="0">
                <a:solidFill>
                  <a:schemeClr val="accent4"/>
                </a:solidFill>
              </a:rPr>
              <a:t>の完全さ</a:t>
            </a:r>
            <a:endParaRPr lang="en-US" sz="3200" dirty="0">
              <a:solidFill>
                <a:schemeClr val="accent4"/>
              </a:solidFill>
            </a:endParaRPr>
          </a:p>
          <a:p>
            <a:endParaRPr lang="en-US" dirty="0"/>
          </a:p>
        </p:txBody>
      </p:sp>
    </p:spTree>
    <p:extLst>
      <p:ext uri="{BB962C8B-B14F-4D97-AF65-F5344CB8AC3E}">
        <p14:creationId xmlns:p14="http://schemas.microsoft.com/office/powerpoint/2010/main" val="7387950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3074" name="Picture 2" descr="http://archives.adventistreview.org/2004-1544/images/stor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2089" y="609600"/>
            <a:ext cx="8278586" cy="571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38400" y="2438400"/>
            <a:ext cx="7696200" cy="1077218"/>
          </a:xfrm>
          <a:prstGeom prst="rect">
            <a:avLst/>
          </a:prstGeom>
          <a:noFill/>
        </p:spPr>
        <p:txBody>
          <a:bodyPr wrap="square" rtlCol="0">
            <a:spAutoFit/>
          </a:bodyPr>
          <a:lstStyle/>
          <a:p>
            <a:r>
              <a:rPr lang="ja-JP" altLang="en-US" sz="3200" dirty="0" smtClean="0">
                <a:solidFill>
                  <a:srgbClr val="FFFF00"/>
                </a:solidFill>
              </a:rPr>
              <a:t>“</a:t>
            </a:r>
            <a:r>
              <a:rPr lang="ja-JP" altLang="en-US" sz="3200" dirty="0" smtClean="0">
                <a:solidFill>
                  <a:srgbClr val="FFFF00"/>
                </a:solidFill>
              </a:rPr>
              <a:t>私は</a:t>
            </a:r>
            <a:r>
              <a:rPr lang="ja-JP" altLang="en-US" sz="3200" dirty="0" smtClean="0">
                <a:solidFill>
                  <a:srgbClr val="FFFF00"/>
                </a:solidFill>
              </a:rPr>
              <a:t>いつイエス様にお会いできるのでしょうか？</a:t>
            </a:r>
            <a:endParaRPr lang="en-US" sz="3200" dirty="0">
              <a:solidFill>
                <a:srgbClr val="FFFF00"/>
              </a:solidFill>
            </a:endParaRPr>
          </a:p>
        </p:txBody>
      </p:sp>
      <p:sp>
        <p:nvSpPr>
          <p:cNvPr id="5" name="TextBox 4"/>
          <p:cNvSpPr txBox="1"/>
          <p:nvPr/>
        </p:nvSpPr>
        <p:spPr>
          <a:xfrm>
            <a:off x="4800600" y="2971800"/>
            <a:ext cx="4915929" cy="584776"/>
          </a:xfrm>
          <a:prstGeom prst="rect">
            <a:avLst/>
          </a:prstGeom>
          <a:noFill/>
        </p:spPr>
        <p:txBody>
          <a:bodyPr wrap="none" rtlCol="0">
            <a:spAutoFit/>
          </a:bodyPr>
          <a:lstStyle/>
          <a:p>
            <a:r>
              <a:rPr lang="en-US" altLang="ja-JP" sz="3200" dirty="0" smtClean="0">
                <a:solidFill>
                  <a:srgbClr val="FFFF00"/>
                </a:solidFill>
              </a:rPr>
              <a:t>1844</a:t>
            </a:r>
            <a:r>
              <a:rPr lang="ja-JP" altLang="en-US" sz="3200" dirty="0" smtClean="0">
                <a:solidFill>
                  <a:srgbClr val="FFFF00"/>
                </a:solidFill>
              </a:rPr>
              <a:t>年の秋を振り返ると</a:t>
            </a:r>
            <a:endParaRPr lang="en-US" sz="3200" dirty="0">
              <a:solidFill>
                <a:srgbClr val="FFFF00"/>
              </a:solidFill>
            </a:endParaRPr>
          </a:p>
        </p:txBody>
      </p:sp>
    </p:spTree>
    <p:extLst>
      <p:ext uri="{BB962C8B-B14F-4D97-AF65-F5344CB8AC3E}">
        <p14:creationId xmlns:p14="http://schemas.microsoft.com/office/powerpoint/2010/main" val="309626607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133600" y="1752600"/>
            <a:ext cx="7848600" cy="3581400"/>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solidFill>
                <a:srgbClr val="C00000"/>
              </a:solidFill>
            </a:endParaRPr>
          </a:p>
        </p:txBody>
      </p:sp>
      <p:sp>
        <p:nvSpPr>
          <p:cNvPr id="3" name="Title 2"/>
          <p:cNvSpPr>
            <a:spLocks noGrp="1"/>
          </p:cNvSpPr>
          <p:nvPr>
            <p:ph type="title"/>
          </p:nvPr>
        </p:nvSpPr>
        <p:spPr>
          <a:xfrm>
            <a:off x="2895600" y="624110"/>
            <a:ext cx="6589200" cy="1280890"/>
          </a:xfrm>
        </p:spPr>
        <p:txBody>
          <a:bodyPr>
            <a:normAutofit/>
          </a:bodyPr>
          <a:lstStyle/>
          <a:p>
            <a:pPr algn="ctr">
              <a:defRPr/>
            </a:pPr>
            <a:r>
              <a:rPr lang="es-AR" sz="4400" b="1" dirty="0" err="1">
                <a:ln w="0"/>
                <a:solidFill>
                  <a:schemeClr val="accent1"/>
                </a:solidFill>
                <a:effectLst>
                  <a:outerShdw blurRad="38100" dist="25400" dir="5400000" algn="ctr" rotWithShape="0">
                    <a:srgbClr val="6E747A">
                      <a:alpha val="43000"/>
                    </a:srgbClr>
                  </a:outerShdw>
                </a:effectLst>
              </a:rPr>
              <a:t>The</a:t>
            </a:r>
            <a:r>
              <a:rPr lang="es-AR" sz="4400" b="1" dirty="0">
                <a:ln w="0"/>
                <a:solidFill>
                  <a:schemeClr val="accent1"/>
                </a:solidFill>
                <a:effectLst>
                  <a:outerShdw blurRad="38100" dist="25400" dir="5400000" algn="ctr" rotWithShape="0">
                    <a:srgbClr val="6E747A">
                      <a:alpha val="43000"/>
                    </a:srgbClr>
                  </a:outerShdw>
                </a:effectLst>
              </a:rPr>
              <a:t> </a:t>
            </a:r>
            <a:r>
              <a:rPr lang="es-AR" sz="4400" b="1" dirty="0" err="1">
                <a:ln w="0"/>
                <a:solidFill>
                  <a:schemeClr val="accent1"/>
                </a:solidFill>
                <a:effectLst>
                  <a:outerShdw blurRad="38100" dist="25400" dir="5400000" algn="ctr" rotWithShape="0">
                    <a:srgbClr val="6E747A">
                      <a:alpha val="43000"/>
                    </a:srgbClr>
                  </a:outerShdw>
                </a:effectLst>
              </a:rPr>
              <a:t>Fullness</a:t>
            </a:r>
            <a:r>
              <a:rPr lang="es-AR" sz="4400" b="1" dirty="0">
                <a:ln w="0"/>
                <a:solidFill>
                  <a:schemeClr val="accent1"/>
                </a:solidFill>
                <a:effectLst>
                  <a:outerShdw blurRad="38100" dist="25400" dir="5400000" algn="ctr" rotWithShape="0">
                    <a:srgbClr val="6E747A">
                      <a:alpha val="43000"/>
                    </a:srgbClr>
                  </a:outerShdw>
                </a:effectLst>
              </a:rPr>
              <a:t> of </a:t>
            </a:r>
            <a:r>
              <a:rPr lang="es-AR" sz="4400" b="1" dirty="0" err="1">
                <a:ln w="0"/>
                <a:solidFill>
                  <a:schemeClr val="accent1"/>
                </a:solidFill>
                <a:effectLst>
                  <a:outerShdw blurRad="38100" dist="25400" dir="5400000" algn="ctr" rotWithShape="0">
                    <a:srgbClr val="6E747A">
                      <a:alpha val="43000"/>
                    </a:srgbClr>
                  </a:outerShdw>
                </a:effectLst>
              </a:rPr>
              <a:t>Truth</a:t>
            </a:r>
            <a:endParaRPr lang="es-AR" sz="4400" b="1" dirty="0">
              <a:ln w="0"/>
              <a:solidFill>
                <a:schemeClr val="accent1"/>
              </a:solidFill>
              <a:effectLst>
                <a:outerShdw blurRad="38100" dist="25400" dir="5400000" algn="ctr" rotWithShape="0">
                  <a:srgbClr val="6E747A">
                    <a:alpha val="43000"/>
                  </a:srgbClr>
                </a:outerShdw>
              </a:effectLst>
            </a:endParaRPr>
          </a:p>
        </p:txBody>
      </p:sp>
      <p:sp>
        <p:nvSpPr>
          <p:cNvPr id="6" name="TextBox 5"/>
          <p:cNvSpPr txBox="1"/>
          <p:nvPr/>
        </p:nvSpPr>
        <p:spPr>
          <a:xfrm>
            <a:off x="2362200" y="3276601"/>
            <a:ext cx="2664512" cy="584775"/>
          </a:xfrm>
          <a:prstGeom prst="rect">
            <a:avLst/>
          </a:prstGeom>
          <a:noFill/>
        </p:spPr>
        <p:txBody>
          <a:bodyPr wrap="none">
            <a:spAutoFit/>
          </a:bodyPr>
          <a:lstStyle/>
          <a:p>
            <a:pPr fontAlgn="auto">
              <a:spcBef>
                <a:spcPts val="0"/>
              </a:spcBef>
              <a:spcAft>
                <a:spcPts val="0"/>
              </a:spcAft>
              <a:defRPr/>
            </a:pPr>
            <a:r>
              <a:rPr lang="es-AR" sz="3200" b="1" dirty="0" err="1">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n-lt"/>
                <a:cs typeface="+mn-cs"/>
              </a:rPr>
              <a:t>Justification</a:t>
            </a:r>
            <a:r>
              <a:rPr lang="es-AR" sz="32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n-lt"/>
                <a:cs typeface="+mn-cs"/>
              </a:rPr>
              <a:t> </a:t>
            </a:r>
          </a:p>
        </p:txBody>
      </p:sp>
      <p:sp>
        <p:nvSpPr>
          <p:cNvPr id="11" name="TextBox 10"/>
          <p:cNvSpPr txBox="1"/>
          <p:nvPr/>
        </p:nvSpPr>
        <p:spPr>
          <a:xfrm>
            <a:off x="7010401" y="3276601"/>
            <a:ext cx="2986715" cy="584775"/>
          </a:xfrm>
          <a:prstGeom prst="rect">
            <a:avLst/>
          </a:prstGeom>
          <a:noFill/>
        </p:spPr>
        <p:txBody>
          <a:bodyPr wrap="none">
            <a:spAutoFit/>
          </a:bodyPr>
          <a:lstStyle/>
          <a:p>
            <a:pPr fontAlgn="auto">
              <a:spcBef>
                <a:spcPts val="0"/>
              </a:spcBef>
              <a:spcAft>
                <a:spcPts val="0"/>
              </a:spcAft>
              <a:defRPr/>
            </a:pPr>
            <a:r>
              <a:rPr lang="es-AR" sz="3200" b="1" dirty="0" err="1">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n-lt"/>
                <a:cs typeface="+mn-cs"/>
              </a:rPr>
              <a:t>Sanctification</a:t>
            </a:r>
            <a:r>
              <a:rPr lang="es-AR" sz="32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mn-lt"/>
                <a:cs typeface="+mn-cs"/>
              </a:rPr>
              <a:t> </a:t>
            </a:r>
          </a:p>
        </p:txBody>
      </p:sp>
      <p:sp>
        <p:nvSpPr>
          <p:cNvPr id="7" name="Title 4"/>
          <p:cNvSpPr txBox="1">
            <a:spLocks/>
          </p:cNvSpPr>
          <p:nvPr/>
        </p:nvSpPr>
        <p:spPr>
          <a:xfrm>
            <a:off x="2133604" y="5029200"/>
            <a:ext cx="7885113" cy="1600200"/>
          </a:xfrm>
          <a:prstGeom prst="rect">
            <a:avLst/>
          </a:prstGeom>
          <a:solidFill>
            <a:schemeClr val="accent5">
              <a:lumMod val="20000"/>
              <a:lumOff val="80000"/>
            </a:schemeClr>
          </a:solidFill>
          <a:ln>
            <a:solidFill>
              <a:schemeClr val="tx1"/>
            </a:solidFill>
          </a:ln>
          <a:effectLst>
            <a:outerShdw blurRad="50800" dist="50800" dir="5400000" algn="ctr" rotWithShape="0">
              <a:schemeClr val="tx1"/>
            </a:outerShdw>
          </a:effectLst>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es-AR" sz="3200" dirty="0" err="1">
                <a:ln w="0"/>
                <a:solidFill>
                  <a:schemeClr val="tx1"/>
                </a:solidFill>
                <a:effectLst>
                  <a:outerShdw blurRad="38100" dist="19050" dir="2700000" algn="tl" rotWithShape="0">
                    <a:schemeClr val="dk1">
                      <a:alpha val="40000"/>
                    </a:schemeClr>
                  </a:outerShdw>
                </a:effectLst>
              </a:rPr>
              <a:t>All</a:t>
            </a:r>
            <a:r>
              <a:rPr lang="es-AR" sz="3200" dirty="0">
                <a:ln w="0"/>
                <a:solidFill>
                  <a:schemeClr val="tx1"/>
                </a:solidFill>
                <a:effectLst>
                  <a:outerShdw blurRad="38100" dist="19050" dir="2700000" algn="tl" rotWithShape="0">
                    <a:schemeClr val="dk1">
                      <a:alpha val="40000"/>
                    </a:schemeClr>
                  </a:outerShdw>
                </a:effectLst>
              </a:rPr>
              <a:t> of </a:t>
            </a:r>
            <a:r>
              <a:rPr lang="es-AR" sz="3200" dirty="0" err="1">
                <a:ln w="0"/>
                <a:solidFill>
                  <a:schemeClr val="tx1"/>
                </a:solidFill>
                <a:effectLst>
                  <a:outerShdw blurRad="38100" dist="19050" dir="2700000" algn="tl" rotWithShape="0">
                    <a:schemeClr val="dk1">
                      <a:alpha val="40000"/>
                    </a:schemeClr>
                  </a:outerShdw>
                </a:effectLst>
              </a:rPr>
              <a:t>God’s</a:t>
            </a:r>
            <a:r>
              <a:rPr lang="es-AR" sz="3200" dirty="0">
                <a:ln w="0"/>
                <a:solidFill>
                  <a:schemeClr val="tx1"/>
                </a:solidFill>
                <a:effectLst>
                  <a:outerShdw blurRad="38100" dist="19050" dir="2700000" algn="tl" rotWithShape="0">
                    <a:schemeClr val="dk1">
                      <a:alpha val="40000"/>
                    </a:schemeClr>
                  </a:outerShdw>
                </a:effectLst>
              </a:rPr>
              <a:t> </a:t>
            </a:r>
            <a:r>
              <a:rPr lang="es-AR" sz="3200" dirty="0" err="1">
                <a:ln w="0"/>
                <a:solidFill>
                  <a:schemeClr val="tx1"/>
                </a:solidFill>
                <a:effectLst>
                  <a:outerShdw blurRad="38100" dist="19050" dir="2700000" algn="tl" rotWithShape="0">
                    <a:schemeClr val="dk1">
                      <a:alpha val="40000"/>
                    </a:schemeClr>
                  </a:outerShdw>
                </a:effectLst>
              </a:rPr>
              <a:t>teachings</a:t>
            </a:r>
            <a:r>
              <a:rPr lang="es-AR" sz="3200" dirty="0">
                <a:ln w="0"/>
                <a:solidFill>
                  <a:schemeClr val="tx1"/>
                </a:solidFill>
                <a:effectLst>
                  <a:outerShdw blurRad="38100" dist="19050" dir="2700000" algn="tl" rotWithShape="0">
                    <a:schemeClr val="dk1">
                      <a:alpha val="40000"/>
                    </a:schemeClr>
                  </a:outerShdw>
                </a:effectLst>
              </a:rPr>
              <a:t> </a:t>
            </a:r>
            <a:r>
              <a:rPr lang="es-AR" sz="3200" dirty="0" err="1">
                <a:ln w="0"/>
                <a:solidFill>
                  <a:schemeClr val="tx1"/>
                </a:solidFill>
                <a:effectLst>
                  <a:outerShdw blurRad="38100" dist="19050" dir="2700000" algn="tl" rotWithShape="0">
                    <a:schemeClr val="dk1">
                      <a:alpha val="40000"/>
                    </a:schemeClr>
                  </a:outerShdw>
                </a:effectLst>
              </a:rPr>
              <a:t>emcompass</a:t>
            </a:r>
            <a:r>
              <a:rPr lang="es-AR" sz="3200" dirty="0">
                <a:ln w="0"/>
                <a:solidFill>
                  <a:schemeClr val="tx1"/>
                </a:solidFill>
                <a:effectLst>
                  <a:outerShdw blurRad="38100" dist="19050" dir="2700000" algn="tl" rotWithShape="0">
                    <a:schemeClr val="dk1">
                      <a:alpha val="40000"/>
                    </a:schemeClr>
                  </a:outerShdw>
                </a:effectLst>
              </a:rPr>
              <a:t> </a:t>
            </a:r>
            <a:r>
              <a:rPr lang="es-AR" sz="3200" dirty="0" err="1">
                <a:ln w="0"/>
                <a:solidFill>
                  <a:schemeClr val="tx1"/>
                </a:solidFill>
                <a:effectLst>
                  <a:outerShdw blurRad="38100" dist="19050" dir="2700000" algn="tl" rotWithShape="0">
                    <a:schemeClr val="dk1">
                      <a:alpha val="40000"/>
                    </a:schemeClr>
                  </a:outerShdw>
                </a:effectLst>
              </a:rPr>
              <a:t>concepts</a:t>
            </a:r>
            <a:r>
              <a:rPr lang="es-AR" sz="3200" dirty="0">
                <a:ln w="0"/>
                <a:solidFill>
                  <a:schemeClr val="tx1"/>
                </a:solidFill>
                <a:effectLst>
                  <a:outerShdw blurRad="38100" dist="19050" dir="2700000" algn="tl" rotWithShape="0">
                    <a:schemeClr val="dk1">
                      <a:alpha val="40000"/>
                    </a:schemeClr>
                  </a:outerShdw>
                </a:effectLst>
              </a:rPr>
              <a:t> in </a:t>
            </a:r>
            <a:r>
              <a:rPr lang="es-AR" sz="3200" dirty="0" err="1">
                <a:ln w="0"/>
                <a:solidFill>
                  <a:schemeClr val="tx1"/>
                </a:solidFill>
                <a:effectLst>
                  <a:outerShdw blurRad="38100" dist="19050" dir="2700000" algn="tl" rotWithShape="0">
                    <a:schemeClr val="dk1">
                      <a:alpha val="40000"/>
                    </a:schemeClr>
                  </a:outerShdw>
                </a:effectLst>
              </a:rPr>
              <a:t>tension</a:t>
            </a:r>
            <a:r>
              <a:rPr lang="es-AR" sz="3200" dirty="0">
                <a:ln w="0"/>
                <a:solidFill>
                  <a:schemeClr val="tx1"/>
                </a:solidFill>
                <a:effectLst>
                  <a:outerShdw blurRad="38100" dist="19050" dir="2700000" algn="tl" rotWithShape="0">
                    <a:schemeClr val="dk1">
                      <a:alpha val="40000"/>
                    </a:schemeClr>
                  </a:outerShdw>
                </a:effectLst>
              </a:rPr>
              <a:t>, </a:t>
            </a:r>
          </a:p>
          <a:p>
            <a:pPr algn="ctr" fontAlgn="auto">
              <a:spcAft>
                <a:spcPts val="0"/>
              </a:spcAft>
              <a:defRPr/>
            </a:pPr>
            <a:r>
              <a:rPr lang="es-AR" sz="3200" dirty="0" err="1">
                <a:ln w="0"/>
                <a:solidFill>
                  <a:schemeClr val="tx1"/>
                </a:solidFill>
                <a:effectLst>
                  <a:outerShdw blurRad="38100" dist="19050" dir="2700000" algn="tl" rotWithShape="0">
                    <a:schemeClr val="dk1">
                      <a:alpha val="40000"/>
                    </a:schemeClr>
                  </a:outerShdw>
                </a:effectLst>
              </a:rPr>
              <a:t>both</a:t>
            </a:r>
            <a:r>
              <a:rPr lang="es-AR" sz="3200" dirty="0">
                <a:ln w="0"/>
                <a:solidFill>
                  <a:schemeClr val="tx1"/>
                </a:solidFill>
                <a:effectLst>
                  <a:outerShdw blurRad="38100" dist="19050" dir="2700000" algn="tl" rotWithShape="0">
                    <a:schemeClr val="dk1">
                      <a:alpha val="40000"/>
                    </a:schemeClr>
                  </a:outerShdw>
                </a:effectLst>
              </a:rPr>
              <a:t> of </a:t>
            </a:r>
            <a:r>
              <a:rPr lang="es-AR" sz="3200" dirty="0" err="1">
                <a:ln w="0"/>
                <a:solidFill>
                  <a:schemeClr val="tx1"/>
                </a:solidFill>
                <a:effectLst>
                  <a:outerShdw blurRad="38100" dist="19050" dir="2700000" algn="tl" rotWithShape="0">
                    <a:schemeClr val="dk1">
                      <a:alpha val="40000"/>
                    </a:schemeClr>
                  </a:outerShdw>
                </a:effectLst>
              </a:rPr>
              <a:t>which</a:t>
            </a:r>
            <a:r>
              <a:rPr lang="es-AR" sz="3200" dirty="0">
                <a:ln w="0"/>
                <a:solidFill>
                  <a:schemeClr val="tx1"/>
                </a:solidFill>
                <a:effectLst>
                  <a:outerShdw blurRad="38100" dist="19050" dir="2700000" algn="tl" rotWithShape="0">
                    <a:schemeClr val="dk1">
                      <a:alpha val="40000"/>
                    </a:schemeClr>
                  </a:outerShdw>
                </a:effectLst>
              </a:rPr>
              <a:t> are true.</a:t>
            </a:r>
          </a:p>
        </p:txBody>
      </p:sp>
      <p:sp>
        <p:nvSpPr>
          <p:cNvPr id="2" name="TextBox 1"/>
          <p:cNvSpPr txBox="1"/>
          <p:nvPr/>
        </p:nvSpPr>
        <p:spPr>
          <a:xfrm>
            <a:off x="3276600" y="4038600"/>
            <a:ext cx="1005403" cy="584776"/>
          </a:xfrm>
          <a:prstGeom prst="rect">
            <a:avLst/>
          </a:prstGeom>
          <a:noFill/>
        </p:spPr>
        <p:txBody>
          <a:bodyPr wrap="none" rtlCol="0">
            <a:spAutoFit/>
          </a:bodyPr>
          <a:lstStyle/>
          <a:p>
            <a:r>
              <a:rPr lang="ja-JP" altLang="en-US" sz="3200" dirty="0" smtClean="0">
                <a:solidFill>
                  <a:srgbClr val="728653"/>
                </a:solidFill>
              </a:rPr>
              <a:t>義認</a:t>
            </a:r>
            <a:endParaRPr lang="en-US" sz="3200" dirty="0">
              <a:solidFill>
                <a:srgbClr val="728653"/>
              </a:solidFill>
            </a:endParaRPr>
          </a:p>
        </p:txBody>
      </p:sp>
      <p:sp>
        <p:nvSpPr>
          <p:cNvPr id="4" name="TextBox 3"/>
          <p:cNvSpPr txBox="1"/>
          <p:nvPr/>
        </p:nvSpPr>
        <p:spPr>
          <a:xfrm>
            <a:off x="8077200" y="4038600"/>
            <a:ext cx="1005403" cy="584776"/>
          </a:xfrm>
          <a:prstGeom prst="rect">
            <a:avLst/>
          </a:prstGeom>
          <a:noFill/>
        </p:spPr>
        <p:txBody>
          <a:bodyPr wrap="none" rtlCol="0">
            <a:spAutoFit/>
          </a:bodyPr>
          <a:lstStyle/>
          <a:p>
            <a:r>
              <a:rPr lang="ja-JP" altLang="en-US" sz="3200" dirty="0" smtClean="0">
                <a:solidFill>
                  <a:srgbClr val="728653"/>
                </a:solidFill>
              </a:rPr>
              <a:t>聖化</a:t>
            </a:r>
            <a:endParaRPr lang="en-US" sz="3200" dirty="0">
              <a:solidFill>
                <a:srgbClr val="728653"/>
              </a:solidFill>
            </a:endParaRPr>
          </a:p>
        </p:txBody>
      </p:sp>
      <p:sp>
        <p:nvSpPr>
          <p:cNvPr id="5" name="TextBox 4"/>
          <p:cNvSpPr txBox="1"/>
          <p:nvPr/>
        </p:nvSpPr>
        <p:spPr>
          <a:xfrm>
            <a:off x="8763000" y="1295400"/>
            <a:ext cx="2646878" cy="861774"/>
          </a:xfrm>
          <a:prstGeom prst="rect">
            <a:avLst/>
          </a:prstGeom>
          <a:noFill/>
        </p:spPr>
        <p:txBody>
          <a:bodyPr wrap="none" rtlCol="0">
            <a:spAutoFit/>
          </a:bodyPr>
          <a:lstStyle/>
          <a:p>
            <a:r>
              <a:rPr lang="ja-JP" altLang="en-US" sz="3200" dirty="0" smtClean="0">
                <a:solidFill>
                  <a:schemeClr val="accent4"/>
                </a:solidFill>
              </a:rPr>
              <a:t>真理</a:t>
            </a:r>
            <a:r>
              <a:rPr lang="ja-JP" altLang="en-US" sz="3200" dirty="0" smtClean="0">
                <a:solidFill>
                  <a:schemeClr val="accent4"/>
                </a:solidFill>
              </a:rPr>
              <a:t>の完全さ</a:t>
            </a:r>
            <a:endParaRPr lang="en-US" sz="3200" dirty="0">
              <a:solidFill>
                <a:schemeClr val="accent4"/>
              </a:solidFill>
            </a:endParaRPr>
          </a:p>
          <a:p>
            <a:endParaRPr lang="en-US" dirty="0"/>
          </a:p>
        </p:txBody>
      </p:sp>
      <p:sp>
        <p:nvSpPr>
          <p:cNvPr id="9" name="TextBox 8"/>
          <p:cNvSpPr txBox="1"/>
          <p:nvPr/>
        </p:nvSpPr>
        <p:spPr>
          <a:xfrm>
            <a:off x="685800" y="4495800"/>
            <a:ext cx="11201400" cy="523220"/>
          </a:xfrm>
          <a:prstGeom prst="rect">
            <a:avLst/>
          </a:prstGeom>
          <a:noFill/>
        </p:spPr>
        <p:txBody>
          <a:bodyPr wrap="square" rtlCol="0">
            <a:spAutoFit/>
          </a:bodyPr>
          <a:lstStyle/>
          <a:p>
            <a:r>
              <a:rPr lang="ja-JP" altLang="en-US" sz="2800" dirty="0" smtClean="0"/>
              <a:t>神の教えすべて</a:t>
            </a:r>
            <a:r>
              <a:rPr lang="ja-JP" altLang="en-US" sz="2800" dirty="0" smtClean="0"/>
              <a:t>に</a:t>
            </a:r>
            <a:r>
              <a:rPr lang="ja-JP" altLang="en-US" sz="2800" dirty="0" smtClean="0"/>
              <a:t>は、対比</a:t>
            </a:r>
            <a:r>
              <a:rPr lang="ja-JP" altLang="en-US" sz="2800" dirty="0" smtClean="0"/>
              <a:t>の</a:t>
            </a:r>
            <a:r>
              <a:rPr lang="ja-JP" altLang="en-US" sz="2800" dirty="0" smtClean="0"/>
              <a:t>概念が含まれ</a:t>
            </a:r>
            <a:r>
              <a:rPr lang="ja-JP" altLang="en-US" sz="2800" dirty="0" smtClean="0"/>
              <a:t>、</a:t>
            </a:r>
            <a:r>
              <a:rPr lang="ja-JP" altLang="en-US" sz="2800" dirty="0" smtClean="0"/>
              <a:t>どちら</a:t>
            </a:r>
            <a:r>
              <a:rPr lang="ja-JP" altLang="en-US" sz="2800" dirty="0" smtClean="0"/>
              <a:t>も真実</a:t>
            </a:r>
            <a:r>
              <a:rPr lang="ja-JP" altLang="en-US" sz="2800" dirty="0" smtClean="0"/>
              <a:t>と言える</a:t>
            </a:r>
            <a:r>
              <a:rPr lang="ja-JP" altLang="en-US" sz="2800" dirty="0" smtClean="0"/>
              <a:t>。</a:t>
            </a:r>
            <a:endParaRPr lang="en-US" sz="2800" dirty="0"/>
          </a:p>
        </p:txBody>
      </p:sp>
    </p:spTree>
    <p:extLst>
      <p:ext uri="{BB962C8B-B14F-4D97-AF65-F5344CB8AC3E}">
        <p14:creationId xmlns:p14="http://schemas.microsoft.com/office/powerpoint/2010/main" val="188663746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24200" y="624110"/>
            <a:ext cx="6589200" cy="1280890"/>
          </a:xfrm>
        </p:spPr>
        <p:txBody>
          <a:bodyPr>
            <a:normAutofit fontScale="90000"/>
          </a:bodyPr>
          <a:lstStyle/>
          <a:p>
            <a:pPr algn="ctr">
              <a:defRPr/>
            </a:pPr>
            <a:r>
              <a:rPr lang="es-AR" sz="4900" b="1" dirty="0">
                <a:ln w="0"/>
                <a:solidFill>
                  <a:schemeClr val="accent1"/>
                </a:solidFill>
                <a:effectLst>
                  <a:outerShdw blurRad="38100" dist="25400" dir="5400000" algn="ctr" rotWithShape="0">
                    <a:srgbClr val="6E747A">
                      <a:alpha val="43000"/>
                    </a:srgbClr>
                  </a:outerShdw>
                </a:effectLst>
              </a:rPr>
              <a:t>The Scope of </a:t>
            </a:r>
            <a:r>
              <a:rPr lang="es-AR" sz="4900" b="1" dirty="0" smtClean="0">
                <a:ln w="0"/>
                <a:solidFill>
                  <a:schemeClr val="accent1"/>
                </a:solidFill>
                <a:effectLst>
                  <a:outerShdw blurRad="38100" dist="25400" dir="5400000" algn="ctr" rotWithShape="0">
                    <a:srgbClr val="6E747A">
                      <a:alpha val="43000"/>
                    </a:srgbClr>
                  </a:outerShdw>
                </a:effectLst>
              </a:rPr>
              <a:t>Salvation</a:t>
            </a:r>
            <a:br>
              <a:rPr lang="es-AR" sz="4900" b="1" dirty="0" smtClean="0">
                <a:ln w="0"/>
                <a:solidFill>
                  <a:schemeClr val="accent1"/>
                </a:solidFill>
                <a:effectLst>
                  <a:outerShdw blurRad="38100" dist="25400" dir="5400000" algn="ctr" rotWithShape="0">
                    <a:srgbClr val="6E747A">
                      <a:alpha val="43000"/>
                    </a:srgbClr>
                  </a:outerShdw>
                </a:effectLst>
              </a:rPr>
            </a:br>
            <a:r>
              <a:rPr lang="ja-JP" altLang="en-US" b="1" dirty="0" smtClean="0">
                <a:ln w="0"/>
                <a:solidFill>
                  <a:srgbClr val="728653"/>
                </a:solidFill>
                <a:effectLst>
                  <a:outerShdw blurRad="38100" dist="25400" dir="5400000" algn="ctr" rotWithShape="0">
                    <a:srgbClr val="6E747A">
                      <a:alpha val="43000"/>
                    </a:srgbClr>
                  </a:outerShdw>
                </a:effectLst>
              </a:rPr>
              <a:t>救済の範囲</a:t>
            </a:r>
            <a:r>
              <a:rPr lang="ja-JP" altLang="en-US" sz="4400" b="1" dirty="0" smtClean="0">
                <a:ln w="0"/>
                <a:solidFill>
                  <a:schemeClr val="accent1"/>
                </a:solidFill>
                <a:effectLst>
                  <a:outerShdw blurRad="38100" dist="25400" dir="5400000" algn="ctr" rotWithShape="0">
                    <a:srgbClr val="6E747A">
                      <a:alpha val="43000"/>
                    </a:srgbClr>
                  </a:outerShdw>
                </a:effectLst>
              </a:rPr>
              <a:t>　</a:t>
            </a:r>
            <a:endParaRPr lang="es-AR" sz="4400" b="1" dirty="0">
              <a:ln w="0"/>
              <a:solidFill>
                <a:schemeClr val="accent1"/>
              </a:solidFill>
              <a:effectLst>
                <a:outerShdw blurRad="38100" dist="25400" dir="5400000" algn="ctr" rotWithShape="0">
                  <a:srgbClr val="6E747A">
                    <a:alpha val="43000"/>
                  </a:srgbClr>
                </a:outerShdw>
              </a:effectLst>
            </a:endParaRPr>
          </a:p>
        </p:txBody>
      </p:sp>
      <p:sp>
        <p:nvSpPr>
          <p:cNvPr id="2" name="Content Placeholder 1"/>
          <p:cNvSpPr>
            <a:spLocks noGrp="1"/>
          </p:cNvSpPr>
          <p:nvPr>
            <p:ph sz="half" idx="1"/>
          </p:nvPr>
        </p:nvSpPr>
        <p:spPr>
          <a:xfrm>
            <a:off x="3048001" y="2023803"/>
            <a:ext cx="3463547" cy="3767397"/>
          </a:xfrm>
        </p:spPr>
        <p:txBody>
          <a:bodyPr>
            <a:noAutofit/>
          </a:bodyPr>
          <a:lstStyle/>
          <a:p>
            <a:pPr eaLnBrk="1" fontAlgn="auto" hangingPunct="1">
              <a:defRPr/>
            </a:pPr>
            <a:r>
              <a:rPr lang="es-AR" sz="3200" b="1" dirty="0" smtClean="0">
                <a:ln w="0"/>
                <a:solidFill>
                  <a:schemeClr val="tx1"/>
                </a:solidFill>
              </a:rPr>
              <a:t>Grace/</a:t>
            </a:r>
            <a:r>
              <a:rPr lang="es-AR" sz="3200" b="1" dirty="0" err="1" smtClean="0">
                <a:ln w="0"/>
                <a:solidFill>
                  <a:schemeClr val="tx1"/>
                </a:solidFill>
              </a:rPr>
              <a:t>Mercy</a:t>
            </a:r>
            <a:endParaRPr lang="es-AR" sz="3200" b="1" dirty="0" smtClean="0">
              <a:ln w="0"/>
              <a:solidFill>
                <a:schemeClr val="tx1"/>
              </a:solidFill>
            </a:endParaRPr>
          </a:p>
          <a:p>
            <a:pPr marL="0" indent="0" eaLnBrk="1" fontAlgn="auto" hangingPunct="1">
              <a:buNone/>
              <a:defRPr/>
            </a:pPr>
            <a:r>
              <a:rPr lang="ja-JP" altLang="en-US" sz="3200" b="1" dirty="0" smtClean="0">
                <a:ln w="0"/>
                <a:solidFill>
                  <a:schemeClr val="tx1"/>
                </a:solidFill>
              </a:rPr>
              <a:t>　　　</a:t>
            </a:r>
            <a:r>
              <a:rPr lang="ja-JP" altLang="en-US" sz="3200" b="1" dirty="0" smtClean="0">
                <a:ln w="0"/>
                <a:solidFill>
                  <a:srgbClr val="3366FF"/>
                </a:solidFill>
              </a:rPr>
              <a:t>恵</a:t>
            </a:r>
            <a:r>
              <a:rPr lang="en-US" altLang="ja-JP" sz="3200" b="1" dirty="0" smtClean="0">
                <a:ln w="0"/>
                <a:solidFill>
                  <a:srgbClr val="3366FF"/>
                </a:solidFill>
              </a:rPr>
              <a:t>/</a:t>
            </a:r>
            <a:r>
              <a:rPr lang="ja-JP" altLang="en-US" sz="3200" b="1" dirty="0" smtClean="0">
                <a:ln w="0"/>
                <a:solidFill>
                  <a:srgbClr val="3366FF"/>
                </a:solidFill>
              </a:rPr>
              <a:t>慈悲</a:t>
            </a:r>
            <a:endParaRPr lang="es-AR" sz="3200" b="1" dirty="0">
              <a:ln w="0"/>
              <a:solidFill>
                <a:srgbClr val="3366FF"/>
              </a:solidFill>
            </a:endParaRPr>
          </a:p>
          <a:p>
            <a:pPr eaLnBrk="1" fontAlgn="auto" hangingPunct="1">
              <a:defRPr/>
            </a:pPr>
            <a:r>
              <a:rPr lang="es-AR" sz="3200" b="1" dirty="0" err="1">
                <a:ln w="0"/>
                <a:solidFill>
                  <a:schemeClr val="tx1"/>
                </a:solidFill>
              </a:rPr>
              <a:t>Forgiveness</a:t>
            </a:r>
            <a:endParaRPr lang="es-AR" sz="3200" b="1" dirty="0">
              <a:ln w="0"/>
              <a:solidFill>
                <a:schemeClr val="tx1"/>
              </a:solidFill>
            </a:endParaRPr>
          </a:p>
          <a:p>
            <a:pPr marL="0" indent="0" eaLnBrk="1" fontAlgn="auto" hangingPunct="1">
              <a:buNone/>
              <a:defRPr/>
            </a:pPr>
            <a:r>
              <a:rPr lang="ja-JP" altLang="en-US" sz="3200" b="1" dirty="0" smtClean="0">
                <a:ln w="0"/>
                <a:solidFill>
                  <a:schemeClr val="tx1"/>
                </a:solidFill>
              </a:rPr>
              <a:t>　　　</a:t>
            </a:r>
            <a:r>
              <a:rPr lang="ja-JP" altLang="en-US" sz="3200" b="1" dirty="0" smtClean="0">
                <a:ln w="0"/>
                <a:solidFill>
                  <a:srgbClr val="3366FF"/>
                </a:solidFill>
              </a:rPr>
              <a:t>許し</a:t>
            </a:r>
            <a:endParaRPr lang="es-AR" sz="3200" b="1" dirty="0" smtClean="0">
              <a:ln w="0"/>
              <a:solidFill>
                <a:srgbClr val="3366FF"/>
              </a:solidFill>
            </a:endParaRPr>
          </a:p>
          <a:p>
            <a:pPr eaLnBrk="1" fontAlgn="auto" hangingPunct="1">
              <a:defRPr/>
            </a:pPr>
            <a:r>
              <a:rPr lang="es-AR" sz="3200" b="1" dirty="0" smtClean="0">
                <a:ln w="0"/>
                <a:solidFill>
                  <a:schemeClr val="tx1"/>
                </a:solidFill>
              </a:rPr>
              <a:t>Justification </a:t>
            </a:r>
          </a:p>
          <a:p>
            <a:pPr marL="0" indent="0" eaLnBrk="1" fontAlgn="auto" hangingPunct="1">
              <a:buNone/>
              <a:defRPr/>
            </a:pPr>
            <a:r>
              <a:rPr lang="ja-JP" altLang="en-US" sz="3200" b="1" dirty="0">
                <a:ln w="0"/>
                <a:solidFill>
                  <a:schemeClr val="tx1"/>
                </a:solidFill>
              </a:rPr>
              <a:t>　</a:t>
            </a:r>
            <a:r>
              <a:rPr lang="ja-JP" altLang="en-US" sz="3200" b="1" dirty="0" smtClean="0">
                <a:ln w="0"/>
                <a:solidFill>
                  <a:schemeClr val="tx1"/>
                </a:solidFill>
              </a:rPr>
              <a:t>　　</a:t>
            </a:r>
            <a:r>
              <a:rPr lang="ja-JP" altLang="en-US" sz="3200" b="1" dirty="0" smtClean="0">
                <a:ln w="0"/>
                <a:solidFill>
                  <a:srgbClr val="3366FF"/>
                </a:solidFill>
              </a:rPr>
              <a:t>義認</a:t>
            </a:r>
            <a:endParaRPr lang="es-AR" sz="3200" b="1" dirty="0">
              <a:ln w="0"/>
              <a:solidFill>
                <a:srgbClr val="3366FF"/>
              </a:solidFill>
            </a:endParaRPr>
          </a:p>
        </p:txBody>
      </p:sp>
      <p:sp>
        <p:nvSpPr>
          <p:cNvPr id="3" name="Content Placeholder 2"/>
          <p:cNvSpPr>
            <a:spLocks noGrp="1"/>
          </p:cNvSpPr>
          <p:nvPr>
            <p:ph sz="half" idx="2"/>
          </p:nvPr>
        </p:nvSpPr>
        <p:spPr>
          <a:xfrm>
            <a:off x="7162800" y="2023803"/>
            <a:ext cx="3429000" cy="3767397"/>
          </a:xfrm>
        </p:spPr>
        <p:txBody>
          <a:bodyPr>
            <a:noAutofit/>
          </a:bodyPr>
          <a:lstStyle/>
          <a:p>
            <a:pPr eaLnBrk="1" fontAlgn="auto" hangingPunct="1">
              <a:defRPr/>
            </a:pPr>
            <a:r>
              <a:rPr lang="es-AR" sz="3200" b="1" dirty="0" err="1">
                <a:ln w="0"/>
                <a:solidFill>
                  <a:schemeClr val="tx1"/>
                </a:solidFill>
              </a:rPr>
              <a:t>Law</a:t>
            </a:r>
            <a:r>
              <a:rPr lang="es-AR" sz="3200" b="1" dirty="0">
                <a:ln w="0"/>
                <a:solidFill>
                  <a:schemeClr val="tx1"/>
                </a:solidFill>
              </a:rPr>
              <a:t>/</a:t>
            </a:r>
            <a:r>
              <a:rPr lang="es-AR" sz="3200" b="1" dirty="0" err="1">
                <a:ln w="0"/>
                <a:solidFill>
                  <a:schemeClr val="tx1"/>
                </a:solidFill>
              </a:rPr>
              <a:t>Justice</a:t>
            </a:r>
            <a:endParaRPr lang="es-AR" sz="3200" b="1" dirty="0">
              <a:ln w="0"/>
              <a:solidFill>
                <a:schemeClr val="tx1"/>
              </a:solidFill>
            </a:endParaRPr>
          </a:p>
          <a:p>
            <a:pPr marL="0" indent="0" eaLnBrk="1" fontAlgn="auto" hangingPunct="1">
              <a:buNone/>
              <a:defRPr/>
            </a:pPr>
            <a:r>
              <a:rPr lang="ja-JP" altLang="en-US" sz="3200" b="1" dirty="0" smtClean="0">
                <a:ln w="0"/>
                <a:solidFill>
                  <a:schemeClr val="tx1"/>
                </a:solidFill>
              </a:rPr>
              <a:t>　　</a:t>
            </a:r>
            <a:r>
              <a:rPr lang="ja-JP" altLang="en-US" sz="3200" b="1" dirty="0" smtClean="0">
                <a:ln w="0"/>
                <a:solidFill>
                  <a:srgbClr val="3366FF"/>
                </a:solidFill>
              </a:rPr>
              <a:t>律法</a:t>
            </a:r>
            <a:r>
              <a:rPr lang="en-US" altLang="ja-JP" sz="3200" b="1" dirty="0" smtClean="0">
                <a:ln w="0"/>
                <a:solidFill>
                  <a:srgbClr val="3366FF"/>
                </a:solidFill>
              </a:rPr>
              <a:t>/</a:t>
            </a:r>
            <a:r>
              <a:rPr lang="ja-JP" altLang="en-US" sz="3200" b="1" dirty="0" smtClean="0">
                <a:ln w="0"/>
                <a:solidFill>
                  <a:srgbClr val="3366FF"/>
                </a:solidFill>
              </a:rPr>
              <a:t>正義</a:t>
            </a:r>
            <a:endParaRPr lang="es-AR" sz="3200" b="1" dirty="0" smtClean="0">
              <a:ln w="0"/>
              <a:solidFill>
                <a:srgbClr val="3366FF"/>
              </a:solidFill>
            </a:endParaRPr>
          </a:p>
          <a:p>
            <a:pPr eaLnBrk="1" fontAlgn="auto" hangingPunct="1">
              <a:defRPr/>
            </a:pPr>
            <a:r>
              <a:rPr lang="es-AR" sz="3200" b="1" dirty="0" err="1" smtClean="0">
                <a:ln w="0"/>
                <a:solidFill>
                  <a:schemeClr val="tx1"/>
                </a:solidFill>
              </a:rPr>
              <a:t>Empowerment</a:t>
            </a:r>
            <a:endParaRPr lang="es-AR" sz="3200" b="1" dirty="0">
              <a:ln w="0"/>
              <a:solidFill>
                <a:schemeClr val="tx1"/>
              </a:solidFill>
            </a:endParaRPr>
          </a:p>
          <a:p>
            <a:pPr marL="0" indent="0" eaLnBrk="1" fontAlgn="auto" hangingPunct="1">
              <a:buNone/>
              <a:defRPr/>
            </a:pPr>
            <a:r>
              <a:rPr lang="ja-JP" altLang="en-US" sz="3200" b="1" dirty="0" smtClean="0">
                <a:ln w="0"/>
                <a:solidFill>
                  <a:schemeClr val="tx1"/>
                </a:solidFill>
              </a:rPr>
              <a:t>　　　</a:t>
            </a:r>
            <a:r>
              <a:rPr lang="ja-JP" altLang="en-US" sz="3200" b="1" dirty="0" smtClean="0">
                <a:ln w="0"/>
                <a:solidFill>
                  <a:srgbClr val="3366FF"/>
                </a:solidFill>
              </a:rPr>
              <a:t>権限</a:t>
            </a:r>
            <a:endParaRPr lang="es-AR" sz="3200" b="1" dirty="0" smtClean="0">
              <a:ln w="0"/>
              <a:solidFill>
                <a:srgbClr val="3366FF"/>
              </a:solidFill>
            </a:endParaRPr>
          </a:p>
          <a:p>
            <a:pPr eaLnBrk="1" fontAlgn="auto" hangingPunct="1">
              <a:defRPr/>
            </a:pPr>
            <a:r>
              <a:rPr lang="es-AR" sz="3200" b="1" dirty="0" smtClean="0">
                <a:ln w="0"/>
                <a:solidFill>
                  <a:schemeClr val="tx1"/>
                </a:solidFill>
              </a:rPr>
              <a:t>Sanctification </a:t>
            </a:r>
          </a:p>
          <a:p>
            <a:pPr marL="0" indent="0" eaLnBrk="1" fontAlgn="auto" hangingPunct="1">
              <a:buNone/>
              <a:defRPr/>
            </a:pPr>
            <a:r>
              <a:rPr lang="ja-JP" altLang="en-US" sz="3200" b="1" dirty="0">
                <a:ln w="0"/>
                <a:solidFill>
                  <a:schemeClr val="tx1"/>
                </a:solidFill>
              </a:rPr>
              <a:t>　</a:t>
            </a:r>
            <a:r>
              <a:rPr lang="ja-JP" altLang="en-US" sz="3200" b="1" dirty="0" smtClean="0">
                <a:ln w="0"/>
                <a:solidFill>
                  <a:schemeClr val="tx1"/>
                </a:solidFill>
              </a:rPr>
              <a:t>　　</a:t>
            </a:r>
            <a:r>
              <a:rPr lang="ja-JP" altLang="en-US" sz="3200" b="1" dirty="0" smtClean="0">
                <a:ln w="0"/>
                <a:solidFill>
                  <a:srgbClr val="3366FF"/>
                </a:solidFill>
              </a:rPr>
              <a:t>聖化</a:t>
            </a:r>
            <a:endParaRPr lang="es-AR" sz="3200" b="1" dirty="0">
              <a:ln w="0"/>
              <a:solidFill>
                <a:srgbClr val="3366FF"/>
              </a:solidFill>
            </a:endParaRPr>
          </a:p>
        </p:txBody>
      </p:sp>
    </p:spTree>
    <p:extLst>
      <p:ext uri="{BB962C8B-B14F-4D97-AF65-F5344CB8AC3E}">
        <p14:creationId xmlns:p14="http://schemas.microsoft.com/office/powerpoint/2010/main" val="18954730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24200" y="624110"/>
            <a:ext cx="6589200" cy="1280890"/>
          </a:xfrm>
        </p:spPr>
        <p:txBody>
          <a:bodyPr>
            <a:normAutofit/>
          </a:bodyPr>
          <a:lstStyle/>
          <a:p>
            <a:pPr algn="ctr">
              <a:defRPr/>
            </a:pPr>
            <a:r>
              <a:rPr lang="es-AR" sz="4400" b="1" dirty="0">
                <a:ln w="0"/>
                <a:solidFill>
                  <a:schemeClr val="accent1"/>
                </a:solidFill>
                <a:effectLst>
                  <a:outerShdw blurRad="38100" dist="25400" dir="5400000" algn="ctr" rotWithShape="0">
                    <a:srgbClr val="6E747A">
                      <a:alpha val="43000"/>
                    </a:srgbClr>
                  </a:outerShdw>
                </a:effectLst>
              </a:rPr>
              <a:t>The Scope of </a:t>
            </a:r>
            <a:r>
              <a:rPr lang="es-AR" sz="4400" b="1" dirty="0" smtClean="0">
                <a:ln w="0"/>
                <a:solidFill>
                  <a:schemeClr val="accent1"/>
                </a:solidFill>
                <a:effectLst>
                  <a:outerShdw blurRad="38100" dist="25400" dir="5400000" algn="ctr" rotWithShape="0">
                    <a:srgbClr val="6E747A">
                      <a:alpha val="43000"/>
                    </a:srgbClr>
                  </a:outerShdw>
                </a:effectLst>
              </a:rPr>
              <a:t>Salvation</a:t>
            </a:r>
            <a:br>
              <a:rPr lang="es-AR" sz="4400" b="1" dirty="0" smtClean="0">
                <a:ln w="0"/>
                <a:solidFill>
                  <a:schemeClr val="accent1"/>
                </a:solidFill>
                <a:effectLst>
                  <a:outerShdw blurRad="38100" dist="25400" dir="5400000" algn="ctr" rotWithShape="0">
                    <a:srgbClr val="6E747A">
                      <a:alpha val="43000"/>
                    </a:srgbClr>
                  </a:outerShdw>
                </a:effectLst>
              </a:rPr>
            </a:br>
            <a:r>
              <a:rPr lang="ja-JP" altLang="en-US" sz="3200" b="1" dirty="0" smtClean="0">
                <a:ln w="0"/>
                <a:solidFill>
                  <a:srgbClr val="728653"/>
                </a:solidFill>
                <a:effectLst>
                  <a:outerShdw blurRad="38100" dist="25400" dir="5400000" algn="ctr" rotWithShape="0">
                    <a:srgbClr val="6E747A">
                      <a:alpha val="43000"/>
                    </a:srgbClr>
                  </a:outerShdw>
                </a:effectLst>
              </a:rPr>
              <a:t>救済の範囲</a:t>
            </a:r>
            <a:endParaRPr lang="es-AR" sz="3200" b="1" dirty="0">
              <a:ln w="0"/>
              <a:solidFill>
                <a:srgbClr val="728653"/>
              </a:solidFill>
              <a:effectLst>
                <a:outerShdw blurRad="38100" dist="25400" dir="5400000" algn="ctr" rotWithShape="0">
                  <a:srgbClr val="6E747A">
                    <a:alpha val="43000"/>
                  </a:srgbClr>
                </a:outerShdw>
              </a:effectLst>
            </a:endParaRPr>
          </a:p>
        </p:txBody>
      </p:sp>
      <p:sp>
        <p:nvSpPr>
          <p:cNvPr id="2" name="Content Placeholder 1"/>
          <p:cNvSpPr>
            <a:spLocks noGrp="1"/>
          </p:cNvSpPr>
          <p:nvPr>
            <p:ph sz="half" idx="1"/>
          </p:nvPr>
        </p:nvSpPr>
        <p:spPr>
          <a:xfrm>
            <a:off x="3048001" y="2023803"/>
            <a:ext cx="4114799" cy="3767397"/>
          </a:xfrm>
        </p:spPr>
        <p:txBody>
          <a:bodyPr>
            <a:noAutofit/>
          </a:bodyPr>
          <a:lstStyle/>
          <a:p>
            <a:pPr eaLnBrk="1" fontAlgn="auto" hangingPunct="1">
              <a:defRPr/>
            </a:pPr>
            <a:r>
              <a:rPr lang="es-AR" sz="3200" b="1" dirty="0" err="1" smtClean="0">
                <a:ln w="0"/>
                <a:solidFill>
                  <a:schemeClr val="tx1"/>
                </a:solidFill>
              </a:rPr>
              <a:t>Fact</a:t>
            </a:r>
            <a:r>
              <a:rPr lang="es-AR" sz="3200" b="1" dirty="0" smtClean="0">
                <a:ln w="0"/>
                <a:solidFill>
                  <a:schemeClr val="tx1"/>
                </a:solidFill>
              </a:rPr>
              <a:t> </a:t>
            </a:r>
            <a:r>
              <a:rPr lang="es-AR" sz="3200" b="1" dirty="0" err="1">
                <a:ln w="0"/>
                <a:solidFill>
                  <a:schemeClr val="tx1"/>
                </a:solidFill>
              </a:rPr>
              <a:t>accom-plished</a:t>
            </a:r>
            <a:r>
              <a:rPr lang="es-AR" sz="3200" b="1" dirty="0">
                <a:ln w="0"/>
                <a:solidFill>
                  <a:schemeClr val="tx1"/>
                </a:solidFill>
              </a:rPr>
              <a:t> in </a:t>
            </a:r>
            <a:r>
              <a:rPr lang="es-AR" sz="3200" b="1" dirty="0" err="1">
                <a:ln w="0"/>
                <a:solidFill>
                  <a:schemeClr val="tx1"/>
                </a:solidFill>
              </a:rPr>
              <a:t>the</a:t>
            </a:r>
            <a:r>
              <a:rPr lang="es-AR" sz="3200" b="1" dirty="0">
                <a:ln w="0"/>
                <a:solidFill>
                  <a:schemeClr val="tx1"/>
                </a:solidFill>
              </a:rPr>
              <a:t> </a:t>
            </a:r>
            <a:r>
              <a:rPr lang="es-AR" sz="3200" b="1" dirty="0" err="1" smtClean="0">
                <a:ln w="0"/>
                <a:solidFill>
                  <a:schemeClr val="tx1"/>
                </a:solidFill>
              </a:rPr>
              <a:t>past</a:t>
            </a:r>
            <a:endParaRPr lang="es-AR" sz="3200" b="1" dirty="0" smtClean="0">
              <a:ln w="0"/>
              <a:solidFill>
                <a:schemeClr val="tx1"/>
              </a:solidFill>
            </a:endParaRPr>
          </a:p>
          <a:p>
            <a:pPr marL="0" indent="0" eaLnBrk="1" fontAlgn="auto" hangingPunct="1">
              <a:buNone/>
              <a:defRPr/>
            </a:pPr>
            <a:r>
              <a:rPr lang="ja-JP" altLang="en-US" sz="3200" b="1" dirty="0" smtClean="0">
                <a:ln w="0"/>
                <a:solidFill>
                  <a:schemeClr val="tx1"/>
                </a:solidFill>
              </a:rPr>
              <a:t>　</a:t>
            </a:r>
            <a:r>
              <a:rPr lang="ja-JP" altLang="en-US" sz="3200" b="1" dirty="0" smtClean="0">
                <a:ln w="0"/>
                <a:solidFill>
                  <a:srgbClr val="3366FF"/>
                </a:solidFill>
              </a:rPr>
              <a:t>過去に達成した事実</a:t>
            </a:r>
            <a:endParaRPr lang="es-AR" sz="3200" b="1" dirty="0">
              <a:ln w="0"/>
              <a:solidFill>
                <a:srgbClr val="3366FF"/>
              </a:solidFill>
            </a:endParaRPr>
          </a:p>
          <a:p>
            <a:pPr>
              <a:defRPr/>
            </a:pPr>
            <a:r>
              <a:rPr lang="es-AR" sz="3200" b="1" dirty="0" err="1">
                <a:ln w="0"/>
                <a:solidFill>
                  <a:schemeClr val="tx1"/>
                </a:solidFill>
              </a:rPr>
              <a:t>Death</a:t>
            </a:r>
            <a:r>
              <a:rPr lang="es-AR" sz="3200" b="1" dirty="0">
                <a:ln w="0"/>
                <a:solidFill>
                  <a:schemeClr val="tx1"/>
                </a:solidFill>
              </a:rPr>
              <a:t> of </a:t>
            </a:r>
            <a:r>
              <a:rPr lang="es-AR" sz="3200" b="1" dirty="0" err="1">
                <a:ln w="0"/>
                <a:solidFill>
                  <a:schemeClr val="tx1"/>
                </a:solidFill>
              </a:rPr>
              <a:t>Jesus</a:t>
            </a:r>
            <a:endParaRPr lang="es-AR" sz="3200" b="1" dirty="0">
              <a:ln w="0"/>
              <a:solidFill>
                <a:schemeClr val="tx1"/>
              </a:solidFill>
            </a:endParaRPr>
          </a:p>
          <a:p>
            <a:pPr marL="0" indent="0" eaLnBrk="1" fontAlgn="auto" hangingPunct="1">
              <a:buNone/>
              <a:defRPr/>
            </a:pPr>
            <a:r>
              <a:rPr lang="ja-JP" altLang="en-US" sz="3200" b="1" dirty="0" smtClean="0">
                <a:ln w="0"/>
                <a:solidFill>
                  <a:schemeClr val="tx1"/>
                </a:solidFill>
              </a:rPr>
              <a:t>　　</a:t>
            </a:r>
            <a:r>
              <a:rPr lang="ja-JP" altLang="en-US" sz="3200" b="1" dirty="0" smtClean="0">
                <a:ln w="0"/>
                <a:solidFill>
                  <a:srgbClr val="3366FF"/>
                </a:solidFill>
              </a:rPr>
              <a:t>イエスの死</a:t>
            </a:r>
            <a:endParaRPr lang="es-AR" sz="3200" b="1" dirty="0">
              <a:ln w="0"/>
              <a:solidFill>
                <a:srgbClr val="3366FF"/>
              </a:solidFill>
            </a:endParaRPr>
          </a:p>
        </p:txBody>
      </p:sp>
      <p:sp>
        <p:nvSpPr>
          <p:cNvPr id="3" name="Content Placeholder 2"/>
          <p:cNvSpPr>
            <a:spLocks noGrp="1"/>
          </p:cNvSpPr>
          <p:nvPr>
            <p:ph sz="half" idx="2"/>
          </p:nvPr>
        </p:nvSpPr>
        <p:spPr>
          <a:xfrm>
            <a:off x="7162800" y="2023803"/>
            <a:ext cx="3886200" cy="3767397"/>
          </a:xfrm>
        </p:spPr>
        <p:txBody>
          <a:bodyPr>
            <a:noAutofit/>
          </a:bodyPr>
          <a:lstStyle/>
          <a:p>
            <a:pPr eaLnBrk="1" fontAlgn="auto" hangingPunct="1">
              <a:defRPr/>
            </a:pPr>
            <a:r>
              <a:rPr lang="es-AR" sz="3200" b="1" dirty="0" err="1" smtClean="0">
                <a:ln w="0"/>
                <a:solidFill>
                  <a:schemeClr val="tx1"/>
                </a:solidFill>
              </a:rPr>
              <a:t>Process</a:t>
            </a:r>
            <a:r>
              <a:rPr lang="es-AR" sz="3200" b="1" dirty="0" smtClean="0">
                <a:ln w="0"/>
                <a:solidFill>
                  <a:schemeClr val="tx1"/>
                </a:solidFill>
              </a:rPr>
              <a:t> </a:t>
            </a:r>
            <a:r>
              <a:rPr lang="es-AR" sz="3200" b="1" dirty="0">
                <a:ln w="0"/>
                <a:solidFill>
                  <a:schemeClr val="tx1"/>
                </a:solidFill>
              </a:rPr>
              <a:t>at </a:t>
            </a:r>
            <a:r>
              <a:rPr lang="es-AR" sz="3200" b="1" dirty="0" err="1">
                <a:ln w="0"/>
                <a:solidFill>
                  <a:schemeClr val="tx1"/>
                </a:solidFill>
              </a:rPr>
              <a:t>work</a:t>
            </a:r>
            <a:r>
              <a:rPr lang="es-AR" sz="3200" b="1" dirty="0">
                <a:ln w="0"/>
                <a:solidFill>
                  <a:schemeClr val="tx1"/>
                </a:solidFill>
              </a:rPr>
              <a:t> in </a:t>
            </a:r>
            <a:r>
              <a:rPr lang="es-AR" sz="3200" b="1" dirty="0" err="1">
                <a:ln w="0"/>
                <a:solidFill>
                  <a:schemeClr val="tx1"/>
                </a:solidFill>
              </a:rPr>
              <a:t>the</a:t>
            </a:r>
            <a:r>
              <a:rPr lang="es-AR" sz="3200" b="1" dirty="0">
                <a:ln w="0"/>
                <a:solidFill>
                  <a:schemeClr val="tx1"/>
                </a:solidFill>
              </a:rPr>
              <a:t> </a:t>
            </a:r>
            <a:r>
              <a:rPr lang="es-AR" sz="3200" b="1" dirty="0" err="1" smtClean="0">
                <a:ln w="0"/>
                <a:solidFill>
                  <a:schemeClr val="tx1"/>
                </a:solidFill>
              </a:rPr>
              <a:t>present</a:t>
            </a:r>
            <a:endParaRPr lang="es-AR" sz="3200" b="1" dirty="0" smtClean="0">
              <a:ln w="0"/>
              <a:solidFill>
                <a:schemeClr val="tx1"/>
              </a:solidFill>
            </a:endParaRPr>
          </a:p>
          <a:p>
            <a:pPr marL="0" indent="0" eaLnBrk="1" fontAlgn="auto" hangingPunct="1">
              <a:buNone/>
              <a:defRPr/>
            </a:pPr>
            <a:r>
              <a:rPr lang="ja-JP" altLang="en-US" sz="3200" b="1" dirty="0" smtClean="0">
                <a:ln w="0"/>
                <a:solidFill>
                  <a:schemeClr val="tx1"/>
                </a:solidFill>
              </a:rPr>
              <a:t>　</a:t>
            </a:r>
            <a:r>
              <a:rPr lang="ja-JP" altLang="en-US" sz="3200" b="1" dirty="0" smtClean="0">
                <a:ln w="0"/>
                <a:solidFill>
                  <a:srgbClr val="3366FF"/>
                </a:solidFill>
              </a:rPr>
              <a:t>現在進行形の働き</a:t>
            </a:r>
            <a:endParaRPr lang="es-AR" sz="3200" b="1" dirty="0">
              <a:ln w="0"/>
              <a:solidFill>
                <a:srgbClr val="3366FF"/>
              </a:solidFill>
            </a:endParaRPr>
          </a:p>
          <a:p>
            <a:pPr>
              <a:defRPr/>
            </a:pPr>
            <a:r>
              <a:rPr lang="es-AR" sz="3200" b="1" dirty="0" err="1">
                <a:ln w="0"/>
                <a:solidFill>
                  <a:schemeClr val="tx1"/>
                </a:solidFill>
              </a:rPr>
              <a:t>Life</a:t>
            </a:r>
            <a:r>
              <a:rPr lang="es-AR" sz="3200" b="1" dirty="0">
                <a:ln w="0"/>
                <a:solidFill>
                  <a:schemeClr val="tx1"/>
                </a:solidFill>
              </a:rPr>
              <a:t> of </a:t>
            </a:r>
            <a:r>
              <a:rPr lang="es-AR" sz="3200" b="1" dirty="0" err="1">
                <a:ln w="0"/>
                <a:solidFill>
                  <a:schemeClr val="tx1"/>
                </a:solidFill>
              </a:rPr>
              <a:t>Jesus</a:t>
            </a:r>
            <a:endParaRPr lang="es-AR" sz="3200" b="1" dirty="0">
              <a:ln w="0"/>
              <a:solidFill>
                <a:schemeClr val="tx1"/>
              </a:solidFill>
            </a:endParaRPr>
          </a:p>
          <a:p>
            <a:pPr marL="0" indent="0" eaLnBrk="1" fontAlgn="auto" hangingPunct="1">
              <a:buNone/>
              <a:defRPr/>
            </a:pPr>
            <a:r>
              <a:rPr lang="ja-JP" altLang="en-US" sz="3200" b="1" dirty="0" smtClean="0">
                <a:ln w="0"/>
                <a:solidFill>
                  <a:schemeClr val="tx1"/>
                </a:solidFill>
              </a:rPr>
              <a:t>　　</a:t>
            </a:r>
            <a:r>
              <a:rPr lang="ja-JP" altLang="en-US" sz="3200" b="1" dirty="0" smtClean="0">
                <a:ln w="0"/>
                <a:solidFill>
                  <a:srgbClr val="3366FF"/>
                </a:solidFill>
              </a:rPr>
              <a:t>イエスの命</a:t>
            </a:r>
            <a:endParaRPr lang="es-AR" sz="3200" b="1" dirty="0">
              <a:ln w="0"/>
              <a:solidFill>
                <a:srgbClr val="3366FF"/>
              </a:solidFill>
            </a:endParaRPr>
          </a:p>
        </p:txBody>
      </p:sp>
    </p:spTree>
    <p:extLst>
      <p:ext uri="{BB962C8B-B14F-4D97-AF65-F5344CB8AC3E}">
        <p14:creationId xmlns:p14="http://schemas.microsoft.com/office/powerpoint/2010/main" val="2945045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24200" y="624110"/>
            <a:ext cx="6589200" cy="1280890"/>
          </a:xfrm>
        </p:spPr>
        <p:txBody>
          <a:bodyPr>
            <a:normAutofit/>
          </a:bodyPr>
          <a:lstStyle/>
          <a:p>
            <a:pPr algn="ctr">
              <a:defRPr/>
            </a:pPr>
            <a:r>
              <a:rPr lang="es-AR" sz="4400" b="1" dirty="0">
                <a:ln w="0"/>
                <a:solidFill>
                  <a:schemeClr val="accent1"/>
                </a:solidFill>
                <a:effectLst>
                  <a:outerShdw blurRad="38100" dist="25400" dir="5400000" algn="ctr" rotWithShape="0">
                    <a:srgbClr val="6E747A">
                      <a:alpha val="43000"/>
                    </a:srgbClr>
                  </a:outerShdw>
                </a:effectLst>
              </a:rPr>
              <a:t>The Scope of </a:t>
            </a:r>
            <a:r>
              <a:rPr lang="es-AR" sz="4400" b="1" dirty="0" smtClean="0">
                <a:ln w="0"/>
                <a:solidFill>
                  <a:schemeClr val="accent1"/>
                </a:solidFill>
                <a:effectLst>
                  <a:outerShdw blurRad="38100" dist="25400" dir="5400000" algn="ctr" rotWithShape="0">
                    <a:srgbClr val="6E747A">
                      <a:alpha val="43000"/>
                    </a:srgbClr>
                  </a:outerShdw>
                </a:effectLst>
              </a:rPr>
              <a:t>Salvation</a:t>
            </a:r>
            <a:br>
              <a:rPr lang="es-AR" sz="4400" b="1" dirty="0" smtClean="0">
                <a:ln w="0"/>
                <a:solidFill>
                  <a:schemeClr val="accent1"/>
                </a:solidFill>
                <a:effectLst>
                  <a:outerShdw blurRad="38100" dist="25400" dir="5400000" algn="ctr" rotWithShape="0">
                    <a:srgbClr val="6E747A">
                      <a:alpha val="43000"/>
                    </a:srgbClr>
                  </a:outerShdw>
                </a:effectLst>
              </a:rPr>
            </a:br>
            <a:r>
              <a:rPr lang="ja-JP" altLang="en-US" sz="3200" b="1" dirty="0">
                <a:ln w="0"/>
                <a:solidFill>
                  <a:srgbClr val="3366FF"/>
                </a:solidFill>
                <a:effectLst>
                  <a:outerShdw blurRad="38100" dist="25400" dir="5400000" algn="ctr" rotWithShape="0">
                    <a:srgbClr val="6E747A">
                      <a:alpha val="43000"/>
                    </a:srgbClr>
                  </a:outerShdw>
                </a:effectLst>
              </a:rPr>
              <a:t>救済の範囲</a:t>
            </a:r>
            <a:endParaRPr lang="es-AR" sz="3200" b="1" dirty="0">
              <a:ln w="0"/>
              <a:solidFill>
                <a:schemeClr val="accent1"/>
              </a:solidFill>
              <a:effectLst>
                <a:outerShdw blurRad="38100" dist="25400" dir="5400000" algn="ctr" rotWithShape="0">
                  <a:srgbClr val="6E747A">
                    <a:alpha val="43000"/>
                  </a:srgbClr>
                </a:outerShdw>
              </a:effectLst>
            </a:endParaRPr>
          </a:p>
        </p:txBody>
      </p:sp>
      <p:sp>
        <p:nvSpPr>
          <p:cNvPr id="2" name="Content Placeholder 1"/>
          <p:cNvSpPr>
            <a:spLocks noGrp="1"/>
          </p:cNvSpPr>
          <p:nvPr>
            <p:ph sz="half" idx="1"/>
          </p:nvPr>
        </p:nvSpPr>
        <p:spPr>
          <a:xfrm>
            <a:off x="3048001" y="2023803"/>
            <a:ext cx="4114799" cy="3767397"/>
          </a:xfrm>
        </p:spPr>
        <p:txBody>
          <a:bodyPr>
            <a:noAutofit/>
          </a:bodyPr>
          <a:lstStyle/>
          <a:p>
            <a:pPr>
              <a:defRPr/>
            </a:pPr>
            <a:r>
              <a:rPr lang="es-AR" sz="3200" b="1" dirty="0">
                <a:ln w="0"/>
                <a:solidFill>
                  <a:schemeClr val="tx1"/>
                </a:solidFill>
              </a:rPr>
              <a:t>Savior </a:t>
            </a:r>
            <a:endParaRPr lang="es-AR" sz="3200" b="1" dirty="0" smtClean="0">
              <a:ln w="0"/>
              <a:solidFill>
                <a:schemeClr val="tx1"/>
              </a:solidFill>
            </a:endParaRPr>
          </a:p>
          <a:p>
            <a:pPr marL="0" indent="0">
              <a:buNone/>
              <a:defRPr/>
            </a:pPr>
            <a:r>
              <a:rPr lang="ja-JP" altLang="en-US" sz="3200" b="1" dirty="0">
                <a:ln w="0"/>
                <a:solidFill>
                  <a:schemeClr val="tx1"/>
                </a:solidFill>
              </a:rPr>
              <a:t>　</a:t>
            </a:r>
            <a:r>
              <a:rPr lang="ja-JP" altLang="en-US" sz="3200" b="1" dirty="0" smtClean="0">
                <a:ln w="0"/>
                <a:solidFill>
                  <a:srgbClr val="3366FF"/>
                </a:solidFill>
              </a:rPr>
              <a:t>救い主</a:t>
            </a:r>
            <a:endParaRPr lang="es-AR" sz="3200" b="1" dirty="0">
              <a:ln w="0"/>
              <a:solidFill>
                <a:srgbClr val="3366FF"/>
              </a:solidFill>
            </a:endParaRPr>
          </a:p>
          <a:p>
            <a:pPr>
              <a:defRPr/>
            </a:pPr>
            <a:r>
              <a:rPr lang="es-AR" sz="3200" b="1" dirty="0" smtClean="0">
                <a:ln w="0"/>
                <a:solidFill>
                  <a:schemeClr val="tx1"/>
                </a:solidFill>
              </a:rPr>
              <a:t>Fruit </a:t>
            </a:r>
            <a:r>
              <a:rPr lang="es-AR" sz="3200" b="1" dirty="0">
                <a:ln w="0"/>
                <a:solidFill>
                  <a:schemeClr val="tx1"/>
                </a:solidFill>
              </a:rPr>
              <a:t>of the Spirit</a:t>
            </a:r>
          </a:p>
          <a:p>
            <a:pPr marL="0" indent="0" eaLnBrk="1" fontAlgn="auto" hangingPunct="1">
              <a:buNone/>
              <a:defRPr/>
            </a:pPr>
            <a:r>
              <a:rPr lang="ja-JP" altLang="en-US" sz="3200" b="1" dirty="0" smtClean="0">
                <a:ln w="0"/>
                <a:solidFill>
                  <a:schemeClr val="tx1"/>
                </a:solidFill>
              </a:rPr>
              <a:t>　</a:t>
            </a:r>
            <a:r>
              <a:rPr lang="ja-JP" altLang="en-US" sz="3200" b="1" dirty="0" smtClean="0">
                <a:ln w="0"/>
                <a:solidFill>
                  <a:srgbClr val="3366FF"/>
                </a:solidFill>
              </a:rPr>
              <a:t>御霊の実</a:t>
            </a:r>
            <a:endParaRPr lang="es-AR" sz="3200" b="1" dirty="0">
              <a:ln w="0"/>
              <a:solidFill>
                <a:srgbClr val="3366FF"/>
              </a:solidFill>
            </a:endParaRPr>
          </a:p>
        </p:txBody>
      </p:sp>
      <p:sp>
        <p:nvSpPr>
          <p:cNvPr id="3" name="Content Placeholder 2"/>
          <p:cNvSpPr>
            <a:spLocks noGrp="1"/>
          </p:cNvSpPr>
          <p:nvPr>
            <p:ph sz="half" idx="2"/>
          </p:nvPr>
        </p:nvSpPr>
        <p:spPr>
          <a:xfrm>
            <a:off x="7162800" y="2023803"/>
            <a:ext cx="3886200" cy="3767397"/>
          </a:xfrm>
        </p:spPr>
        <p:txBody>
          <a:bodyPr>
            <a:noAutofit/>
          </a:bodyPr>
          <a:lstStyle/>
          <a:p>
            <a:pPr>
              <a:defRPr/>
            </a:pPr>
            <a:r>
              <a:rPr lang="es-AR" sz="3200" b="1" dirty="0">
                <a:ln w="0"/>
                <a:solidFill>
                  <a:schemeClr val="tx1"/>
                </a:solidFill>
              </a:rPr>
              <a:t>Lord </a:t>
            </a:r>
            <a:endParaRPr lang="es-AR" sz="3200" b="1" dirty="0" smtClean="0">
              <a:ln w="0"/>
              <a:solidFill>
                <a:schemeClr val="tx1"/>
              </a:solidFill>
            </a:endParaRPr>
          </a:p>
          <a:p>
            <a:pPr marL="0" indent="0">
              <a:buNone/>
              <a:defRPr/>
            </a:pPr>
            <a:r>
              <a:rPr lang="ja-JP" altLang="en-US" sz="3200" b="1" dirty="0" smtClean="0">
                <a:ln w="0"/>
                <a:solidFill>
                  <a:schemeClr val="tx1"/>
                </a:solidFill>
              </a:rPr>
              <a:t>　</a:t>
            </a:r>
            <a:r>
              <a:rPr lang="ja-JP" altLang="en-US" sz="3200" b="1" dirty="0" smtClean="0">
                <a:ln w="0"/>
                <a:solidFill>
                  <a:srgbClr val="3366FF"/>
                </a:solidFill>
              </a:rPr>
              <a:t>神様</a:t>
            </a:r>
            <a:endParaRPr lang="es-AR" sz="3200" b="1" dirty="0">
              <a:ln w="0"/>
              <a:solidFill>
                <a:schemeClr val="tx1"/>
              </a:solidFill>
            </a:endParaRPr>
          </a:p>
          <a:p>
            <a:pPr>
              <a:defRPr/>
            </a:pPr>
            <a:r>
              <a:rPr lang="es-AR" sz="3200" b="1" dirty="0">
                <a:ln w="0"/>
                <a:solidFill>
                  <a:schemeClr val="tx1"/>
                </a:solidFill>
              </a:rPr>
              <a:t>Gifts of the </a:t>
            </a:r>
            <a:r>
              <a:rPr lang="es-AR" sz="3200" b="1" dirty="0" smtClean="0">
                <a:ln w="0"/>
                <a:solidFill>
                  <a:schemeClr val="tx1"/>
                </a:solidFill>
              </a:rPr>
              <a:t>Spirit</a:t>
            </a:r>
          </a:p>
          <a:p>
            <a:pPr marL="0" indent="0">
              <a:buNone/>
              <a:defRPr/>
            </a:pPr>
            <a:r>
              <a:rPr lang="ja-JP" altLang="en-US" sz="3200" b="1" dirty="0" smtClean="0">
                <a:ln w="0"/>
                <a:solidFill>
                  <a:srgbClr val="3366FF"/>
                </a:solidFill>
              </a:rPr>
              <a:t>　霊の賜物</a:t>
            </a:r>
            <a:endParaRPr lang="es-AR" sz="3200" b="1" dirty="0">
              <a:ln w="0"/>
              <a:solidFill>
                <a:srgbClr val="3366FF"/>
              </a:solidFill>
            </a:endParaRPr>
          </a:p>
        </p:txBody>
      </p:sp>
    </p:spTree>
    <p:extLst>
      <p:ext uri="{BB962C8B-B14F-4D97-AF65-F5344CB8AC3E}">
        <p14:creationId xmlns:p14="http://schemas.microsoft.com/office/powerpoint/2010/main" val="323448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471710"/>
            <a:ext cx="9906000" cy="1280890"/>
          </a:xfrm>
        </p:spPr>
        <p:txBody>
          <a:bodyPr>
            <a:normAutofit fontScale="90000"/>
          </a:bodyPr>
          <a:lstStyle/>
          <a:p>
            <a:pPr algn="ctr">
              <a:defRPr/>
            </a:pPr>
            <a:r>
              <a:rPr lang="es-AR" b="1" dirty="0" err="1" smtClean="0">
                <a:ln w="0"/>
                <a:solidFill>
                  <a:schemeClr val="accent1"/>
                </a:solidFill>
                <a:effectLst>
                  <a:outerShdw blurRad="38100" dist="25400" dir="5400000" algn="ctr" rotWithShape="0">
                    <a:srgbClr val="6E747A">
                      <a:alpha val="43000"/>
                    </a:srgbClr>
                  </a:outerShdw>
                </a:effectLst>
              </a:rPr>
              <a:t>Adventism</a:t>
            </a:r>
            <a:r>
              <a:rPr lang="es-AR" b="1" dirty="0" smtClean="0">
                <a:ln w="0"/>
                <a:solidFill>
                  <a:schemeClr val="accent1"/>
                </a:solidFill>
                <a:effectLst>
                  <a:outerShdw blurRad="38100" dist="25400" dir="5400000" algn="ctr" rotWithShape="0">
                    <a:srgbClr val="6E747A">
                      <a:alpha val="43000"/>
                    </a:srgbClr>
                  </a:outerShdw>
                </a:effectLst>
              </a:rPr>
              <a:t> </a:t>
            </a:r>
            <a:r>
              <a:rPr lang="es-AR" b="1" dirty="0" err="1" smtClean="0">
                <a:ln w="0"/>
                <a:solidFill>
                  <a:schemeClr val="accent1"/>
                </a:solidFill>
                <a:effectLst>
                  <a:outerShdw blurRad="38100" dist="25400" dir="5400000" algn="ctr" rotWithShape="0">
                    <a:srgbClr val="6E747A">
                      <a:alpha val="43000"/>
                    </a:srgbClr>
                  </a:outerShdw>
                </a:effectLst>
              </a:rPr>
              <a:t>Brought</a:t>
            </a:r>
            <a:r>
              <a:rPr lang="es-AR" b="1" dirty="0" smtClean="0">
                <a:ln w="0"/>
                <a:solidFill>
                  <a:schemeClr val="accent1"/>
                </a:solidFill>
                <a:effectLst>
                  <a:outerShdw blurRad="38100" dist="25400" dir="5400000" algn="ctr" rotWithShape="0">
                    <a:srgbClr val="6E747A">
                      <a:alpha val="43000"/>
                    </a:srgbClr>
                  </a:outerShdw>
                </a:effectLst>
              </a:rPr>
              <a:t> </a:t>
            </a:r>
            <a:r>
              <a:rPr lang="es-AR" b="1" dirty="0" err="1" smtClean="0">
                <a:ln w="0"/>
                <a:solidFill>
                  <a:schemeClr val="accent1"/>
                </a:solidFill>
                <a:effectLst>
                  <a:outerShdw blurRad="38100" dist="25400" dir="5400000" algn="ctr" rotWithShape="0">
                    <a:srgbClr val="6E747A">
                      <a:alpha val="43000"/>
                    </a:srgbClr>
                  </a:outerShdw>
                </a:effectLst>
              </a:rPr>
              <a:t>Justice</a:t>
            </a:r>
            <a:r>
              <a:rPr lang="es-AR" b="1" dirty="0" smtClean="0">
                <a:ln w="0"/>
                <a:solidFill>
                  <a:schemeClr val="accent1"/>
                </a:solidFill>
                <a:effectLst>
                  <a:outerShdw blurRad="38100" dist="25400" dir="5400000" algn="ctr" rotWithShape="0">
                    <a:srgbClr val="6E747A">
                      <a:alpha val="43000"/>
                    </a:srgbClr>
                  </a:outerShdw>
                </a:effectLst>
              </a:rPr>
              <a:t> and </a:t>
            </a:r>
            <a:r>
              <a:rPr lang="es-AR" b="1" dirty="0" err="1" smtClean="0">
                <a:ln w="0"/>
                <a:solidFill>
                  <a:schemeClr val="accent1"/>
                </a:solidFill>
                <a:effectLst>
                  <a:outerShdw blurRad="38100" dist="25400" dir="5400000" algn="ctr" rotWithShape="0">
                    <a:srgbClr val="6E747A">
                      <a:alpha val="43000"/>
                    </a:srgbClr>
                  </a:outerShdw>
                </a:effectLst>
              </a:rPr>
              <a:t>Mercy</a:t>
            </a:r>
            <a:r>
              <a:rPr lang="es-AR" b="1" dirty="0" smtClean="0">
                <a:ln w="0"/>
                <a:solidFill>
                  <a:schemeClr val="accent1"/>
                </a:solidFill>
                <a:effectLst>
                  <a:outerShdw blurRad="38100" dist="25400" dir="5400000" algn="ctr" rotWithShape="0">
                    <a:srgbClr val="6E747A">
                      <a:alpha val="43000"/>
                    </a:srgbClr>
                  </a:outerShdw>
                </a:effectLst>
              </a:rPr>
              <a:t> </a:t>
            </a:r>
            <a:r>
              <a:rPr lang="es-AR" b="1" u="sng" dirty="0" err="1" smtClean="0">
                <a:ln w="0"/>
                <a:solidFill>
                  <a:schemeClr val="accent1"/>
                </a:solidFill>
                <a:effectLst>
                  <a:outerShdw blurRad="38100" dist="25400" dir="5400000" algn="ctr" rotWithShape="0">
                    <a:srgbClr val="6E747A">
                      <a:alpha val="43000"/>
                    </a:srgbClr>
                  </a:outerShdw>
                </a:effectLst>
              </a:rPr>
              <a:t>Together</a:t>
            </a:r>
            <a:r>
              <a:rPr lang="es-AR" b="1" u="sng" dirty="0" smtClean="0">
                <a:ln w="0"/>
                <a:solidFill>
                  <a:schemeClr val="accent1"/>
                </a:solidFill>
                <a:effectLst>
                  <a:outerShdw blurRad="38100" dist="25400" dir="5400000" algn="ctr" rotWithShape="0">
                    <a:srgbClr val="6E747A">
                      <a:alpha val="43000"/>
                    </a:srgbClr>
                  </a:outerShdw>
                </a:effectLst>
              </a:rPr>
              <a:t>.</a:t>
            </a:r>
            <a:r>
              <a:rPr lang="es-AR" b="1" dirty="0" smtClean="0">
                <a:ln w="0"/>
                <a:solidFill>
                  <a:schemeClr val="accent1"/>
                </a:solidFill>
                <a:effectLst>
                  <a:outerShdw blurRad="38100" dist="25400" dir="5400000" algn="ctr" rotWithShape="0">
                    <a:srgbClr val="6E747A">
                      <a:alpha val="43000"/>
                    </a:srgbClr>
                  </a:outerShdw>
                </a:effectLst>
              </a:rPr>
              <a:t> </a:t>
            </a:r>
            <a:br>
              <a:rPr lang="es-AR" b="1" dirty="0" smtClean="0">
                <a:ln w="0"/>
                <a:solidFill>
                  <a:schemeClr val="accent1"/>
                </a:solidFill>
                <a:effectLst>
                  <a:outerShdw blurRad="38100" dist="25400" dir="5400000" algn="ctr" rotWithShape="0">
                    <a:srgbClr val="6E747A">
                      <a:alpha val="43000"/>
                    </a:srgbClr>
                  </a:outerShdw>
                </a:effectLst>
              </a:rPr>
            </a:br>
            <a:r>
              <a:rPr lang="es-AR" b="1" dirty="0" err="1" smtClean="0">
                <a:ln w="0"/>
                <a:solidFill>
                  <a:schemeClr val="accent1"/>
                </a:solidFill>
                <a:effectLst>
                  <a:outerShdw blurRad="38100" dist="25400" dir="5400000" algn="ctr" rotWithShape="0">
                    <a:srgbClr val="6E747A">
                      <a:alpha val="43000"/>
                    </a:srgbClr>
                  </a:outerShdw>
                </a:effectLst>
              </a:rPr>
              <a:t>But</a:t>
            </a:r>
            <a:r>
              <a:rPr lang="es-AR" b="1" dirty="0" smtClean="0">
                <a:ln w="0"/>
                <a:solidFill>
                  <a:schemeClr val="accent1"/>
                </a:solidFill>
                <a:effectLst>
                  <a:outerShdw blurRad="38100" dist="25400" dir="5400000" algn="ctr" rotWithShape="0">
                    <a:srgbClr val="6E747A">
                      <a:alpha val="43000"/>
                    </a:srgbClr>
                  </a:outerShdw>
                </a:effectLst>
              </a:rPr>
              <a:t> </a:t>
            </a:r>
            <a:r>
              <a:rPr lang="es-AR" b="1" dirty="0" err="1" smtClean="0">
                <a:ln w="0"/>
                <a:solidFill>
                  <a:schemeClr val="accent1"/>
                </a:solidFill>
                <a:effectLst>
                  <a:outerShdw blurRad="38100" dist="25400" dir="5400000" algn="ctr" rotWithShape="0">
                    <a:srgbClr val="6E747A">
                      <a:alpha val="43000"/>
                    </a:srgbClr>
                  </a:outerShdw>
                </a:effectLst>
              </a:rPr>
              <a:t>this</a:t>
            </a:r>
            <a:r>
              <a:rPr lang="es-AR" b="1" dirty="0" smtClean="0">
                <a:ln w="0"/>
                <a:solidFill>
                  <a:schemeClr val="accent1"/>
                </a:solidFill>
                <a:effectLst>
                  <a:outerShdw blurRad="38100" dist="25400" dir="5400000" algn="ctr" rotWithShape="0">
                    <a:srgbClr val="6E747A">
                      <a:alpha val="43000"/>
                    </a:srgbClr>
                  </a:outerShdw>
                </a:effectLst>
              </a:rPr>
              <a:t> </a:t>
            </a:r>
            <a:r>
              <a:rPr lang="es-AR" b="1" dirty="0" err="1" smtClean="0">
                <a:ln w="0"/>
                <a:solidFill>
                  <a:schemeClr val="accent1"/>
                </a:solidFill>
                <a:effectLst>
                  <a:outerShdw blurRad="38100" dist="25400" dir="5400000" algn="ctr" rotWithShape="0">
                    <a:srgbClr val="6E747A">
                      <a:alpha val="43000"/>
                    </a:srgbClr>
                  </a:outerShdw>
                </a:effectLst>
              </a:rPr>
              <a:t>must</a:t>
            </a:r>
            <a:r>
              <a:rPr lang="es-AR" b="1" dirty="0" smtClean="0">
                <a:ln w="0"/>
                <a:solidFill>
                  <a:schemeClr val="accent1"/>
                </a:solidFill>
                <a:effectLst>
                  <a:outerShdw blurRad="38100" dist="25400" dir="5400000" algn="ctr" rotWithShape="0">
                    <a:srgbClr val="6E747A">
                      <a:alpha val="43000"/>
                    </a:srgbClr>
                  </a:outerShdw>
                </a:effectLst>
              </a:rPr>
              <a:t> be </a:t>
            </a:r>
            <a:r>
              <a:rPr lang="es-AR" b="1" i="1" dirty="0" err="1" smtClean="0">
                <a:ln w="0"/>
                <a:solidFill>
                  <a:schemeClr val="accent1"/>
                </a:solidFill>
                <a:effectLst>
                  <a:outerShdw blurRad="38100" dist="25400" dir="5400000" algn="ctr" rotWithShape="0">
                    <a:srgbClr val="6E747A">
                      <a:alpha val="43000"/>
                    </a:srgbClr>
                  </a:outerShdw>
                </a:effectLst>
              </a:rPr>
              <a:t>experienced</a:t>
            </a:r>
            <a:r>
              <a:rPr lang="es-AR" b="1" i="1" dirty="0" smtClean="0">
                <a:ln w="0"/>
                <a:solidFill>
                  <a:schemeClr val="accent1"/>
                </a:solidFill>
                <a:effectLst>
                  <a:outerShdw blurRad="38100" dist="25400" dir="5400000" algn="ctr" rotWithShape="0">
                    <a:srgbClr val="6E747A">
                      <a:alpha val="43000"/>
                    </a:srgbClr>
                  </a:outerShdw>
                </a:effectLst>
              </a:rPr>
              <a:t>!</a:t>
            </a:r>
            <a:endParaRPr lang="es-AR" b="1" dirty="0">
              <a:ln w="0"/>
              <a:solidFill>
                <a:schemeClr val="accent1"/>
              </a:solidFill>
              <a:effectLst>
                <a:outerShdw blurRad="38100" dist="25400" dir="5400000" algn="ctr" rotWithShape="0">
                  <a:srgbClr val="6E747A">
                    <a:alpha val="43000"/>
                  </a:srgbClr>
                </a:outerShdw>
              </a:effectLst>
            </a:endParaRPr>
          </a:p>
        </p:txBody>
      </p:sp>
      <p:sp>
        <p:nvSpPr>
          <p:cNvPr id="5" name="Rectangle 4"/>
          <p:cNvSpPr/>
          <p:nvPr/>
        </p:nvSpPr>
        <p:spPr>
          <a:xfrm>
            <a:off x="2667000" y="4648200"/>
            <a:ext cx="39624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4516" name="Picture 2" descr="0422020"/>
          <p:cNvPicPr>
            <a:picLocks noChangeAspect="1" noChangeArrowheads="1"/>
          </p:cNvPicPr>
          <p:nvPr/>
        </p:nvPicPr>
        <p:blipFill rotWithShape="1">
          <a:blip r:embed="rId2">
            <a:extLst>
              <a:ext uri="{28A0092B-C50C-407E-A947-70E740481C1C}">
                <a14:useLocalDpi xmlns:a14="http://schemas.microsoft.com/office/drawing/2010/main" val="0"/>
              </a:ext>
            </a:extLst>
          </a:blip>
          <a:srcRect l="22910" t="1" r="22182" b="28772"/>
          <a:stretch/>
        </p:blipFill>
        <p:spPr bwMode="auto">
          <a:xfrm>
            <a:off x="2362200" y="2798764"/>
            <a:ext cx="3781425" cy="367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4" descr="http://www.jimblog.net/wp-content/uploads/2006/01/Salvador%20Dali%20Cross.jpg"/>
          <p:cNvPicPr>
            <a:picLocks noChangeAspect="1" noChangeArrowheads="1"/>
          </p:cNvPicPr>
          <p:nvPr/>
        </p:nvPicPr>
        <p:blipFill rotWithShape="1">
          <a:blip r:embed="rId3">
            <a:extLst>
              <a:ext uri="{28A0092B-C50C-407E-A947-70E740481C1C}">
                <a14:useLocalDpi xmlns:a14="http://schemas.microsoft.com/office/drawing/2010/main" val="0"/>
              </a:ext>
            </a:extLst>
          </a:blip>
          <a:srcRect b="19910"/>
          <a:stretch/>
        </p:blipFill>
        <p:spPr bwMode="auto">
          <a:xfrm>
            <a:off x="6662738" y="2798764"/>
            <a:ext cx="3776662" cy="367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600200" y="1600200"/>
            <a:ext cx="10363200" cy="1077218"/>
          </a:xfrm>
          <a:prstGeom prst="rect">
            <a:avLst/>
          </a:prstGeom>
          <a:noFill/>
        </p:spPr>
        <p:txBody>
          <a:bodyPr wrap="square" rtlCol="0">
            <a:spAutoFit/>
          </a:bodyPr>
          <a:lstStyle/>
          <a:p>
            <a:r>
              <a:rPr lang="ja-JP" altLang="en-US" sz="3200" dirty="0" smtClean="0">
                <a:solidFill>
                  <a:srgbClr val="0000FF"/>
                </a:solidFill>
              </a:rPr>
              <a:t>アドベンチストは正義と慈悲を混ぜた。</a:t>
            </a:r>
            <a:endParaRPr lang="en-US" altLang="ja-JP" sz="3200" dirty="0" smtClean="0">
              <a:solidFill>
                <a:srgbClr val="0000FF"/>
              </a:solidFill>
            </a:endParaRPr>
          </a:p>
          <a:p>
            <a:r>
              <a:rPr lang="ja-JP" altLang="en-US" sz="3200" dirty="0" smtClean="0">
                <a:solidFill>
                  <a:srgbClr val="0000FF"/>
                </a:solidFill>
              </a:rPr>
              <a:t>しかし、</a:t>
            </a:r>
            <a:r>
              <a:rPr lang="ja-JP" altLang="en-US" sz="3200" dirty="0" smtClean="0">
                <a:solidFill>
                  <a:srgbClr val="0000FF"/>
                </a:solidFill>
              </a:rPr>
              <a:t>これ</a:t>
            </a:r>
            <a:r>
              <a:rPr lang="ja-JP" altLang="en-US" sz="3200" dirty="0" smtClean="0">
                <a:solidFill>
                  <a:srgbClr val="0000FF"/>
                </a:solidFill>
              </a:rPr>
              <a:t>ら</a:t>
            </a:r>
            <a:r>
              <a:rPr lang="ja-JP" altLang="en-US" sz="3200" dirty="0" smtClean="0">
                <a:solidFill>
                  <a:srgbClr val="0000FF"/>
                </a:solidFill>
              </a:rPr>
              <a:t>は</a:t>
            </a:r>
            <a:r>
              <a:rPr lang="ja-JP" altLang="en-US" sz="3200" dirty="0" smtClean="0">
                <a:solidFill>
                  <a:srgbClr val="0000FF"/>
                </a:solidFill>
              </a:rPr>
              <a:t>別々に</a:t>
            </a:r>
            <a:r>
              <a:rPr lang="ja-JP" altLang="en-US" sz="3200" dirty="0" smtClean="0">
                <a:solidFill>
                  <a:srgbClr val="0000FF"/>
                </a:solidFill>
              </a:rPr>
              <a:t>体験</a:t>
            </a:r>
            <a:r>
              <a:rPr lang="ja-JP" altLang="en-US" sz="3200" dirty="0" smtClean="0">
                <a:solidFill>
                  <a:srgbClr val="0000FF"/>
                </a:solidFill>
              </a:rPr>
              <a:t>され</a:t>
            </a:r>
            <a:r>
              <a:rPr lang="ja-JP" altLang="en-US" sz="3200" dirty="0" smtClean="0">
                <a:solidFill>
                  <a:srgbClr val="0000FF"/>
                </a:solidFill>
              </a:rPr>
              <a:t>なければ</a:t>
            </a:r>
            <a:r>
              <a:rPr lang="ja-JP" altLang="en-US" sz="3200" dirty="0" smtClean="0">
                <a:solidFill>
                  <a:srgbClr val="0000FF"/>
                </a:solidFill>
              </a:rPr>
              <a:t>いけない！</a:t>
            </a:r>
            <a:endParaRPr lang="en-US" sz="3200" dirty="0">
              <a:solidFill>
                <a:srgbClr val="0000FF"/>
              </a:solidFill>
            </a:endParaRPr>
          </a:p>
        </p:txBody>
      </p:sp>
    </p:spTree>
    <p:extLst>
      <p:ext uri="{BB962C8B-B14F-4D97-AF65-F5344CB8AC3E}">
        <p14:creationId xmlns:p14="http://schemas.microsoft.com/office/powerpoint/2010/main" val="63003491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pics.livejournal.com/neferjournal/pic/0010rtz1/g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04800"/>
            <a:ext cx="6324600" cy="632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4419600" y="1752600"/>
            <a:ext cx="762000" cy="9906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Tree>
    <p:extLst>
      <p:ext uri="{BB962C8B-B14F-4D97-AF65-F5344CB8AC3E}">
        <p14:creationId xmlns:p14="http://schemas.microsoft.com/office/powerpoint/2010/main" val="34158421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pics.livejournal.com/neferjournal/pic/0010rtz1/g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04800"/>
            <a:ext cx="6324600" cy="632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4419600" y="1752600"/>
            <a:ext cx="762000" cy="9906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4" name="TextBox 3"/>
          <p:cNvSpPr txBox="1"/>
          <p:nvPr/>
        </p:nvSpPr>
        <p:spPr>
          <a:xfrm>
            <a:off x="6858000" y="685800"/>
            <a:ext cx="4648200" cy="5016757"/>
          </a:xfrm>
          <a:prstGeom prst="rect">
            <a:avLst/>
          </a:prstGeom>
          <a:solidFill>
            <a:schemeClr val="tx1"/>
          </a:solidFill>
          <a:effectLst/>
        </p:spPr>
        <p:txBody>
          <a:bodyPr wrap="square">
            <a:spAutoFit/>
          </a:bodyPr>
          <a:lstStyle/>
          <a:p>
            <a:pPr algn="ctr" fontAlgn="auto">
              <a:spcBef>
                <a:spcPts val="0"/>
              </a:spcBef>
              <a:spcAft>
                <a:spcPts val="0"/>
              </a:spcAft>
              <a:defRPr/>
            </a:pPr>
            <a:endParaRPr lang="es-A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algn="ctr" fontAlgn="auto">
              <a:spcBef>
                <a:spcPts val="0"/>
              </a:spcBef>
              <a:spcAft>
                <a:spcPts val="0"/>
              </a:spcAft>
              <a:defRPr/>
            </a:pPr>
            <a:r>
              <a:rPr lang="es-AR"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Would</a:t>
            </a:r>
            <a:r>
              <a:rPr lang="es-A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es-AR"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it</a:t>
            </a:r>
            <a:r>
              <a:rPr lang="es-A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es-AR"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make</a:t>
            </a:r>
            <a:r>
              <a:rPr lang="es-A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 </a:t>
            </a:r>
            <a:r>
              <a:rPr lang="es-AR"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difference</a:t>
            </a:r>
            <a:r>
              <a:rPr lang="es-A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p>
          <a:p>
            <a:pPr algn="ctr" fontAlgn="auto">
              <a:spcBef>
                <a:spcPts val="0"/>
              </a:spcBef>
              <a:spcAft>
                <a:spcPts val="0"/>
              </a:spcAft>
              <a:defRPr/>
            </a:pPr>
            <a:r>
              <a:rPr lang="es-A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if someone jumped to prove how far he’d go for love’s sake, </a:t>
            </a:r>
          </a:p>
          <a:p>
            <a:pPr algn="ctr" fontAlgn="auto">
              <a:spcBef>
                <a:spcPts val="0"/>
              </a:spcBef>
              <a:spcAft>
                <a:spcPts val="0"/>
              </a:spcAft>
              <a:defRPr/>
            </a:pPr>
            <a:endParaRPr lang="es-A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algn="ctr" fontAlgn="auto">
              <a:spcBef>
                <a:spcPts val="0"/>
              </a:spcBef>
              <a:spcAft>
                <a:spcPts val="0"/>
              </a:spcAft>
              <a:defRPr/>
            </a:pPr>
            <a:endParaRPr lang="es-A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algn="ctr" fontAlgn="auto">
              <a:spcBef>
                <a:spcPts val="0"/>
              </a:spcBef>
              <a:spcAft>
                <a:spcPts val="0"/>
              </a:spcAft>
              <a:defRPr/>
            </a:pPr>
            <a:endParaRPr lang="es-A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algn="ctr" fontAlgn="auto">
              <a:spcBef>
                <a:spcPts val="0"/>
              </a:spcBef>
              <a:spcAft>
                <a:spcPts val="0"/>
              </a:spcAft>
              <a:defRPr/>
            </a:pPr>
            <a:endParaRPr lang="es-A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sp>
        <p:nvSpPr>
          <p:cNvPr id="2" name="TextBox 1"/>
          <p:cNvSpPr txBox="1"/>
          <p:nvPr/>
        </p:nvSpPr>
        <p:spPr>
          <a:xfrm>
            <a:off x="6934201" y="3733800"/>
            <a:ext cx="4495800" cy="2062103"/>
          </a:xfrm>
          <a:prstGeom prst="rect">
            <a:avLst/>
          </a:prstGeom>
          <a:noFill/>
        </p:spPr>
        <p:txBody>
          <a:bodyPr wrap="square" rtlCol="0">
            <a:spAutoFit/>
          </a:bodyPr>
          <a:lstStyle/>
          <a:p>
            <a:r>
              <a:rPr lang="ja-JP" altLang="en-US" sz="3200" dirty="0" smtClean="0">
                <a:solidFill>
                  <a:srgbClr val="FFFFFF"/>
                </a:solidFill>
              </a:rPr>
              <a:t>飛び降りることによって愛の大きさを証明する事が出来るのでしょうか。</a:t>
            </a:r>
            <a:endParaRPr lang="en-US" sz="3200" dirty="0">
              <a:solidFill>
                <a:srgbClr val="FFFFFF"/>
              </a:solidFill>
            </a:endParaRPr>
          </a:p>
        </p:txBody>
      </p:sp>
    </p:spTree>
    <p:extLst>
      <p:ext uri="{BB962C8B-B14F-4D97-AF65-F5344CB8AC3E}">
        <p14:creationId xmlns:p14="http://schemas.microsoft.com/office/powerpoint/2010/main" val="14029310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pics.livejournal.com/neferjournal/pic/0010rtz1/g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04800"/>
            <a:ext cx="6324600" cy="632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4419600" y="1752600"/>
            <a:ext cx="762000" cy="9906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AR"/>
          </a:p>
        </p:txBody>
      </p:sp>
      <p:sp>
        <p:nvSpPr>
          <p:cNvPr id="4" name="TextBox 3"/>
          <p:cNvSpPr txBox="1"/>
          <p:nvPr/>
        </p:nvSpPr>
        <p:spPr>
          <a:xfrm>
            <a:off x="6858000" y="685800"/>
            <a:ext cx="4648200" cy="5509200"/>
          </a:xfrm>
          <a:prstGeom prst="rect">
            <a:avLst/>
          </a:prstGeom>
          <a:solidFill>
            <a:schemeClr val="tx1"/>
          </a:solidFill>
          <a:effectLst/>
        </p:spPr>
        <p:txBody>
          <a:bodyPr wrap="square">
            <a:spAutoFit/>
          </a:bodyPr>
          <a:lstStyle/>
          <a:p>
            <a:pPr algn="ctr" fontAlgn="auto">
              <a:spcBef>
                <a:spcPts val="0"/>
              </a:spcBef>
              <a:spcAft>
                <a:spcPts val="0"/>
              </a:spcAft>
              <a:defRPr/>
            </a:pPr>
            <a:endParaRPr lang="es-A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algn="ctr" fontAlgn="auto">
              <a:spcBef>
                <a:spcPts val="0"/>
              </a:spcBef>
              <a:spcAft>
                <a:spcPts val="0"/>
              </a:spcAft>
              <a:defRPr/>
            </a:pPr>
            <a:r>
              <a:rPr lang="es-AR"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or</a:t>
            </a:r>
            <a:r>
              <a:rPr lang="es-A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es-AR"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if</a:t>
            </a:r>
            <a:r>
              <a:rPr lang="es-A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es-AR"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someone</a:t>
            </a:r>
            <a:r>
              <a:rPr lang="es-A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es-AR"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jumped</a:t>
            </a:r>
            <a:r>
              <a:rPr lang="es-A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es-AR"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after</a:t>
            </a:r>
            <a:r>
              <a:rPr lang="es-A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es-AR" sz="32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me</a:t>
            </a:r>
            <a:r>
              <a:rPr lang="es-A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a:t>
            </a:r>
            <a:r>
              <a:rPr lang="es-AR"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while</a:t>
            </a:r>
            <a:r>
              <a:rPr lang="es-A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 I’m </a:t>
            </a:r>
            <a:r>
              <a:rPr lang="es-AR" sz="3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drowning</a:t>
            </a:r>
            <a:r>
              <a:rPr lang="es-A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rPr>
              <a:t>?</a:t>
            </a:r>
          </a:p>
          <a:p>
            <a:pPr algn="ctr" fontAlgn="auto">
              <a:spcBef>
                <a:spcPts val="0"/>
              </a:spcBef>
              <a:spcAft>
                <a:spcPts val="0"/>
              </a:spcAft>
              <a:defRPr/>
            </a:pPr>
            <a:endParaRPr lang="es-A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algn="ctr" fontAlgn="auto">
              <a:spcBef>
                <a:spcPts val="0"/>
              </a:spcBef>
              <a:spcAft>
                <a:spcPts val="0"/>
              </a:spcAft>
              <a:defRPr/>
            </a:pPr>
            <a:endParaRPr lang="es-A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algn="ctr" fontAlgn="auto">
              <a:spcBef>
                <a:spcPts val="0"/>
              </a:spcBef>
              <a:spcAft>
                <a:spcPts val="0"/>
              </a:spcAft>
              <a:defRPr/>
            </a:pPr>
            <a:endParaRPr lang="es-A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algn="ctr" fontAlgn="auto">
              <a:spcBef>
                <a:spcPts val="0"/>
              </a:spcBef>
              <a:spcAft>
                <a:spcPts val="0"/>
              </a:spcAft>
              <a:defRPr/>
            </a:pPr>
            <a:endParaRPr lang="es-A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algn="ctr" fontAlgn="auto">
              <a:spcBef>
                <a:spcPts val="0"/>
              </a:spcBef>
              <a:spcAft>
                <a:spcPts val="0"/>
              </a:spcAft>
              <a:defRPr/>
            </a:pPr>
            <a:endParaRPr lang="es-A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algn="ctr" fontAlgn="auto">
              <a:spcBef>
                <a:spcPts val="0"/>
              </a:spcBef>
              <a:spcAft>
                <a:spcPts val="0"/>
              </a:spcAft>
              <a:defRPr/>
            </a:pPr>
            <a:endParaRPr lang="es-A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a:p>
            <a:pPr algn="ctr" fontAlgn="auto">
              <a:spcBef>
                <a:spcPts val="0"/>
              </a:spcBef>
              <a:spcAft>
                <a:spcPts val="0"/>
              </a:spcAft>
              <a:defRPr/>
            </a:pPr>
            <a:endParaRPr lang="es-AR"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n-cs"/>
            </a:endParaRPr>
          </a:p>
        </p:txBody>
      </p:sp>
      <p:sp>
        <p:nvSpPr>
          <p:cNvPr id="2" name="TextBox 1"/>
          <p:cNvSpPr txBox="1"/>
          <p:nvPr/>
        </p:nvSpPr>
        <p:spPr>
          <a:xfrm>
            <a:off x="6934200" y="3200400"/>
            <a:ext cx="4267200" cy="2062103"/>
          </a:xfrm>
          <a:prstGeom prst="rect">
            <a:avLst/>
          </a:prstGeom>
          <a:noFill/>
        </p:spPr>
        <p:txBody>
          <a:bodyPr wrap="square" rtlCol="0">
            <a:spAutoFit/>
          </a:bodyPr>
          <a:lstStyle/>
          <a:p>
            <a:r>
              <a:rPr lang="ja-JP" altLang="en-US" sz="3200" dirty="0" smtClean="0">
                <a:solidFill>
                  <a:srgbClr val="FFFFFF"/>
                </a:solidFill>
              </a:rPr>
              <a:t>もしくは溺れている私の為に飛び込むことによって、愛の大きさを示せますか？</a:t>
            </a:r>
            <a:endParaRPr lang="en-US" sz="3200" dirty="0">
              <a:solidFill>
                <a:srgbClr val="FFFFFF"/>
              </a:solidFill>
            </a:endParaRPr>
          </a:p>
        </p:txBody>
      </p:sp>
    </p:spTree>
    <p:extLst>
      <p:ext uri="{BB962C8B-B14F-4D97-AF65-F5344CB8AC3E}">
        <p14:creationId xmlns:p14="http://schemas.microsoft.com/office/powerpoint/2010/main" val="9963422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southern adventist univers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347" y="228600"/>
            <a:ext cx="11663626" cy="640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219200" y="685800"/>
            <a:ext cx="9997440" cy="1447800"/>
          </a:xfrm>
          <a:effectLst>
            <a:outerShdw blurRad="50800" dist="50800" dir="5400000" algn="ctr" rotWithShape="0">
              <a:schemeClr val="tx1"/>
            </a:outerShdw>
          </a:effectLst>
        </p:spPr>
        <p:txBody>
          <a:bodyPr>
            <a:normAutofit/>
          </a:bodyPr>
          <a:lstStyle/>
          <a:p>
            <a:pPr algn="ctr"/>
            <a:r>
              <a:rPr lang="en-US" b="1" dirty="0" smtClean="0">
                <a:solidFill>
                  <a:schemeClr val="bg1"/>
                </a:solidFill>
              </a:rPr>
              <a:t>One early morning at the University…</a:t>
            </a:r>
            <a:br>
              <a:rPr lang="en-US" b="1" dirty="0" smtClean="0">
                <a:solidFill>
                  <a:schemeClr val="bg1"/>
                </a:solidFill>
              </a:rPr>
            </a:br>
            <a:r>
              <a:rPr lang="ja-JP" altLang="en-US" b="1" dirty="0" smtClean="0">
                <a:solidFill>
                  <a:schemeClr val="bg1"/>
                </a:solidFill>
              </a:rPr>
              <a:t>大学でのある日の早朝</a:t>
            </a:r>
            <a:r>
              <a:rPr lang="is-IS" b="1" dirty="0" smtClean="0">
                <a:solidFill>
                  <a:schemeClr val="bg1"/>
                </a:solidFill>
              </a:rPr>
              <a:t>….</a:t>
            </a:r>
            <a:endParaRPr lang="en-US" b="1" dirty="0">
              <a:solidFill>
                <a:schemeClr val="bg1"/>
              </a:solidFill>
            </a:endParaRPr>
          </a:p>
        </p:txBody>
      </p:sp>
    </p:spTree>
    <p:extLst>
      <p:ext uri="{BB962C8B-B14F-4D97-AF65-F5344CB8AC3E}">
        <p14:creationId xmlns:p14="http://schemas.microsoft.com/office/powerpoint/2010/main" val="250971630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13467" y="274638"/>
            <a:ext cx="4639733" cy="1143000"/>
          </a:xfrm>
        </p:spPr>
        <p:txBody>
          <a:bodyPr>
            <a:normAutofit fontScale="90000"/>
          </a:bodyPr>
          <a:lstStyle/>
          <a:p>
            <a:pPr algn="ctr"/>
            <a:r>
              <a:rPr lang="en-US" i="1" dirty="0" smtClean="0"/>
              <a:t>The Desire of Ages</a:t>
            </a:r>
            <a:r>
              <a:rPr lang="en-US" dirty="0" smtClean="0"/>
              <a:t>,</a:t>
            </a:r>
            <a:br>
              <a:rPr lang="en-US" dirty="0" smtClean="0"/>
            </a:br>
            <a:r>
              <a:rPr lang="en-US" dirty="0" smtClean="0"/>
              <a:t>chapter: </a:t>
            </a:r>
            <a:r>
              <a:rPr lang="en-US" i="1" dirty="0" smtClean="0"/>
              <a:t>Calvary</a:t>
            </a:r>
            <a:br>
              <a:rPr lang="en-US" i="1" dirty="0" smtClean="0"/>
            </a:br>
            <a:endParaRPr lang="en-US" i="1" dirty="0"/>
          </a:p>
        </p:txBody>
      </p:sp>
      <p:sp>
        <p:nvSpPr>
          <p:cNvPr id="5" name="Content Placeholder 4"/>
          <p:cNvSpPr>
            <a:spLocks noGrp="1"/>
          </p:cNvSpPr>
          <p:nvPr>
            <p:ph idx="1"/>
          </p:nvPr>
        </p:nvSpPr>
        <p:spPr>
          <a:xfrm>
            <a:off x="1913467" y="2743200"/>
            <a:ext cx="4868333" cy="3505200"/>
          </a:xfrm>
        </p:spPr>
        <p:txBody>
          <a:bodyPr>
            <a:normAutofit lnSpcReduction="10000"/>
          </a:bodyPr>
          <a:lstStyle/>
          <a:p>
            <a:r>
              <a:rPr lang="en-US" sz="3200" b="1" dirty="0" smtClean="0"/>
              <a:t>His sacrifice for </a:t>
            </a:r>
            <a:r>
              <a:rPr lang="en-US" sz="3200" b="1" i="1" dirty="0" smtClean="0"/>
              <a:t>me</a:t>
            </a:r>
          </a:p>
          <a:p>
            <a:pPr marL="0" indent="0">
              <a:buNone/>
            </a:pPr>
            <a:r>
              <a:rPr lang="en-US" sz="3200" b="1" dirty="0" smtClean="0"/>
              <a:t>   </a:t>
            </a:r>
            <a:r>
              <a:rPr lang="en-US" sz="3200" b="1" dirty="0" smtClean="0">
                <a:solidFill>
                  <a:srgbClr val="3366FF"/>
                </a:solidFill>
              </a:rPr>
              <a:t>私達</a:t>
            </a:r>
            <a:r>
              <a:rPr lang="ja-JP" altLang="en-US" sz="3200" b="1" dirty="0" smtClean="0">
                <a:solidFill>
                  <a:srgbClr val="3366FF"/>
                </a:solidFill>
              </a:rPr>
              <a:t>のための</a:t>
            </a:r>
            <a:r>
              <a:rPr lang="en-US" sz="3200" b="1" dirty="0" smtClean="0">
                <a:solidFill>
                  <a:srgbClr val="3366FF"/>
                </a:solidFill>
              </a:rPr>
              <a:t>犠牲</a:t>
            </a:r>
          </a:p>
          <a:p>
            <a:r>
              <a:rPr lang="en-US" sz="3200" b="1" dirty="0" smtClean="0"/>
              <a:t>His love for </a:t>
            </a:r>
            <a:r>
              <a:rPr lang="en-US" sz="3200" b="1" i="1" dirty="0" smtClean="0"/>
              <a:t>me</a:t>
            </a:r>
            <a:endParaRPr lang="en-US" sz="3200" b="1" dirty="0" smtClean="0"/>
          </a:p>
          <a:p>
            <a:pPr marL="0" indent="0">
              <a:buNone/>
            </a:pPr>
            <a:r>
              <a:rPr lang="ja-JP" altLang="en-US" sz="3200" b="1" dirty="0" smtClean="0"/>
              <a:t>　</a:t>
            </a:r>
            <a:r>
              <a:rPr lang="ja-JP" altLang="en-US" sz="3200" b="1" dirty="0" smtClean="0">
                <a:solidFill>
                  <a:srgbClr val="3366FF"/>
                </a:solidFill>
              </a:rPr>
              <a:t>私達への愛</a:t>
            </a:r>
            <a:endParaRPr lang="en-US" sz="3200" b="1" dirty="0" smtClean="0">
              <a:solidFill>
                <a:srgbClr val="3366FF"/>
              </a:solidFill>
            </a:endParaRPr>
          </a:p>
          <a:p>
            <a:r>
              <a:rPr lang="en-US" sz="3200" b="1" dirty="0" smtClean="0"/>
              <a:t>His life for </a:t>
            </a:r>
            <a:r>
              <a:rPr lang="en-US" sz="3200" b="1" i="1" dirty="0" smtClean="0"/>
              <a:t>me</a:t>
            </a:r>
          </a:p>
          <a:p>
            <a:pPr marL="0" indent="0">
              <a:buNone/>
            </a:pPr>
            <a:r>
              <a:rPr lang="ja-JP" altLang="en-US" sz="3200" b="1" i="1" dirty="0" smtClean="0"/>
              <a:t>　</a:t>
            </a:r>
            <a:r>
              <a:rPr lang="ja-JP" altLang="en-US" sz="3200" b="1" i="1" dirty="0" smtClean="0">
                <a:solidFill>
                  <a:srgbClr val="3366FF"/>
                </a:solidFill>
              </a:rPr>
              <a:t>私達</a:t>
            </a:r>
            <a:r>
              <a:rPr lang="ja-JP" altLang="en-US" sz="3200" b="1" i="1" dirty="0" smtClean="0">
                <a:solidFill>
                  <a:srgbClr val="3366FF"/>
                </a:solidFill>
              </a:rPr>
              <a:t>の</a:t>
            </a:r>
            <a:r>
              <a:rPr lang="ja-JP" altLang="en-US" sz="3200" b="1" i="1" dirty="0" smtClean="0">
                <a:solidFill>
                  <a:srgbClr val="3366FF"/>
                </a:solidFill>
              </a:rPr>
              <a:t>命</a:t>
            </a:r>
            <a:r>
              <a:rPr lang="ja-JP" altLang="en-US" sz="3200" b="1" i="1" dirty="0" smtClean="0">
                <a:solidFill>
                  <a:srgbClr val="3366FF"/>
                </a:solidFill>
              </a:rPr>
              <a:t>と</a:t>
            </a:r>
            <a:r>
              <a:rPr lang="ja-JP" altLang="en-US" sz="3200" b="1" i="1" dirty="0" smtClean="0">
                <a:solidFill>
                  <a:srgbClr val="3366FF"/>
                </a:solidFill>
              </a:rPr>
              <a:t>なった</a:t>
            </a:r>
            <a:endParaRPr lang="en-US" sz="3200" b="1" dirty="0">
              <a:solidFill>
                <a:srgbClr val="3366FF"/>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600" y="241663"/>
            <a:ext cx="4520184" cy="6304302"/>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1752600" y="1524000"/>
            <a:ext cx="6208695" cy="584776"/>
          </a:xfrm>
          <a:prstGeom prst="rect">
            <a:avLst/>
          </a:prstGeom>
          <a:noFill/>
        </p:spPr>
        <p:txBody>
          <a:bodyPr wrap="square" rtlCol="0">
            <a:spAutoFit/>
          </a:bodyPr>
          <a:lstStyle/>
          <a:p>
            <a:r>
              <a:rPr lang="ja-JP" altLang="en-US" sz="3200" dirty="0" smtClean="0">
                <a:solidFill>
                  <a:srgbClr val="3366FF"/>
                </a:solidFill>
              </a:rPr>
              <a:t>各時代の希望：</a:t>
            </a:r>
            <a:r>
              <a:rPr lang="ja-JP" altLang="en-US" sz="3200" i="1" dirty="0" smtClean="0">
                <a:solidFill>
                  <a:srgbClr val="3366FF"/>
                </a:solidFill>
              </a:rPr>
              <a:t>カルバリー</a:t>
            </a:r>
            <a:endParaRPr lang="en-US" sz="3200" i="1" dirty="0">
              <a:solidFill>
                <a:srgbClr val="3366FF"/>
              </a:solidFill>
            </a:endParaRPr>
          </a:p>
        </p:txBody>
      </p:sp>
    </p:spTree>
    <p:extLst>
      <p:ext uri="{BB962C8B-B14F-4D97-AF65-F5344CB8AC3E}">
        <p14:creationId xmlns:p14="http://schemas.microsoft.com/office/powerpoint/2010/main" val="24060129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624110"/>
            <a:ext cx="4112675" cy="5780314"/>
          </a:xfrm>
        </p:spPr>
        <p:txBody>
          <a:bodyPr>
            <a:normAutofit/>
          </a:bodyPr>
          <a:lstStyle/>
          <a:p>
            <a:pPr algn="ctr">
              <a:defRPr/>
            </a:pPr>
            <a:r>
              <a:rPr lang="es-AR" b="1" dirty="0" err="1" smtClean="0"/>
              <a:t>There</a:t>
            </a:r>
            <a:r>
              <a:rPr lang="es-AR" b="1" dirty="0" smtClean="0"/>
              <a:t> </a:t>
            </a:r>
            <a:r>
              <a:rPr lang="es-AR" b="1" dirty="0" err="1" smtClean="0"/>
              <a:t>was</a:t>
            </a:r>
            <a:r>
              <a:rPr lang="es-AR" b="1" dirty="0" smtClean="0"/>
              <a:t> a time in </a:t>
            </a:r>
            <a:r>
              <a:rPr lang="es-AR" b="1" dirty="0" err="1" smtClean="0"/>
              <a:t>our</a:t>
            </a:r>
            <a:r>
              <a:rPr lang="es-AR" b="1" dirty="0" smtClean="0"/>
              <a:t> </a:t>
            </a:r>
            <a:r>
              <a:rPr lang="es-AR" b="1" dirty="0" err="1" smtClean="0"/>
              <a:t>early</a:t>
            </a:r>
            <a:r>
              <a:rPr lang="es-AR" b="1" dirty="0" smtClean="0"/>
              <a:t> </a:t>
            </a:r>
            <a:r>
              <a:rPr lang="es-AR" b="1" dirty="0" err="1" smtClean="0"/>
              <a:t>history</a:t>
            </a:r>
            <a:r>
              <a:rPr lang="es-AR" b="1" dirty="0" smtClean="0"/>
              <a:t> </a:t>
            </a:r>
            <a:r>
              <a:rPr lang="es-AR" b="1" dirty="0" err="1" smtClean="0"/>
              <a:t>when</a:t>
            </a:r>
            <a:r>
              <a:rPr lang="es-AR" b="1" dirty="0" smtClean="0"/>
              <a:t> </a:t>
            </a:r>
            <a:r>
              <a:rPr lang="es-AR" b="1" dirty="0" err="1" smtClean="0"/>
              <a:t>we</a:t>
            </a:r>
            <a:r>
              <a:rPr lang="es-AR" b="1" dirty="0" smtClean="0"/>
              <a:t> </a:t>
            </a:r>
            <a:r>
              <a:rPr lang="es-AR" b="1" dirty="0" err="1" smtClean="0"/>
              <a:t>lost</a:t>
            </a:r>
            <a:r>
              <a:rPr lang="es-AR" b="1" dirty="0" smtClean="0"/>
              <a:t> </a:t>
            </a:r>
            <a:r>
              <a:rPr lang="es-AR" b="1" dirty="0" err="1" smtClean="0"/>
              <a:t>sight</a:t>
            </a:r>
            <a:r>
              <a:rPr lang="es-AR" b="1" dirty="0" smtClean="0"/>
              <a:t> of </a:t>
            </a:r>
            <a:r>
              <a:rPr lang="es-AR" b="1" dirty="0" err="1" smtClean="0"/>
              <a:t>Jesus</a:t>
            </a:r>
            <a:r>
              <a:rPr lang="es-AR" b="1" dirty="0" smtClean="0"/>
              <a:t>.</a:t>
            </a:r>
            <a:endParaRPr lang="es-AR"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1211" y="613224"/>
            <a:ext cx="4343400" cy="579120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2057400" y="3352800"/>
            <a:ext cx="4495800" cy="2062103"/>
          </a:xfrm>
          <a:prstGeom prst="rect">
            <a:avLst/>
          </a:prstGeom>
          <a:noFill/>
        </p:spPr>
        <p:txBody>
          <a:bodyPr wrap="square" rtlCol="0">
            <a:spAutoFit/>
          </a:bodyPr>
          <a:lstStyle/>
          <a:p>
            <a:r>
              <a:rPr lang="ja-JP" altLang="en-US" sz="3200" dirty="0" smtClean="0">
                <a:solidFill>
                  <a:srgbClr val="0000FF"/>
                </a:solidFill>
              </a:rPr>
              <a:t>教会歴史</a:t>
            </a:r>
            <a:r>
              <a:rPr lang="ja-JP" altLang="en-US" sz="3200" dirty="0" smtClean="0">
                <a:solidFill>
                  <a:srgbClr val="0000FF"/>
                </a:solidFill>
              </a:rPr>
              <a:t>の初期には、信者が、イエス</a:t>
            </a:r>
            <a:r>
              <a:rPr lang="ja-JP" altLang="en-US" sz="3200" dirty="0" smtClean="0">
                <a:solidFill>
                  <a:srgbClr val="0000FF"/>
                </a:solidFill>
              </a:rPr>
              <a:t>様</a:t>
            </a:r>
            <a:r>
              <a:rPr lang="ja-JP" altLang="en-US" sz="3200" dirty="0" smtClean="0">
                <a:solidFill>
                  <a:srgbClr val="0000FF"/>
                </a:solidFill>
              </a:rPr>
              <a:t>から目を離してしまった</a:t>
            </a:r>
            <a:r>
              <a:rPr lang="ja-JP" altLang="en-US" sz="3200" dirty="0" smtClean="0">
                <a:solidFill>
                  <a:srgbClr val="0000FF"/>
                </a:solidFill>
              </a:rPr>
              <a:t>時代</a:t>
            </a:r>
            <a:r>
              <a:rPr lang="ja-JP" altLang="en-US" sz="3200" dirty="0" smtClean="0">
                <a:solidFill>
                  <a:srgbClr val="0000FF"/>
                </a:solidFill>
              </a:rPr>
              <a:t>があった。</a:t>
            </a:r>
            <a:endParaRPr lang="en-US" sz="3200" dirty="0">
              <a:solidFill>
                <a:srgbClr val="0000FF"/>
              </a:solidFill>
            </a:endParaRPr>
          </a:p>
        </p:txBody>
      </p:sp>
    </p:spTree>
    <p:extLst>
      <p:ext uri="{BB962C8B-B14F-4D97-AF65-F5344CB8AC3E}">
        <p14:creationId xmlns:p14="http://schemas.microsoft.com/office/powerpoint/2010/main" val="210205334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www.gcsession.org/images/gc%20session%201888%20530.jpg"/>
          <p:cNvPicPr>
            <a:picLocks noChangeAspect="1" noChangeArrowheads="1"/>
          </p:cNvPicPr>
          <p:nvPr/>
        </p:nvPicPr>
        <p:blipFill>
          <a:blip r:embed="rId2">
            <a:extLst>
              <a:ext uri="{28A0092B-C50C-407E-A947-70E740481C1C}">
                <a14:useLocalDpi xmlns:a14="http://schemas.microsoft.com/office/drawing/2010/main" val="0"/>
              </a:ext>
            </a:extLst>
          </a:blip>
          <a:srcRect l="5937" r="5508"/>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09800" y="624110"/>
            <a:ext cx="7848600" cy="1280890"/>
          </a:xfrm>
          <a:effectLst>
            <a:outerShdw blurRad="50800" dist="50800" dir="5400000" algn="ctr" rotWithShape="0">
              <a:schemeClr val="tx1"/>
            </a:outerShdw>
          </a:effectLst>
        </p:spPr>
        <p:txBody>
          <a:bodyPr>
            <a:normAutofit fontScale="90000"/>
          </a:bodyPr>
          <a:lstStyle/>
          <a:p>
            <a:pPr algn="ctr">
              <a:defRPr/>
            </a:pPr>
            <a:r>
              <a:rPr lang="es-AR" dirty="0">
                <a:ln w="18415" cmpd="sng">
                  <a:solidFill>
                    <a:srgbClr val="FFFFFF"/>
                  </a:solidFill>
                  <a:prstDash val="solid"/>
                </a:ln>
                <a:solidFill>
                  <a:srgbClr val="FFFFFF"/>
                </a:solidFill>
                <a:effectLst>
                  <a:outerShdw blurRad="63500" dir="3600000" algn="tl" rotWithShape="0">
                    <a:srgbClr val="000000">
                      <a:alpha val="70000"/>
                    </a:srgbClr>
                  </a:outerShdw>
                </a:effectLst>
              </a:rPr>
              <a:t>1888 General Conference </a:t>
            </a:r>
            <a:r>
              <a:rPr lang="es-A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Session, Minneapolis, USA</a:t>
            </a:r>
            <a:br>
              <a:rPr lang="es-A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1888</a:t>
            </a: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年　世界総会</a:t>
            </a:r>
            <a:r>
              <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altLang="ja-JP"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ja-JP" alt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ミネアポリス、アメリカ</a:t>
            </a:r>
            <a:endParaRPr lang="es-A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92190830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4098925" y="2125682"/>
            <a:ext cx="7102475" cy="3970318"/>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3200" dirty="0">
                <a:ln w="0"/>
                <a:effectLst>
                  <a:outerShdw blurRad="38100" dist="38100" dir="2700000" algn="tl">
                    <a:srgbClr val="000000">
                      <a:alpha val="43137"/>
                    </a:srgbClr>
                  </a:outerShdw>
                </a:effectLst>
                <a:latin typeface="+mn-lt"/>
                <a:cs typeface="+mn-cs"/>
              </a:rPr>
              <a:t>“We are impressed that this  gathering will be </a:t>
            </a:r>
            <a:r>
              <a:rPr lang="en-US" sz="3200" i="1" dirty="0">
                <a:ln w="0"/>
                <a:effectLst>
                  <a:outerShdw blurRad="38100" dist="38100" dir="2700000" algn="tl">
                    <a:srgbClr val="000000">
                      <a:alpha val="43137"/>
                    </a:srgbClr>
                  </a:outerShdw>
                </a:effectLst>
                <a:latin typeface="+mn-lt"/>
                <a:cs typeface="+mn-cs"/>
              </a:rPr>
              <a:t>the most    important meeting you have ever attended</a:t>
            </a:r>
            <a:r>
              <a:rPr lang="en-US" sz="3200" dirty="0" smtClean="0">
                <a:ln w="0"/>
                <a:effectLst>
                  <a:outerShdw blurRad="38100" dist="38100" dir="2700000" algn="tl">
                    <a:srgbClr val="000000">
                      <a:alpha val="43137"/>
                    </a:srgbClr>
                  </a:outerShdw>
                </a:effectLst>
                <a:latin typeface="+mn-lt"/>
                <a:cs typeface="+mn-cs"/>
              </a:rPr>
              <a:t>…. </a:t>
            </a:r>
          </a:p>
          <a:p>
            <a:pPr fontAlgn="auto">
              <a:spcBef>
                <a:spcPts val="0"/>
              </a:spcBef>
              <a:spcAft>
                <a:spcPts val="0"/>
              </a:spcAft>
              <a:defRPr/>
            </a:pPr>
            <a:endParaRPr lang="en-US" sz="3200" dirty="0">
              <a:ln w="0"/>
              <a:solidFill>
                <a:schemeClr val="accent1">
                  <a:lumMod val="75000"/>
                </a:schemeClr>
              </a:solidFill>
              <a:effectLst>
                <a:outerShdw blurRad="38100" dist="38100" dir="2700000" algn="tl">
                  <a:srgbClr val="000000">
                    <a:alpha val="43137"/>
                  </a:srgbClr>
                </a:outerShdw>
              </a:effectLst>
              <a:latin typeface="+mn-lt"/>
              <a:cs typeface="+mn-cs"/>
            </a:endParaRPr>
          </a:p>
          <a:p>
            <a:pPr fontAlgn="auto">
              <a:spcBef>
                <a:spcPts val="0"/>
              </a:spcBef>
              <a:spcAft>
                <a:spcPts val="0"/>
              </a:spcAft>
              <a:defRPr/>
            </a:pPr>
            <a:endParaRPr lang="en-US" sz="3200" dirty="0" smtClean="0">
              <a:ln w="0"/>
              <a:solidFill>
                <a:schemeClr val="accent1">
                  <a:lumMod val="75000"/>
                </a:schemeClr>
              </a:solidFill>
              <a:effectLst>
                <a:outerShdw blurRad="38100" dist="38100" dir="2700000" algn="tl">
                  <a:srgbClr val="000000">
                    <a:alpha val="43137"/>
                  </a:srgbClr>
                </a:outerShdw>
              </a:effectLst>
              <a:latin typeface="+mn-lt"/>
              <a:cs typeface="+mn-cs"/>
            </a:endParaRPr>
          </a:p>
          <a:p>
            <a:pPr fontAlgn="auto">
              <a:spcBef>
                <a:spcPts val="0"/>
              </a:spcBef>
              <a:spcAft>
                <a:spcPts val="0"/>
              </a:spcAft>
              <a:defRPr/>
            </a:pPr>
            <a:endParaRPr lang="en-US" sz="3200" dirty="0">
              <a:ln w="0"/>
              <a:solidFill>
                <a:schemeClr val="accent1">
                  <a:lumMod val="75000"/>
                </a:schemeClr>
              </a:solidFill>
              <a:effectLst>
                <a:outerShdw blurRad="38100" dist="38100" dir="2700000" algn="tl">
                  <a:srgbClr val="000000">
                    <a:alpha val="43137"/>
                  </a:srgbClr>
                </a:outerShdw>
              </a:effectLst>
              <a:latin typeface="+mn-lt"/>
              <a:cs typeface="+mn-cs"/>
            </a:endParaRPr>
          </a:p>
          <a:p>
            <a:pPr fontAlgn="auto">
              <a:spcBef>
                <a:spcPts val="0"/>
              </a:spcBef>
              <a:spcAft>
                <a:spcPts val="0"/>
              </a:spcAft>
              <a:defRPr/>
            </a:pPr>
            <a:endParaRPr lang="en-US" sz="2800" dirty="0">
              <a:ln w="0"/>
              <a:solidFill>
                <a:schemeClr val="accent1">
                  <a:lumMod val="75000"/>
                </a:schemeClr>
              </a:solidFill>
              <a:latin typeface="+mn-lt"/>
              <a:cs typeface="+mn-cs"/>
            </a:endParaRPr>
          </a:p>
        </p:txBody>
      </p:sp>
      <p:sp>
        <p:nvSpPr>
          <p:cNvPr id="8" name="Rectangle 2"/>
          <p:cNvSpPr txBox="1">
            <a:spLocks noChangeArrowheads="1"/>
          </p:cNvSpPr>
          <p:nvPr/>
        </p:nvSpPr>
        <p:spPr bwMode="auto">
          <a:xfrm>
            <a:off x="4038600" y="304800"/>
            <a:ext cx="7315200" cy="1219200"/>
          </a:xfrm>
          <a:prstGeom prst="rect">
            <a:avLst/>
          </a:prstGeom>
          <a:noFill/>
          <a:ln w="9525">
            <a:noFill/>
            <a:miter lim="800000"/>
            <a:headEnd/>
            <a:tailEnd/>
          </a:ln>
          <a:effectLst/>
        </p:spPr>
        <p:txBody>
          <a:bodyPr anchor="ctr"/>
          <a:lstStyle/>
          <a:p>
            <a:pPr algn="ctr" fontAlgn="auto">
              <a:spcBef>
                <a:spcPts val="0"/>
              </a:spcBef>
              <a:spcAft>
                <a:spcPts val="0"/>
              </a:spcAft>
              <a:defRPr/>
            </a:pPr>
            <a:r>
              <a:rPr lang="en-US" sz="4000" b="1" kern="0" dirty="0">
                <a:ln w="0"/>
                <a:solidFill>
                  <a:schemeClr val="accent1"/>
                </a:solidFill>
                <a:effectLst>
                  <a:outerShdw blurRad="38100" dist="25400" dir="5400000" algn="ctr" rotWithShape="0">
                    <a:srgbClr val="6E747A">
                      <a:alpha val="43000"/>
                    </a:srgbClr>
                  </a:outerShdw>
                </a:effectLst>
                <a:latin typeface="+mj-lt"/>
                <a:ea typeface="+mj-ea"/>
                <a:cs typeface="+mj-cs"/>
              </a:rPr>
              <a:t>Anticipating a Powerful Shift</a:t>
            </a:r>
          </a:p>
        </p:txBody>
      </p:sp>
      <p:pic>
        <p:nvPicPr>
          <p:cNvPr id="6" name="Picture 2" descr="http://4.bp.blogspot.com/_c40UWhm6ev0/S6BA1F8xxvI/AAAAAAAAAnE/AdZ29dpdCvI/s1600/EGWEstatePictures_262.JPG"/>
          <p:cNvPicPr>
            <a:picLocks noChangeAspect="1" noChangeArrowheads="1"/>
          </p:cNvPicPr>
          <p:nvPr/>
        </p:nvPicPr>
        <p:blipFill rotWithShape="1">
          <a:blip r:embed="rId2">
            <a:extLst>
              <a:ext uri="{28A0092B-C50C-407E-A947-70E740481C1C}">
                <a14:useLocalDpi xmlns:a14="http://schemas.microsoft.com/office/drawing/2010/main" val="0"/>
              </a:ext>
            </a:extLst>
          </a:blip>
          <a:srcRect l="4780" b="8380"/>
          <a:stretch/>
        </p:blipFill>
        <p:spPr bwMode="auto">
          <a:xfrm flipH="1">
            <a:off x="1981200" y="419101"/>
            <a:ext cx="1744700" cy="2514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Rectangle 2"/>
          <p:cNvSpPr/>
          <p:nvPr/>
        </p:nvSpPr>
        <p:spPr>
          <a:xfrm>
            <a:off x="4114800" y="4572000"/>
            <a:ext cx="7086600" cy="1569660"/>
          </a:xfrm>
          <a:prstGeom prst="rect">
            <a:avLst/>
          </a:prstGeom>
        </p:spPr>
        <p:txBody>
          <a:bodyPr wrap="square">
            <a:spAutoFit/>
          </a:bodyPr>
          <a:lstStyle/>
          <a:p>
            <a:r>
              <a:rPr lang="ja-JP" altLang="en-US" sz="3200" dirty="0">
                <a:solidFill>
                  <a:srgbClr val="0000FF"/>
                </a:solidFill>
              </a:rPr>
              <a:t>「われわれ</a:t>
            </a:r>
            <a:r>
              <a:rPr lang="ja-JP" altLang="en-US" sz="3200" dirty="0" smtClean="0">
                <a:solidFill>
                  <a:srgbClr val="0000FF"/>
                </a:solidFill>
              </a:rPr>
              <a:t>は</a:t>
            </a:r>
            <a:r>
              <a:rPr lang="ja-JP" altLang="en-US" sz="3200" dirty="0" smtClean="0">
                <a:solidFill>
                  <a:srgbClr val="0000FF"/>
                </a:solidFill>
              </a:rPr>
              <a:t>、</a:t>
            </a:r>
            <a:r>
              <a:rPr lang="ja-JP" altLang="en-US" sz="3200" dirty="0" smtClean="0">
                <a:solidFill>
                  <a:srgbClr val="0000FF"/>
                </a:solidFill>
              </a:rPr>
              <a:t>この</a:t>
            </a:r>
            <a:r>
              <a:rPr lang="ja-JP" altLang="en-US" sz="3200" dirty="0" smtClean="0">
                <a:solidFill>
                  <a:srgbClr val="0000FF"/>
                </a:solidFill>
              </a:rPr>
              <a:t>集会が</a:t>
            </a:r>
            <a:r>
              <a:rPr lang="ja-JP" altLang="en-US" sz="3200" dirty="0">
                <a:solidFill>
                  <a:srgbClr val="0000FF"/>
                </a:solidFill>
              </a:rPr>
              <a:t>これまで出席した中で</a:t>
            </a:r>
            <a:r>
              <a:rPr lang="ja-JP" altLang="en-US" sz="3200" dirty="0" smtClean="0">
                <a:solidFill>
                  <a:srgbClr val="0000FF"/>
                </a:solidFill>
              </a:rPr>
              <a:t>、もっとも</a:t>
            </a:r>
            <a:r>
              <a:rPr lang="ja-JP" altLang="en-US" sz="3200" dirty="0">
                <a:solidFill>
                  <a:srgbClr val="0000FF"/>
                </a:solidFill>
              </a:rPr>
              <a:t>重要な集会だと感じています。」</a:t>
            </a:r>
            <a:endParaRPr lang="en-US" sz="3200" dirty="0">
              <a:solidFill>
                <a:srgbClr val="0000FF"/>
              </a:solidFill>
            </a:endParaRPr>
          </a:p>
        </p:txBody>
      </p:sp>
      <p:sp>
        <p:nvSpPr>
          <p:cNvPr id="4" name="TextBox 3"/>
          <p:cNvSpPr txBox="1"/>
          <p:nvPr/>
        </p:nvSpPr>
        <p:spPr>
          <a:xfrm>
            <a:off x="5791200" y="1371600"/>
            <a:ext cx="4288353" cy="861774"/>
          </a:xfrm>
          <a:prstGeom prst="rect">
            <a:avLst/>
          </a:prstGeom>
          <a:noFill/>
        </p:spPr>
        <p:txBody>
          <a:bodyPr wrap="none" rtlCol="0">
            <a:spAutoFit/>
          </a:bodyPr>
          <a:lstStyle/>
          <a:p>
            <a:r>
              <a:rPr lang="ja-JP" altLang="en-US" sz="3200" dirty="0" smtClean="0">
                <a:solidFill>
                  <a:schemeClr val="accent4"/>
                </a:solidFill>
              </a:rPr>
              <a:t>力強い変化</a:t>
            </a:r>
            <a:r>
              <a:rPr lang="ja-JP" altLang="en-US" sz="3200" dirty="0">
                <a:solidFill>
                  <a:schemeClr val="accent4"/>
                </a:solidFill>
              </a:rPr>
              <a:t>を期待して</a:t>
            </a:r>
            <a:endParaRPr lang="en-US" sz="3200" dirty="0">
              <a:solidFill>
                <a:schemeClr val="accent4"/>
              </a:solidFill>
            </a:endParaRPr>
          </a:p>
          <a:p>
            <a:endParaRPr lang="en-US" dirty="0"/>
          </a:p>
        </p:txBody>
      </p:sp>
    </p:spTree>
    <p:extLst>
      <p:ext uri="{BB962C8B-B14F-4D97-AF65-F5344CB8AC3E}">
        <p14:creationId xmlns:p14="http://schemas.microsoft.com/office/powerpoint/2010/main" val="20972194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4098925" y="2125682"/>
            <a:ext cx="7102475" cy="4216539"/>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3200" dirty="0" smtClean="0">
                <a:ln w="0"/>
                <a:effectLst>
                  <a:outerShdw blurRad="38100" dist="38100" dir="2700000" algn="tl">
                    <a:srgbClr val="000000">
                      <a:alpha val="43137"/>
                    </a:srgbClr>
                  </a:outerShdw>
                </a:effectLst>
                <a:latin typeface="+mn-lt"/>
                <a:cs typeface="+mn-cs"/>
              </a:rPr>
              <a:t>“You </a:t>
            </a:r>
            <a:r>
              <a:rPr lang="en-US" sz="3200" dirty="0">
                <a:ln w="0"/>
                <a:effectLst>
                  <a:outerShdw blurRad="38100" dist="38100" dir="2700000" algn="tl">
                    <a:srgbClr val="000000">
                      <a:alpha val="43137"/>
                    </a:srgbClr>
                  </a:outerShdw>
                </a:effectLst>
                <a:latin typeface="+mn-lt"/>
                <a:cs typeface="+mn-cs"/>
              </a:rPr>
              <a:t>should plead to God for his Spirit to descend upon you as it came upon the disciples [on] the day of Pentecost.”</a:t>
            </a:r>
          </a:p>
          <a:p>
            <a:pPr algn="r" fontAlgn="auto">
              <a:spcBef>
                <a:spcPts val="0"/>
              </a:spcBef>
              <a:spcAft>
                <a:spcPts val="0"/>
              </a:spcAft>
              <a:defRPr/>
            </a:pPr>
            <a:r>
              <a:rPr lang="en-US" sz="2800" i="1" dirty="0">
                <a:ln w="0"/>
                <a:solidFill>
                  <a:schemeClr val="accent1">
                    <a:lumMod val="75000"/>
                  </a:schemeClr>
                </a:solidFill>
                <a:latin typeface="+mn-lt"/>
                <a:cs typeface="+mn-cs"/>
              </a:rPr>
              <a:t>1888 Materials</a:t>
            </a:r>
            <a:r>
              <a:rPr lang="en-US" sz="2800" dirty="0">
                <a:ln w="0"/>
                <a:solidFill>
                  <a:schemeClr val="accent1">
                    <a:lumMod val="75000"/>
                  </a:schemeClr>
                </a:solidFill>
                <a:latin typeface="+mn-lt"/>
                <a:cs typeface="+mn-cs"/>
              </a:rPr>
              <a:t>, 38, </a:t>
            </a:r>
            <a:r>
              <a:rPr lang="en-US" sz="2800" dirty="0" smtClean="0">
                <a:ln w="0"/>
                <a:solidFill>
                  <a:schemeClr val="accent1">
                    <a:lumMod val="75000"/>
                  </a:schemeClr>
                </a:solidFill>
                <a:latin typeface="+mn-lt"/>
                <a:cs typeface="+mn-cs"/>
              </a:rPr>
              <a:t>40</a:t>
            </a:r>
          </a:p>
          <a:p>
            <a:pPr algn="r" fontAlgn="auto">
              <a:spcBef>
                <a:spcPts val="0"/>
              </a:spcBef>
              <a:spcAft>
                <a:spcPts val="0"/>
              </a:spcAft>
              <a:defRPr/>
            </a:pPr>
            <a:endParaRPr lang="en-US" sz="2800" dirty="0">
              <a:ln w="0"/>
              <a:solidFill>
                <a:schemeClr val="accent1">
                  <a:lumMod val="75000"/>
                </a:schemeClr>
              </a:solidFill>
              <a:latin typeface="+mn-lt"/>
              <a:cs typeface="+mn-cs"/>
            </a:endParaRPr>
          </a:p>
          <a:p>
            <a:pPr algn="r" fontAlgn="auto">
              <a:spcBef>
                <a:spcPts val="0"/>
              </a:spcBef>
              <a:spcAft>
                <a:spcPts val="0"/>
              </a:spcAft>
              <a:defRPr/>
            </a:pPr>
            <a:endParaRPr lang="en-US" sz="2800" dirty="0" smtClean="0">
              <a:ln w="0"/>
              <a:solidFill>
                <a:schemeClr val="accent1">
                  <a:lumMod val="75000"/>
                </a:schemeClr>
              </a:solidFill>
              <a:latin typeface="+mn-lt"/>
              <a:cs typeface="+mn-cs"/>
            </a:endParaRPr>
          </a:p>
          <a:p>
            <a:pPr algn="r" fontAlgn="auto">
              <a:spcBef>
                <a:spcPts val="0"/>
              </a:spcBef>
              <a:spcAft>
                <a:spcPts val="0"/>
              </a:spcAft>
              <a:defRPr/>
            </a:pPr>
            <a:endParaRPr lang="en-US" sz="2800" dirty="0">
              <a:ln w="0"/>
              <a:solidFill>
                <a:schemeClr val="accent1">
                  <a:lumMod val="75000"/>
                </a:schemeClr>
              </a:solidFill>
              <a:latin typeface="+mn-lt"/>
              <a:cs typeface="+mn-cs"/>
            </a:endParaRPr>
          </a:p>
          <a:p>
            <a:pPr algn="r" fontAlgn="auto">
              <a:spcBef>
                <a:spcPts val="0"/>
              </a:spcBef>
              <a:spcAft>
                <a:spcPts val="0"/>
              </a:spcAft>
              <a:defRPr/>
            </a:pPr>
            <a:endParaRPr lang="en-US" sz="2800" dirty="0">
              <a:ln w="0"/>
              <a:solidFill>
                <a:schemeClr val="accent1">
                  <a:lumMod val="75000"/>
                </a:schemeClr>
              </a:solidFill>
              <a:latin typeface="+mn-lt"/>
              <a:cs typeface="+mn-cs"/>
            </a:endParaRPr>
          </a:p>
        </p:txBody>
      </p:sp>
      <p:sp>
        <p:nvSpPr>
          <p:cNvPr id="8" name="Rectangle 2"/>
          <p:cNvSpPr txBox="1">
            <a:spLocks noChangeArrowheads="1"/>
          </p:cNvSpPr>
          <p:nvPr/>
        </p:nvSpPr>
        <p:spPr bwMode="auto">
          <a:xfrm>
            <a:off x="4038600" y="304800"/>
            <a:ext cx="7315200" cy="1219200"/>
          </a:xfrm>
          <a:prstGeom prst="rect">
            <a:avLst/>
          </a:prstGeom>
          <a:noFill/>
          <a:ln w="9525">
            <a:noFill/>
            <a:miter lim="800000"/>
            <a:headEnd/>
            <a:tailEnd/>
          </a:ln>
          <a:effectLst/>
        </p:spPr>
        <p:txBody>
          <a:bodyPr anchor="ctr"/>
          <a:lstStyle/>
          <a:p>
            <a:pPr algn="ctr" fontAlgn="auto">
              <a:spcBef>
                <a:spcPts val="0"/>
              </a:spcBef>
              <a:spcAft>
                <a:spcPts val="0"/>
              </a:spcAft>
              <a:defRPr/>
            </a:pPr>
            <a:r>
              <a:rPr lang="en-US" sz="4000" b="1" kern="0" dirty="0">
                <a:ln w="0"/>
                <a:solidFill>
                  <a:schemeClr val="accent1"/>
                </a:solidFill>
                <a:effectLst>
                  <a:outerShdw blurRad="38100" dist="25400" dir="5400000" algn="ctr" rotWithShape="0">
                    <a:srgbClr val="6E747A">
                      <a:alpha val="43000"/>
                    </a:srgbClr>
                  </a:outerShdw>
                </a:effectLst>
                <a:latin typeface="+mj-lt"/>
                <a:ea typeface="+mj-ea"/>
                <a:cs typeface="+mj-cs"/>
              </a:rPr>
              <a:t>Anticipating a Powerful Shift</a:t>
            </a:r>
          </a:p>
        </p:txBody>
      </p:sp>
      <p:pic>
        <p:nvPicPr>
          <p:cNvPr id="6" name="Picture 2" descr="http://4.bp.blogspot.com/_c40UWhm6ev0/S6BA1F8xxvI/AAAAAAAAAnE/AdZ29dpdCvI/s1600/EGWEstatePictures_262.JPG"/>
          <p:cNvPicPr>
            <a:picLocks noChangeAspect="1" noChangeArrowheads="1"/>
          </p:cNvPicPr>
          <p:nvPr/>
        </p:nvPicPr>
        <p:blipFill rotWithShape="1">
          <a:blip r:embed="rId2">
            <a:extLst>
              <a:ext uri="{28A0092B-C50C-407E-A947-70E740481C1C}">
                <a14:useLocalDpi xmlns:a14="http://schemas.microsoft.com/office/drawing/2010/main" val="0"/>
              </a:ext>
            </a:extLst>
          </a:blip>
          <a:srcRect l="4780" b="8380"/>
          <a:stretch/>
        </p:blipFill>
        <p:spPr bwMode="auto">
          <a:xfrm flipH="1">
            <a:off x="1981200" y="419101"/>
            <a:ext cx="1744700" cy="2514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extBox 1"/>
          <p:cNvSpPr txBox="1"/>
          <p:nvPr/>
        </p:nvSpPr>
        <p:spPr>
          <a:xfrm>
            <a:off x="5105400" y="1371600"/>
            <a:ext cx="4288353" cy="584776"/>
          </a:xfrm>
          <a:prstGeom prst="rect">
            <a:avLst/>
          </a:prstGeom>
          <a:noFill/>
        </p:spPr>
        <p:txBody>
          <a:bodyPr wrap="none" rtlCol="0">
            <a:spAutoFit/>
          </a:bodyPr>
          <a:lstStyle/>
          <a:p>
            <a:r>
              <a:rPr lang="ja-JP" altLang="en-US" sz="3200" dirty="0" smtClean="0">
                <a:solidFill>
                  <a:schemeClr val="accent5"/>
                </a:solidFill>
              </a:rPr>
              <a:t>力強い変化を期待して</a:t>
            </a:r>
            <a:endParaRPr lang="en-US" sz="3200" dirty="0">
              <a:solidFill>
                <a:schemeClr val="accent5"/>
              </a:solidFill>
            </a:endParaRPr>
          </a:p>
        </p:txBody>
      </p:sp>
      <p:sp>
        <p:nvSpPr>
          <p:cNvPr id="3" name="TextBox 2"/>
          <p:cNvSpPr txBox="1"/>
          <p:nvPr/>
        </p:nvSpPr>
        <p:spPr>
          <a:xfrm>
            <a:off x="4343399" y="4876800"/>
            <a:ext cx="6781801" cy="1569660"/>
          </a:xfrm>
          <a:prstGeom prst="rect">
            <a:avLst/>
          </a:prstGeom>
          <a:noFill/>
        </p:spPr>
        <p:txBody>
          <a:bodyPr wrap="square" rtlCol="0">
            <a:spAutoFit/>
          </a:bodyPr>
          <a:lstStyle/>
          <a:p>
            <a:r>
              <a:rPr lang="ja-JP" altLang="en-US" sz="3200" dirty="0" smtClean="0">
                <a:solidFill>
                  <a:srgbClr val="0000FF"/>
                </a:solidFill>
              </a:rPr>
              <a:t>「ペンテコステの日に弟子たちに降ったように、あなたにも聖霊が降るよう神に願わねばいけません」</a:t>
            </a:r>
            <a:endParaRPr lang="en-US" sz="3200" dirty="0">
              <a:solidFill>
                <a:srgbClr val="0000FF"/>
              </a:solidFill>
            </a:endParaRPr>
          </a:p>
        </p:txBody>
      </p:sp>
    </p:spTree>
    <p:extLst>
      <p:ext uri="{BB962C8B-B14F-4D97-AF65-F5344CB8AC3E}">
        <p14:creationId xmlns:p14="http://schemas.microsoft.com/office/powerpoint/2010/main" val="25880775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971800" y="1025525"/>
            <a:ext cx="4876800" cy="574675"/>
          </a:xfrm>
        </p:spPr>
        <p:txBody>
          <a:bodyPr>
            <a:noAutofit/>
          </a:bodyPr>
          <a:lstStyle/>
          <a:p>
            <a:pPr algn="r" eaLnBrk="1" fontAlgn="auto" hangingPunct="1">
              <a:defRPr/>
            </a:pPr>
            <a:r>
              <a:rPr lang="es-AR" sz="3200" dirty="0"/>
              <a:t>A. T. Jones </a:t>
            </a:r>
            <a:r>
              <a:rPr lang="es-AR" sz="2800" dirty="0" smtClean="0"/>
              <a:t>(</a:t>
            </a:r>
            <a:r>
              <a:rPr lang="es-AR" sz="2800" dirty="0"/>
              <a:t>1850-1923)</a:t>
            </a:r>
          </a:p>
        </p:txBody>
      </p:sp>
      <p:sp>
        <p:nvSpPr>
          <p:cNvPr id="7" name="Content Placeholder 6"/>
          <p:cNvSpPr>
            <a:spLocks noGrp="1"/>
          </p:cNvSpPr>
          <p:nvPr>
            <p:ph sz="half" idx="2"/>
          </p:nvPr>
        </p:nvSpPr>
        <p:spPr>
          <a:xfrm>
            <a:off x="1905000" y="2133600"/>
            <a:ext cx="6400800" cy="2438400"/>
          </a:xfrm>
        </p:spPr>
        <p:txBody>
          <a:bodyPr/>
          <a:lstStyle/>
          <a:p>
            <a:pPr marL="0" indent="0" algn="ctr">
              <a:buNone/>
              <a:defRPr/>
            </a:pPr>
            <a:r>
              <a:rPr lang="es-AR"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Christ</a:t>
            </a:r>
            <a:r>
              <a:rPr lang="es-AR"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s-AR"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was</a:t>
            </a:r>
            <a:r>
              <a:rPr lang="es-AR"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s-AR"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lifted</a:t>
            </a:r>
            <a:r>
              <a:rPr lang="es-AR"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up “as </a:t>
            </a:r>
            <a:r>
              <a:rPr lang="es-AR"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never</a:t>
            </a:r>
            <a:r>
              <a:rPr lang="es-AR"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s-AR"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before</a:t>
            </a:r>
            <a:r>
              <a:rPr lang="es-AR"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in </a:t>
            </a:r>
            <a:r>
              <a:rPr lang="es-AR"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our</a:t>
            </a:r>
            <a:r>
              <a:rPr lang="es-AR"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s-AR"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history</a:t>
            </a:r>
            <a:r>
              <a:rPr lang="es-AR"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a:p>
            <a:pPr marL="0" indent="0" algn="ctr">
              <a:buNone/>
              <a:defRPr/>
            </a:pPr>
            <a:endParaRPr lang="es-AR"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marL="0" indent="0" algn="ctr">
              <a:buNone/>
              <a:defRPr/>
            </a:pPr>
            <a:endParaRPr lang="es-AR"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Text Placeholder 5"/>
          <p:cNvSpPr>
            <a:spLocks noGrp="1"/>
          </p:cNvSpPr>
          <p:nvPr>
            <p:ph type="body" sz="quarter" idx="3"/>
          </p:nvPr>
        </p:nvSpPr>
        <p:spPr>
          <a:xfrm>
            <a:off x="2819400" y="5257800"/>
            <a:ext cx="5257800" cy="574675"/>
          </a:xfrm>
        </p:spPr>
        <p:txBody>
          <a:bodyPr>
            <a:noAutofit/>
          </a:bodyPr>
          <a:lstStyle/>
          <a:p>
            <a:pPr algn="r" eaLnBrk="1" fontAlgn="auto" hangingPunct="1">
              <a:defRPr/>
            </a:pPr>
            <a:r>
              <a:rPr lang="es-AR" sz="3200" dirty="0"/>
              <a:t>E. J. </a:t>
            </a:r>
            <a:r>
              <a:rPr lang="es-AR" sz="3200" dirty="0" err="1"/>
              <a:t>Waggoner</a:t>
            </a:r>
            <a:r>
              <a:rPr lang="es-AR" sz="3200" dirty="0"/>
              <a:t> </a:t>
            </a:r>
            <a:r>
              <a:rPr lang="es-AR" sz="2800" dirty="0"/>
              <a:t>(1855-1916)</a:t>
            </a:r>
          </a:p>
        </p:txBody>
      </p:sp>
      <p:pic>
        <p:nvPicPr>
          <p:cNvPr id="82949" name="Picture 2" descr="AT Jon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8318" r="9795" b="9610"/>
          <a:stretch>
            <a:fillRect/>
          </a:stretch>
        </p:blipFill>
        <p:spPr bwMode="auto">
          <a:xfrm>
            <a:off x="8589963" y="636588"/>
            <a:ext cx="1773237" cy="24114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Picture 4" descr="EJ Waggoner">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9963" y="3829050"/>
            <a:ext cx="1773237" cy="2343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8000" y="3352800"/>
            <a:ext cx="4267200" cy="1569660"/>
          </a:xfrm>
          <a:prstGeom prst="rect">
            <a:avLst/>
          </a:prstGeom>
          <a:noFill/>
        </p:spPr>
        <p:txBody>
          <a:bodyPr wrap="square" rtlCol="0">
            <a:spAutoFit/>
          </a:bodyPr>
          <a:lstStyle/>
          <a:p>
            <a:r>
              <a:rPr lang="ja-JP" altLang="en-US" sz="3200" dirty="0" smtClean="0">
                <a:solidFill>
                  <a:srgbClr val="0000FF"/>
                </a:solidFill>
              </a:rPr>
              <a:t>歴史上、今までにないほどキリストは持ち上げれた</a:t>
            </a:r>
            <a:endParaRPr lang="en-US" sz="3200" dirty="0">
              <a:solidFill>
                <a:srgbClr val="0000FF"/>
              </a:solidFill>
            </a:endParaRPr>
          </a:p>
        </p:txBody>
      </p:sp>
      <p:sp>
        <p:nvSpPr>
          <p:cNvPr id="3" name="TextBox 2"/>
          <p:cNvSpPr txBox="1"/>
          <p:nvPr/>
        </p:nvSpPr>
        <p:spPr>
          <a:xfrm>
            <a:off x="3810000" y="1600200"/>
            <a:ext cx="3057247" cy="584776"/>
          </a:xfrm>
          <a:prstGeom prst="rect">
            <a:avLst/>
          </a:prstGeom>
          <a:noFill/>
        </p:spPr>
        <p:txBody>
          <a:bodyPr wrap="none" rtlCol="0">
            <a:spAutoFit/>
          </a:bodyPr>
          <a:lstStyle/>
          <a:p>
            <a:r>
              <a:rPr lang="ja-JP" altLang="en-US" sz="3200" dirty="0" smtClean="0">
                <a:solidFill>
                  <a:srgbClr val="0000FF"/>
                </a:solidFill>
              </a:rPr>
              <a:t>ジョーンズ長老</a:t>
            </a:r>
            <a:endParaRPr lang="en-US" sz="3200" dirty="0">
              <a:solidFill>
                <a:srgbClr val="0000FF"/>
              </a:solidFill>
            </a:endParaRPr>
          </a:p>
        </p:txBody>
      </p:sp>
      <p:sp>
        <p:nvSpPr>
          <p:cNvPr id="4" name="TextBox 3"/>
          <p:cNvSpPr txBox="1"/>
          <p:nvPr/>
        </p:nvSpPr>
        <p:spPr>
          <a:xfrm>
            <a:off x="3962400" y="5943600"/>
            <a:ext cx="2646878" cy="584776"/>
          </a:xfrm>
          <a:prstGeom prst="rect">
            <a:avLst/>
          </a:prstGeom>
          <a:noFill/>
        </p:spPr>
        <p:txBody>
          <a:bodyPr wrap="none" rtlCol="0">
            <a:spAutoFit/>
          </a:bodyPr>
          <a:lstStyle/>
          <a:p>
            <a:r>
              <a:rPr lang="ja-JP" altLang="en-US" sz="3200" dirty="0" smtClean="0">
                <a:solidFill>
                  <a:srgbClr val="0000FF"/>
                </a:solidFill>
              </a:rPr>
              <a:t>ワゴナー長老</a:t>
            </a:r>
            <a:endParaRPr lang="en-US" sz="3200" dirty="0">
              <a:solidFill>
                <a:srgbClr val="0000FF"/>
              </a:solidFill>
            </a:endParaRPr>
          </a:p>
        </p:txBody>
      </p:sp>
    </p:spTree>
    <p:extLst>
      <p:ext uri="{BB962C8B-B14F-4D97-AF65-F5344CB8AC3E}">
        <p14:creationId xmlns:p14="http://schemas.microsoft.com/office/powerpoint/2010/main" val="3317681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061116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1295400" y="304800"/>
            <a:ext cx="10210800" cy="1280890"/>
          </a:xfrm>
          <a:effectLst>
            <a:outerShdw blurRad="50800" dist="50800" dir="5400000" algn="ctr" rotWithShape="0">
              <a:schemeClr val="bg1">
                <a:lumMod val="95000"/>
              </a:schemeClr>
            </a:outerShdw>
          </a:effectLst>
        </p:spPr>
        <p:txBody>
          <a:bodyPr>
            <a:noAutofit/>
          </a:bodyPr>
          <a:lstStyle/>
          <a:p>
            <a:r>
              <a:rPr lang="en-US" sz="4000" b="1" dirty="0" smtClean="0">
                <a:solidFill>
                  <a:schemeClr val="accent1">
                    <a:lumMod val="75000"/>
                  </a:schemeClr>
                </a:solidFill>
              </a:rPr>
              <a:t>What was this Christ-centered teaching?</a:t>
            </a:r>
            <a:endParaRPr lang="en-US" sz="4000" b="1" dirty="0">
              <a:solidFill>
                <a:schemeClr val="accent1">
                  <a:lumMod val="75000"/>
                </a:schemeClr>
              </a:solidFill>
            </a:endParaRPr>
          </a:p>
        </p:txBody>
      </p:sp>
      <p:sp>
        <p:nvSpPr>
          <p:cNvPr id="8" name="Content Placeholder 7"/>
          <p:cNvSpPr>
            <a:spLocks noGrp="1"/>
          </p:cNvSpPr>
          <p:nvPr>
            <p:ph idx="1"/>
          </p:nvPr>
        </p:nvSpPr>
        <p:spPr>
          <a:xfrm>
            <a:off x="1295400" y="1861178"/>
            <a:ext cx="9372600" cy="4615822"/>
          </a:xfrm>
        </p:spPr>
        <p:txBody>
          <a:bodyPr>
            <a:noAutofit/>
          </a:bodyPr>
          <a:lstStyle/>
          <a:p>
            <a:pPr marL="514350" indent="-514350">
              <a:buFont typeface="+mj-lt"/>
              <a:buAutoNum type="arabicPeriod"/>
            </a:pPr>
            <a:r>
              <a:rPr lang="en-US" sz="3200" b="1" dirty="0" smtClean="0"/>
              <a:t>Christ, as a Man, was victor over temptation and sin.</a:t>
            </a:r>
          </a:p>
          <a:p>
            <a:pPr marL="0" indent="0">
              <a:buNone/>
            </a:pPr>
            <a:endParaRPr lang="en-US" sz="3200" b="1" dirty="0"/>
          </a:p>
          <a:p>
            <a:pPr marL="514350" indent="-514350">
              <a:buFont typeface="+mj-lt"/>
              <a:buAutoNum type="arabicPeriod"/>
            </a:pPr>
            <a:endParaRPr lang="en-US" sz="3200" b="1" dirty="0" smtClean="0"/>
          </a:p>
          <a:p>
            <a:pPr marL="514350" indent="-514350">
              <a:buFont typeface="+mj-lt"/>
              <a:buAutoNum type="arabicPeriod"/>
            </a:pPr>
            <a:r>
              <a:rPr lang="en-US" sz="3200" b="1" dirty="0" smtClean="0"/>
              <a:t>Christ died a substitutionary death at the cross for us, paying for our </a:t>
            </a:r>
            <a:r>
              <a:rPr lang="en-US" sz="3200" b="1" i="1" dirty="0" smtClean="0"/>
              <a:t>second</a:t>
            </a:r>
            <a:r>
              <a:rPr lang="en-US" sz="3200" b="1" dirty="0" smtClean="0"/>
              <a:t> death.</a:t>
            </a:r>
          </a:p>
          <a:p>
            <a:pPr marL="0" indent="0">
              <a:buNone/>
            </a:pPr>
            <a:endParaRPr lang="en-US" sz="3200" b="1" dirty="0"/>
          </a:p>
          <a:p>
            <a:pPr marL="0" indent="0">
              <a:buNone/>
            </a:pPr>
            <a:endParaRPr lang="en-US" sz="3200" b="1" dirty="0"/>
          </a:p>
        </p:txBody>
      </p:sp>
      <p:sp>
        <p:nvSpPr>
          <p:cNvPr id="2" name="TextBox 1"/>
          <p:cNvSpPr txBox="1"/>
          <p:nvPr/>
        </p:nvSpPr>
        <p:spPr>
          <a:xfrm>
            <a:off x="3352800" y="1143000"/>
            <a:ext cx="6340197" cy="584776"/>
          </a:xfrm>
          <a:prstGeom prst="rect">
            <a:avLst/>
          </a:prstGeom>
          <a:noFill/>
        </p:spPr>
        <p:txBody>
          <a:bodyPr wrap="none" rtlCol="0">
            <a:spAutoFit/>
          </a:bodyPr>
          <a:lstStyle/>
          <a:p>
            <a:r>
              <a:rPr lang="ja-JP" altLang="en-US" sz="3200" b="1" dirty="0" smtClean="0">
                <a:solidFill>
                  <a:srgbClr val="728653"/>
                </a:solidFill>
              </a:rPr>
              <a:t>キリストを中心とした教えとは？</a:t>
            </a:r>
            <a:endParaRPr lang="en-US" sz="3200" b="1" dirty="0">
              <a:solidFill>
                <a:srgbClr val="728653"/>
              </a:solidFill>
            </a:endParaRPr>
          </a:p>
        </p:txBody>
      </p:sp>
      <p:sp>
        <p:nvSpPr>
          <p:cNvPr id="5" name="TextBox 4"/>
          <p:cNvSpPr txBox="1"/>
          <p:nvPr/>
        </p:nvSpPr>
        <p:spPr>
          <a:xfrm>
            <a:off x="1752600" y="2971800"/>
            <a:ext cx="9335810" cy="584776"/>
          </a:xfrm>
          <a:prstGeom prst="rect">
            <a:avLst/>
          </a:prstGeom>
          <a:noFill/>
        </p:spPr>
        <p:txBody>
          <a:bodyPr wrap="square" rtlCol="0">
            <a:spAutoFit/>
          </a:bodyPr>
          <a:lstStyle/>
          <a:p>
            <a:r>
              <a:rPr lang="ja-JP" altLang="en-US" sz="3200" dirty="0" smtClean="0">
                <a:solidFill>
                  <a:srgbClr val="0000FF"/>
                </a:solidFill>
              </a:rPr>
              <a:t>キリストは人間として誘惑や罪に打ち勝った。</a:t>
            </a:r>
            <a:endParaRPr lang="en-US" sz="3200" dirty="0">
              <a:solidFill>
                <a:srgbClr val="0000FF"/>
              </a:solidFill>
            </a:endParaRPr>
          </a:p>
        </p:txBody>
      </p:sp>
      <p:sp>
        <p:nvSpPr>
          <p:cNvPr id="6" name="TextBox 5"/>
          <p:cNvSpPr txBox="1"/>
          <p:nvPr/>
        </p:nvSpPr>
        <p:spPr>
          <a:xfrm>
            <a:off x="1981200" y="5410200"/>
            <a:ext cx="10033516" cy="584776"/>
          </a:xfrm>
          <a:prstGeom prst="rect">
            <a:avLst/>
          </a:prstGeom>
          <a:noFill/>
        </p:spPr>
        <p:txBody>
          <a:bodyPr wrap="none" rtlCol="0">
            <a:spAutoFit/>
          </a:bodyPr>
          <a:lstStyle/>
          <a:p>
            <a:r>
              <a:rPr lang="ja-JP" altLang="en-US" sz="3200" dirty="0" smtClean="0">
                <a:solidFill>
                  <a:srgbClr val="0000FF"/>
                </a:solidFill>
              </a:rPr>
              <a:t>私達の永遠の死と引き換え</a:t>
            </a:r>
            <a:r>
              <a:rPr lang="ja-JP" altLang="en-US" sz="3200" dirty="0" smtClean="0">
                <a:solidFill>
                  <a:srgbClr val="0000FF"/>
                </a:solidFill>
              </a:rPr>
              <a:t>に</a:t>
            </a:r>
            <a:r>
              <a:rPr lang="ja-JP" altLang="en-US" sz="3200" dirty="0" smtClean="0">
                <a:solidFill>
                  <a:srgbClr val="0000FF"/>
                </a:solidFill>
              </a:rPr>
              <a:t>、</a:t>
            </a:r>
            <a:r>
              <a:rPr lang="ja-JP" altLang="en-US" sz="3200" dirty="0" smtClean="0">
                <a:solidFill>
                  <a:srgbClr val="0000FF"/>
                </a:solidFill>
              </a:rPr>
              <a:t>十字架</a:t>
            </a:r>
            <a:r>
              <a:rPr lang="ja-JP" altLang="en-US" sz="3200" dirty="0" smtClean="0">
                <a:solidFill>
                  <a:srgbClr val="0000FF"/>
                </a:solidFill>
              </a:rPr>
              <a:t>上</a:t>
            </a:r>
            <a:r>
              <a:rPr lang="ja-JP" altLang="en-US" sz="3200" dirty="0" smtClean="0">
                <a:solidFill>
                  <a:srgbClr val="0000FF"/>
                </a:solidFill>
              </a:rPr>
              <a:t>で</a:t>
            </a:r>
            <a:r>
              <a:rPr lang="ja-JP" altLang="en-US" sz="3200" dirty="0" smtClean="0">
                <a:solidFill>
                  <a:srgbClr val="0000FF"/>
                </a:solidFill>
              </a:rPr>
              <a:t>死なれた。</a:t>
            </a:r>
            <a:endParaRPr lang="en-US" sz="3200" dirty="0">
              <a:solidFill>
                <a:srgbClr val="0000FF"/>
              </a:solidFill>
            </a:endParaRPr>
          </a:p>
        </p:txBody>
      </p:sp>
    </p:spTree>
    <p:extLst>
      <p:ext uri="{BB962C8B-B14F-4D97-AF65-F5344CB8AC3E}">
        <p14:creationId xmlns:p14="http://schemas.microsoft.com/office/powerpoint/2010/main" val="1812591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061116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1295400" y="304800"/>
            <a:ext cx="10439400" cy="1280890"/>
          </a:xfrm>
          <a:effectLst>
            <a:outerShdw blurRad="50800" dist="50800" dir="5400000" algn="ctr" rotWithShape="0">
              <a:schemeClr val="bg1">
                <a:lumMod val="95000"/>
              </a:schemeClr>
            </a:outerShdw>
          </a:effectLst>
        </p:spPr>
        <p:txBody>
          <a:bodyPr>
            <a:normAutofit/>
          </a:bodyPr>
          <a:lstStyle/>
          <a:p>
            <a:r>
              <a:rPr lang="en-US" sz="4000" b="1" dirty="0" smtClean="0">
                <a:solidFill>
                  <a:schemeClr val="accent1">
                    <a:lumMod val="75000"/>
                  </a:schemeClr>
                </a:solidFill>
              </a:rPr>
              <a:t>What was this Christ-centered teaching?</a:t>
            </a:r>
            <a:endParaRPr lang="en-US" sz="4000" b="1" dirty="0">
              <a:solidFill>
                <a:schemeClr val="accent1">
                  <a:lumMod val="75000"/>
                </a:schemeClr>
              </a:solidFill>
            </a:endParaRPr>
          </a:p>
        </p:txBody>
      </p:sp>
      <p:sp>
        <p:nvSpPr>
          <p:cNvPr id="8" name="Content Placeholder 7"/>
          <p:cNvSpPr>
            <a:spLocks noGrp="1"/>
          </p:cNvSpPr>
          <p:nvPr>
            <p:ph idx="1"/>
          </p:nvPr>
        </p:nvSpPr>
        <p:spPr>
          <a:xfrm>
            <a:off x="1295400" y="1861178"/>
            <a:ext cx="9906000" cy="4615822"/>
          </a:xfrm>
        </p:spPr>
        <p:txBody>
          <a:bodyPr>
            <a:noAutofit/>
          </a:bodyPr>
          <a:lstStyle/>
          <a:p>
            <a:pPr marL="514350" indent="-514350">
              <a:buFont typeface="+mj-lt"/>
              <a:buAutoNum type="arabicPeriod" startAt="3"/>
            </a:pPr>
            <a:r>
              <a:rPr lang="en-US" sz="3200" b="1" dirty="0"/>
              <a:t>Christ broke Satan’s power the moment He </a:t>
            </a:r>
            <a:r>
              <a:rPr lang="en-US" sz="3200" b="1" dirty="0" smtClean="0"/>
              <a:t>resurrected.</a:t>
            </a:r>
          </a:p>
          <a:p>
            <a:pPr marL="514350" indent="-514350">
              <a:buFont typeface="+mj-lt"/>
              <a:buAutoNum type="arabicPeriod" startAt="3"/>
            </a:pPr>
            <a:endParaRPr lang="en-US" sz="3200" b="1" dirty="0"/>
          </a:p>
          <a:p>
            <a:pPr marL="514350" indent="-514350">
              <a:buFont typeface="+mj-lt"/>
              <a:buAutoNum type="arabicPeriod" startAt="3"/>
            </a:pPr>
            <a:endParaRPr lang="en-US" sz="3200" b="1" dirty="0"/>
          </a:p>
          <a:p>
            <a:pPr marL="514350" indent="-514350">
              <a:buFont typeface="+mj-lt"/>
              <a:buAutoNum type="arabicPeriod" startAt="3"/>
            </a:pPr>
            <a:r>
              <a:rPr lang="en-US" sz="3200" b="1" dirty="0"/>
              <a:t>Eternal life is available to those who overcome </a:t>
            </a:r>
            <a:r>
              <a:rPr lang="en-US" sz="3200" b="1" dirty="0" smtClean="0"/>
              <a:t>sin.</a:t>
            </a:r>
            <a:endParaRPr lang="en-US" sz="3200" b="1" dirty="0"/>
          </a:p>
          <a:p>
            <a:pPr marL="0" indent="0">
              <a:buNone/>
            </a:pPr>
            <a:endParaRPr lang="en-US" sz="3200" b="1" dirty="0"/>
          </a:p>
          <a:p>
            <a:pPr marL="0" indent="0">
              <a:buNone/>
            </a:pPr>
            <a:endParaRPr lang="en-US" sz="3200" b="1" dirty="0"/>
          </a:p>
        </p:txBody>
      </p:sp>
      <p:sp>
        <p:nvSpPr>
          <p:cNvPr id="2" name="TextBox 1"/>
          <p:cNvSpPr txBox="1"/>
          <p:nvPr/>
        </p:nvSpPr>
        <p:spPr>
          <a:xfrm>
            <a:off x="3276600" y="1066800"/>
            <a:ext cx="6873597" cy="954107"/>
          </a:xfrm>
          <a:prstGeom prst="rect">
            <a:avLst/>
          </a:prstGeom>
          <a:noFill/>
        </p:spPr>
        <p:txBody>
          <a:bodyPr wrap="square" rtlCol="0">
            <a:spAutoFit/>
          </a:bodyPr>
          <a:lstStyle/>
          <a:p>
            <a:r>
              <a:rPr lang="ja-JP" altLang="en-US" sz="3200" b="1" dirty="0">
                <a:solidFill>
                  <a:srgbClr val="728653"/>
                </a:solidFill>
              </a:rPr>
              <a:t>キリストを中心と</a:t>
            </a:r>
            <a:r>
              <a:rPr lang="ja-JP" altLang="en-US" sz="3200" b="1" dirty="0" smtClean="0">
                <a:solidFill>
                  <a:srgbClr val="728653"/>
                </a:solidFill>
              </a:rPr>
              <a:t>した教え</a:t>
            </a:r>
            <a:r>
              <a:rPr lang="ja-JP" altLang="en-US" sz="3200" b="1" dirty="0">
                <a:solidFill>
                  <a:srgbClr val="728653"/>
                </a:solidFill>
              </a:rPr>
              <a:t>とは？</a:t>
            </a:r>
            <a:endParaRPr lang="en-US" sz="3200" b="1" dirty="0">
              <a:solidFill>
                <a:srgbClr val="728653"/>
              </a:solidFill>
            </a:endParaRPr>
          </a:p>
          <a:p>
            <a:endParaRPr lang="en-US" sz="2400" dirty="0"/>
          </a:p>
        </p:txBody>
      </p:sp>
      <p:sp>
        <p:nvSpPr>
          <p:cNvPr id="3" name="TextBox 2"/>
          <p:cNvSpPr txBox="1"/>
          <p:nvPr/>
        </p:nvSpPr>
        <p:spPr>
          <a:xfrm>
            <a:off x="1752600" y="3200400"/>
            <a:ext cx="9623147" cy="584776"/>
          </a:xfrm>
          <a:prstGeom prst="rect">
            <a:avLst/>
          </a:prstGeom>
          <a:noFill/>
        </p:spPr>
        <p:txBody>
          <a:bodyPr wrap="none" rtlCol="0">
            <a:spAutoFit/>
          </a:bodyPr>
          <a:lstStyle/>
          <a:p>
            <a:r>
              <a:rPr lang="ja-JP" altLang="en-US" sz="3200" dirty="0" smtClean="0">
                <a:solidFill>
                  <a:srgbClr val="0000FF"/>
                </a:solidFill>
              </a:rPr>
              <a:t>キリストが復活した事でサタンの敗北は決定した。</a:t>
            </a:r>
            <a:endParaRPr lang="en-US" sz="3200" dirty="0">
              <a:solidFill>
                <a:srgbClr val="0000FF"/>
              </a:solidFill>
            </a:endParaRPr>
          </a:p>
        </p:txBody>
      </p:sp>
      <p:sp>
        <p:nvSpPr>
          <p:cNvPr id="5" name="TextBox 4"/>
          <p:cNvSpPr txBox="1"/>
          <p:nvPr/>
        </p:nvSpPr>
        <p:spPr>
          <a:xfrm>
            <a:off x="1905000" y="5410200"/>
            <a:ext cx="9623147" cy="584776"/>
          </a:xfrm>
          <a:prstGeom prst="rect">
            <a:avLst/>
          </a:prstGeom>
          <a:noFill/>
        </p:spPr>
        <p:txBody>
          <a:bodyPr wrap="none" rtlCol="0">
            <a:spAutoFit/>
          </a:bodyPr>
          <a:lstStyle/>
          <a:p>
            <a:r>
              <a:rPr lang="ja-JP" altLang="en-US" sz="3200" dirty="0" smtClean="0">
                <a:solidFill>
                  <a:srgbClr val="0000FF"/>
                </a:solidFill>
              </a:rPr>
              <a:t>誰でも罪を克服</a:t>
            </a:r>
            <a:r>
              <a:rPr lang="ja-JP" altLang="en-US" sz="3200" dirty="0" smtClean="0">
                <a:solidFill>
                  <a:srgbClr val="0000FF"/>
                </a:solidFill>
              </a:rPr>
              <a:t>する</a:t>
            </a:r>
            <a:r>
              <a:rPr lang="ja-JP" altLang="en-US" sz="3200" dirty="0" smtClean="0">
                <a:solidFill>
                  <a:srgbClr val="0000FF"/>
                </a:solidFill>
              </a:rPr>
              <a:t>ならば、</a:t>
            </a:r>
            <a:r>
              <a:rPr lang="ja-JP" altLang="en-US" sz="3200" dirty="0" smtClean="0">
                <a:solidFill>
                  <a:srgbClr val="0000FF"/>
                </a:solidFill>
              </a:rPr>
              <a:t>永遠</a:t>
            </a:r>
            <a:r>
              <a:rPr lang="ja-JP" altLang="en-US" sz="3200" dirty="0" smtClean="0">
                <a:solidFill>
                  <a:srgbClr val="0000FF"/>
                </a:solidFill>
              </a:rPr>
              <a:t>の命を得られる。</a:t>
            </a:r>
            <a:endParaRPr lang="en-US" sz="3200" dirty="0">
              <a:solidFill>
                <a:srgbClr val="0000FF"/>
              </a:solidFill>
            </a:endParaRPr>
          </a:p>
        </p:txBody>
      </p:sp>
    </p:spTree>
    <p:extLst>
      <p:ext uri="{BB962C8B-B14F-4D97-AF65-F5344CB8AC3E}">
        <p14:creationId xmlns:p14="http://schemas.microsoft.com/office/powerpoint/2010/main" val="196944116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061116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1295400" y="304800"/>
            <a:ext cx="10134600" cy="1280890"/>
          </a:xfrm>
          <a:effectLst>
            <a:outerShdw blurRad="50800" dist="50800" dir="5400000" algn="ctr" rotWithShape="0">
              <a:schemeClr val="bg1">
                <a:lumMod val="95000"/>
              </a:schemeClr>
            </a:outerShdw>
          </a:effectLst>
        </p:spPr>
        <p:txBody>
          <a:bodyPr>
            <a:noAutofit/>
          </a:bodyPr>
          <a:lstStyle/>
          <a:p>
            <a:r>
              <a:rPr lang="en-US" sz="4000" b="1" dirty="0" smtClean="0">
                <a:solidFill>
                  <a:schemeClr val="accent1">
                    <a:lumMod val="75000"/>
                  </a:schemeClr>
                </a:solidFill>
              </a:rPr>
              <a:t>What was this Christ-centered teaching?</a:t>
            </a:r>
            <a:endParaRPr lang="en-US" sz="4000" b="1" dirty="0">
              <a:solidFill>
                <a:schemeClr val="accent1">
                  <a:lumMod val="75000"/>
                </a:schemeClr>
              </a:solidFill>
            </a:endParaRPr>
          </a:p>
        </p:txBody>
      </p:sp>
      <p:sp>
        <p:nvSpPr>
          <p:cNvPr id="8" name="Content Placeholder 7"/>
          <p:cNvSpPr>
            <a:spLocks noGrp="1"/>
          </p:cNvSpPr>
          <p:nvPr>
            <p:ph idx="1"/>
          </p:nvPr>
        </p:nvSpPr>
        <p:spPr>
          <a:xfrm>
            <a:off x="1295400" y="1861178"/>
            <a:ext cx="9906000" cy="4615822"/>
          </a:xfrm>
        </p:spPr>
        <p:txBody>
          <a:bodyPr>
            <a:noAutofit/>
          </a:bodyPr>
          <a:lstStyle/>
          <a:p>
            <a:pPr marL="514350" indent="-514350">
              <a:buFont typeface="+mj-lt"/>
              <a:buAutoNum type="arabicPeriod" startAt="5"/>
            </a:pPr>
            <a:r>
              <a:rPr lang="en-US" sz="3200" b="1" dirty="0"/>
              <a:t>It is impossible to overcome sin in human </a:t>
            </a:r>
            <a:r>
              <a:rPr lang="en-US" sz="3200" b="1" dirty="0" smtClean="0"/>
              <a:t>strength.</a:t>
            </a:r>
          </a:p>
          <a:p>
            <a:pPr marL="514350" indent="-514350">
              <a:buFont typeface="+mj-lt"/>
              <a:buAutoNum type="arabicPeriod" startAt="5"/>
            </a:pPr>
            <a:endParaRPr lang="en-US" sz="3200" b="1" dirty="0"/>
          </a:p>
          <a:p>
            <a:pPr marL="514350" indent="-514350">
              <a:buFont typeface="+mj-lt"/>
              <a:buAutoNum type="arabicPeriod" startAt="5"/>
            </a:pPr>
            <a:endParaRPr lang="en-US" sz="3200" b="1" dirty="0"/>
          </a:p>
          <a:p>
            <a:pPr marL="514350" indent="-514350">
              <a:buFont typeface="+mj-lt"/>
              <a:buAutoNum type="arabicPeriod" startAt="5"/>
            </a:pPr>
            <a:r>
              <a:rPr lang="en-US" sz="3200" b="1" dirty="0"/>
              <a:t>Through the Spirit, Christ in us makes us </a:t>
            </a:r>
            <a:r>
              <a:rPr lang="en-US" sz="3200" b="1" dirty="0" smtClean="0"/>
              <a:t>overcomers.</a:t>
            </a:r>
            <a:endParaRPr lang="en-US" sz="3200" b="1" dirty="0"/>
          </a:p>
          <a:p>
            <a:pPr marL="0" indent="0">
              <a:buNone/>
            </a:pPr>
            <a:endParaRPr lang="en-US" sz="3200" b="1" dirty="0"/>
          </a:p>
          <a:p>
            <a:pPr marL="0" indent="0">
              <a:buNone/>
            </a:pPr>
            <a:endParaRPr lang="en-US" sz="3200" b="1" dirty="0"/>
          </a:p>
        </p:txBody>
      </p:sp>
      <p:sp>
        <p:nvSpPr>
          <p:cNvPr id="2" name="TextBox 1"/>
          <p:cNvSpPr txBox="1"/>
          <p:nvPr/>
        </p:nvSpPr>
        <p:spPr>
          <a:xfrm>
            <a:off x="3810000" y="1066800"/>
            <a:ext cx="6340197" cy="861774"/>
          </a:xfrm>
          <a:prstGeom prst="rect">
            <a:avLst/>
          </a:prstGeom>
          <a:noFill/>
        </p:spPr>
        <p:txBody>
          <a:bodyPr wrap="none" rtlCol="0">
            <a:spAutoFit/>
          </a:bodyPr>
          <a:lstStyle/>
          <a:p>
            <a:r>
              <a:rPr lang="ja-JP" altLang="en-US" sz="3200" b="1" dirty="0">
                <a:solidFill>
                  <a:srgbClr val="728653"/>
                </a:solidFill>
              </a:rPr>
              <a:t>キリストを中心と</a:t>
            </a:r>
            <a:r>
              <a:rPr lang="ja-JP" altLang="en-US" sz="3200" b="1" dirty="0" smtClean="0">
                <a:solidFill>
                  <a:srgbClr val="728653"/>
                </a:solidFill>
              </a:rPr>
              <a:t>した教え</a:t>
            </a:r>
            <a:r>
              <a:rPr lang="ja-JP" altLang="en-US" sz="3200" b="1" dirty="0">
                <a:solidFill>
                  <a:srgbClr val="728653"/>
                </a:solidFill>
              </a:rPr>
              <a:t>とは？</a:t>
            </a:r>
            <a:endParaRPr lang="en-US" sz="3200" b="1" dirty="0">
              <a:solidFill>
                <a:srgbClr val="728653"/>
              </a:solidFill>
            </a:endParaRPr>
          </a:p>
          <a:p>
            <a:endParaRPr lang="en-US" dirty="0"/>
          </a:p>
        </p:txBody>
      </p:sp>
      <p:sp>
        <p:nvSpPr>
          <p:cNvPr id="3" name="TextBox 2"/>
          <p:cNvSpPr txBox="1"/>
          <p:nvPr/>
        </p:nvSpPr>
        <p:spPr>
          <a:xfrm>
            <a:off x="1676400" y="3200400"/>
            <a:ext cx="9212778" cy="584776"/>
          </a:xfrm>
          <a:prstGeom prst="rect">
            <a:avLst/>
          </a:prstGeom>
          <a:noFill/>
        </p:spPr>
        <p:txBody>
          <a:bodyPr wrap="none" rtlCol="0">
            <a:spAutoFit/>
          </a:bodyPr>
          <a:lstStyle/>
          <a:p>
            <a:r>
              <a:rPr lang="ja-JP" altLang="en-US" sz="3200" dirty="0" smtClean="0">
                <a:solidFill>
                  <a:srgbClr val="0000FF"/>
                </a:solidFill>
              </a:rPr>
              <a:t>人間の力だけでは罪を克服することはできない。</a:t>
            </a:r>
            <a:endParaRPr lang="en-US" sz="3200" dirty="0">
              <a:solidFill>
                <a:srgbClr val="0000FF"/>
              </a:solidFill>
            </a:endParaRPr>
          </a:p>
        </p:txBody>
      </p:sp>
      <p:sp>
        <p:nvSpPr>
          <p:cNvPr id="5" name="TextBox 4"/>
          <p:cNvSpPr txBox="1"/>
          <p:nvPr/>
        </p:nvSpPr>
        <p:spPr>
          <a:xfrm>
            <a:off x="1752600" y="5410200"/>
            <a:ext cx="9212778" cy="1077218"/>
          </a:xfrm>
          <a:prstGeom prst="rect">
            <a:avLst/>
          </a:prstGeom>
          <a:noFill/>
        </p:spPr>
        <p:txBody>
          <a:bodyPr wrap="none" rtlCol="0">
            <a:spAutoFit/>
          </a:bodyPr>
          <a:lstStyle/>
          <a:p>
            <a:r>
              <a:rPr lang="ja-JP" altLang="en-US" sz="3200" dirty="0" smtClean="0">
                <a:solidFill>
                  <a:srgbClr val="0000FF"/>
                </a:solidFill>
              </a:rPr>
              <a:t>聖霊を通して、私達に内住するキリストが我々を</a:t>
            </a:r>
            <a:endParaRPr lang="en-US" altLang="ja-JP" sz="3200" dirty="0" smtClean="0">
              <a:solidFill>
                <a:srgbClr val="0000FF"/>
              </a:solidFill>
            </a:endParaRPr>
          </a:p>
          <a:p>
            <a:r>
              <a:rPr lang="ja-JP" altLang="en-US" sz="3200" dirty="0" smtClean="0">
                <a:solidFill>
                  <a:srgbClr val="0000FF"/>
                </a:solidFill>
              </a:rPr>
              <a:t>勝利者にする。</a:t>
            </a:r>
            <a:endParaRPr lang="en-US" sz="3200" dirty="0">
              <a:solidFill>
                <a:srgbClr val="0000FF"/>
              </a:solidFill>
            </a:endParaRPr>
          </a:p>
        </p:txBody>
      </p:sp>
    </p:spTree>
    <p:extLst>
      <p:ext uri="{BB962C8B-B14F-4D97-AF65-F5344CB8AC3E}">
        <p14:creationId xmlns:p14="http://schemas.microsoft.com/office/powerpoint/2010/main" val="411364532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0611162"/>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a:xfrm>
            <a:off x="1295400" y="304800"/>
            <a:ext cx="10363200" cy="1280890"/>
          </a:xfrm>
          <a:effectLst>
            <a:outerShdw blurRad="50800" dist="50800" dir="5400000" algn="ctr" rotWithShape="0">
              <a:schemeClr val="bg1">
                <a:lumMod val="95000"/>
              </a:schemeClr>
            </a:outerShdw>
          </a:effectLst>
        </p:spPr>
        <p:txBody>
          <a:bodyPr>
            <a:normAutofit/>
          </a:bodyPr>
          <a:lstStyle/>
          <a:p>
            <a:r>
              <a:rPr lang="en-US" sz="4000" b="1" dirty="0" smtClean="0">
                <a:solidFill>
                  <a:schemeClr val="accent1">
                    <a:lumMod val="75000"/>
                  </a:schemeClr>
                </a:solidFill>
              </a:rPr>
              <a:t>What was this Christ-centered teaching?</a:t>
            </a:r>
            <a:endParaRPr lang="en-US" sz="4000" b="1" dirty="0">
              <a:solidFill>
                <a:schemeClr val="accent1">
                  <a:lumMod val="75000"/>
                </a:schemeClr>
              </a:solidFill>
            </a:endParaRPr>
          </a:p>
        </p:txBody>
      </p:sp>
      <p:sp>
        <p:nvSpPr>
          <p:cNvPr id="8" name="Content Placeholder 7"/>
          <p:cNvSpPr>
            <a:spLocks noGrp="1"/>
          </p:cNvSpPr>
          <p:nvPr>
            <p:ph idx="1"/>
          </p:nvPr>
        </p:nvSpPr>
        <p:spPr>
          <a:xfrm>
            <a:off x="1295400" y="1861178"/>
            <a:ext cx="9906000" cy="4615822"/>
          </a:xfrm>
        </p:spPr>
        <p:txBody>
          <a:bodyPr>
            <a:noAutofit/>
          </a:bodyPr>
          <a:lstStyle/>
          <a:p>
            <a:pPr marL="514350" indent="-514350">
              <a:buFont typeface="+mj-lt"/>
              <a:buAutoNum type="arabicPeriod" startAt="7"/>
            </a:pPr>
            <a:r>
              <a:rPr lang="en-US" sz="3200" b="1" dirty="0"/>
              <a:t>Christ </a:t>
            </a:r>
            <a:r>
              <a:rPr lang="en-US" sz="3200" b="1" i="1" dirty="0"/>
              <a:t>in us </a:t>
            </a:r>
            <a:r>
              <a:rPr lang="en-US" sz="3200" b="1" dirty="0"/>
              <a:t>is </a:t>
            </a:r>
            <a:r>
              <a:rPr lang="en-US" sz="3200" b="1" dirty="0" smtClean="0"/>
              <a:t>possible and experienced </a:t>
            </a:r>
            <a:r>
              <a:rPr lang="en-US" sz="3200" b="1" dirty="0"/>
              <a:t>by  exposure </a:t>
            </a:r>
            <a:r>
              <a:rPr lang="en-US" sz="3200" b="1" dirty="0" smtClean="0"/>
              <a:t>to Him and meditation on Him—this leads </a:t>
            </a:r>
            <a:r>
              <a:rPr lang="en-US" sz="3200" b="1" dirty="0"/>
              <a:t>to </a:t>
            </a:r>
            <a:r>
              <a:rPr lang="en-US" sz="3200" b="1" dirty="0" smtClean="0"/>
              <a:t>trust in Him.</a:t>
            </a:r>
            <a:endParaRPr lang="en-US" sz="3200" b="1" dirty="0"/>
          </a:p>
          <a:p>
            <a:pPr marL="0" indent="0">
              <a:buNone/>
            </a:pPr>
            <a:endParaRPr lang="en-US" sz="3200" b="1" dirty="0"/>
          </a:p>
          <a:p>
            <a:pPr marL="0" indent="0">
              <a:buNone/>
            </a:pPr>
            <a:endParaRPr lang="en-US" sz="3200" b="1" dirty="0"/>
          </a:p>
        </p:txBody>
      </p:sp>
      <p:sp>
        <p:nvSpPr>
          <p:cNvPr id="2" name="TextBox 1"/>
          <p:cNvSpPr txBox="1"/>
          <p:nvPr/>
        </p:nvSpPr>
        <p:spPr>
          <a:xfrm>
            <a:off x="3048000" y="1143000"/>
            <a:ext cx="4801314" cy="738664"/>
          </a:xfrm>
          <a:prstGeom prst="rect">
            <a:avLst/>
          </a:prstGeom>
          <a:noFill/>
        </p:spPr>
        <p:txBody>
          <a:bodyPr wrap="none" rtlCol="0">
            <a:spAutoFit/>
          </a:bodyPr>
          <a:lstStyle/>
          <a:p>
            <a:r>
              <a:rPr lang="ja-JP" altLang="en-US" sz="2400" b="1" dirty="0">
                <a:solidFill>
                  <a:srgbClr val="728653"/>
                </a:solidFill>
              </a:rPr>
              <a:t>キリストを中心として教えとは？</a:t>
            </a:r>
            <a:endParaRPr lang="en-US" sz="2400" b="1" dirty="0">
              <a:solidFill>
                <a:srgbClr val="728653"/>
              </a:solidFill>
            </a:endParaRPr>
          </a:p>
          <a:p>
            <a:endParaRPr lang="en-US" dirty="0"/>
          </a:p>
        </p:txBody>
      </p:sp>
      <p:sp>
        <p:nvSpPr>
          <p:cNvPr id="5" name="TextBox 4"/>
          <p:cNvSpPr txBox="1"/>
          <p:nvPr/>
        </p:nvSpPr>
        <p:spPr>
          <a:xfrm>
            <a:off x="1905000" y="3581400"/>
            <a:ext cx="8802410" cy="1569660"/>
          </a:xfrm>
          <a:prstGeom prst="rect">
            <a:avLst/>
          </a:prstGeom>
          <a:noFill/>
        </p:spPr>
        <p:txBody>
          <a:bodyPr wrap="none" rtlCol="0">
            <a:spAutoFit/>
          </a:bodyPr>
          <a:lstStyle/>
          <a:p>
            <a:r>
              <a:rPr lang="ja-JP" altLang="en-US" sz="3200" dirty="0" smtClean="0">
                <a:solidFill>
                  <a:srgbClr val="0000FF"/>
                </a:solidFill>
              </a:rPr>
              <a:t>キリストに祈り交わることによってキリストが</a:t>
            </a:r>
            <a:endParaRPr lang="en-US" altLang="ja-JP" sz="3200" dirty="0" smtClean="0">
              <a:solidFill>
                <a:srgbClr val="0000FF"/>
              </a:solidFill>
            </a:endParaRPr>
          </a:p>
          <a:p>
            <a:r>
              <a:rPr lang="ja-JP" altLang="en-US" sz="3200" dirty="0" smtClean="0">
                <a:solidFill>
                  <a:srgbClr val="0000FF"/>
                </a:solidFill>
              </a:rPr>
              <a:t>私たちの心に宿ることができる。</a:t>
            </a:r>
            <a:endParaRPr lang="en-US" altLang="ja-JP" sz="3200" dirty="0" smtClean="0">
              <a:solidFill>
                <a:srgbClr val="0000FF"/>
              </a:solidFill>
            </a:endParaRPr>
          </a:p>
          <a:p>
            <a:r>
              <a:rPr lang="ja-JP" altLang="en-US" sz="3200" dirty="0" smtClean="0">
                <a:solidFill>
                  <a:srgbClr val="0000FF"/>
                </a:solidFill>
              </a:rPr>
              <a:t>これは、</a:t>
            </a:r>
            <a:r>
              <a:rPr lang="ja-JP" altLang="en-US" sz="3200" dirty="0" smtClean="0">
                <a:solidFill>
                  <a:srgbClr val="0000FF"/>
                </a:solidFill>
              </a:rPr>
              <a:t>キリスト</a:t>
            </a:r>
            <a:r>
              <a:rPr lang="ja-JP" altLang="en-US" sz="3200" dirty="0" smtClean="0">
                <a:solidFill>
                  <a:srgbClr val="0000FF"/>
                </a:solidFill>
              </a:rPr>
              <a:t>へ</a:t>
            </a:r>
            <a:r>
              <a:rPr lang="ja-JP" altLang="en-US" sz="3200" dirty="0" smtClean="0">
                <a:solidFill>
                  <a:srgbClr val="0000FF"/>
                </a:solidFill>
              </a:rPr>
              <a:t>の</a:t>
            </a:r>
            <a:r>
              <a:rPr lang="ja-JP" altLang="en-US" sz="3200" dirty="0" smtClean="0">
                <a:solidFill>
                  <a:srgbClr val="0000FF"/>
                </a:solidFill>
              </a:rPr>
              <a:t>信頼</a:t>
            </a:r>
            <a:r>
              <a:rPr lang="ja-JP" altLang="en-US" sz="3200" dirty="0" smtClean="0">
                <a:solidFill>
                  <a:srgbClr val="0000FF"/>
                </a:solidFill>
              </a:rPr>
              <a:t>に</a:t>
            </a:r>
            <a:r>
              <a:rPr lang="ja-JP" altLang="en-US" sz="3200" dirty="0" smtClean="0">
                <a:solidFill>
                  <a:srgbClr val="0000FF"/>
                </a:solidFill>
              </a:rPr>
              <a:t>つながる。</a:t>
            </a:r>
            <a:endParaRPr lang="en-US" sz="3200" dirty="0">
              <a:solidFill>
                <a:srgbClr val="0000FF"/>
              </a:solidFill>
            </a:endParaRPr>
          </a:p>
        </p:txBody>
      </p:sp>
    </p:spTree>
    <p:extLst>
      <p:ext uri="{BB962C8B-B14F-4D97-AF65-F5344CB8AC3E}">
        <p14:creationId xmlns:p14="http://schemas.microsoft.com/office/powerpoint/2010/main" val="10813191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4098925" y="2105085"/>
            <a:ext cx="7026275" cy="4031873"/>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3200" dirty="0">
                <a:ln w="0"/>
                <a:effectLst>
                  <a:outerShdw blurRad="38100" dist="38100" dir="2700000" algn="tl">
                    <a:srgbClr val="000000">
                      <a:alpha val="43137"/>
                    </a:srgbClr>
                  </a:outerShdw>
                </a:effectLst>
                <a:latin typeface="+mn-lt"/>
                <a:cs typeface="+mn-cs"/>
              </a:rPr>
              <a:t>“The Lord in His great mercy sent a most precious message to His people through Elders Waggoner and Jones. </a:t>
            </a:r>
            <a:endParaRPr lang="en-US" sz="3200" dirty="0" smtClean="0">
              <a:ln w="0"/>
              <a:effectLst>
                <a:outerShdw blurRad="38100" dist="38100" dir="2700000" algn="tl">
                  <a:srgbClr val="000000">
                    <a:alpha val="43137"/>
                  </a:srgbClr>
                </a:outerShdw>
              </a:effectLst>
              <a:latin typeface="+mn-lt"/>
              <a:cs typeface="+mn-cs"/>
            </a:endParaRPr>
          </a:p>
          <a:p>
            <a:pPr fontAlgn="auto">
              <a:spcBef>
                <a:spcPts val="0"/>
              </a:spcBef>
              <a:spcAft>
                <a:spcPts val="0"/>
              </a:spcAft>
              <a:defRPr/>
            </a:pPr>
            <a:endParaRPr lang="en-US" sz="3200" dirty="0">
              <a:ln w="0"/>
              <a:effectLst>
                <a:outerShdw blurRad="38100" dist="38100" dir="2700000" algn="tl">
                  <a:srgbClr val="000000">
                    <a:alpha val="43137"/>
                  </a:srgbClr>
                </a:outerShdw>
              </a:effectLst>
              <a:latin typeface="+mn-lt"/>
              <a:cs typeface="+mn-cs"/>
            </a:endParaRPr>
          </a:p>
          <a:p>
            <a:pPr fontAlgn="auto">
              <a:spcBef>
                <a:spcPts val="0"/>
              </a:spcBef>
              <a:spcAft>
                <a:spcPts val="0"/>
              </a:spcAft>
              <a:defRPr/>
            </a:pPr>
            <a:endParaRPr lang="en-US" sz="3200" dirty="0" smtClean="0">
              <a:ln w="0"/>
              <a:effectLst>
                <a:outerShdw blurRad="38100" dist="38100" dir="2700000" algn="tl">
                  <a:srgbClr val="000000">
                    <a:alpha val="43137"/>
                  </a:srgbClr>
                </a:outerShdw>
              </a:effectLst>
              <a:latin typeface="+mn-lt"/>
              <a:cs typeface="+mn-cs"/>
            </a:endParaRPr>
          </a:p>
          <a:p>
            <a:pPr fontAlgn="auto">
              <a:spcBef>
                <a:spcPts val="0"/>
              </a:spcBef>
              <a:spcAft>
                <a:spcPts val="0"/>
              </a:spcAft>
              <a:defRPr/>
            </a:pPr>
            <a:endParaRPr lang="en-US" sz="3200" dirty="0">
              <a:ln w="0"/>
              <a:effectLst>
                <a:outerShdw blurRad="38100" dist="38100" dir="2700000" algn="tl">
                  <a:srgbClr val="000000">
                    <a:alpha val="43137"/>
                  </a:srgbClr>
                </a:outerShdw>
              </a:effectLst>
              <a:latin typeface="+mn-lt"/>
              <a:cs typeface="+mn-cs"/>
            </a:endParaRPr>
          </a:p>
          <a:p>
            <a:pPr fontAlgn="auto">
              <a:spcBef>
                <a:spcPts val="0"/>
              </a:spcBef>
              <a:spcAft>
                <a:spcPts val="0"/>
              </a:spcAft>
              <a:defRPr/>
            </a:pPr>
            <a:endParaRPr lang="en-US" sz="3200" dirty="0">
              <a:ln w="0"/>
              <a:effectLst>
                <a:outerShdw blurRad="38100" dist="38100" dir="2700000" algn="tl">
                  <a:srgbClr val="000000">
                    <a:alpha val="43137"/>
                  </a:srgbClr>
                </a:outerShdw>
              </a:effectLst>
              <a:latin typeface="+mn-lt"/>
              <a:cs typeface="+mn-cs"/>
            </a:endParaRPr>
          </a:p>
        </p:txBody>
      </p:sp>
      <p:sp>
        <p:nvSpPr>
          <p:cNvPr id="8" name="Rectangle 2"/>
          <p:cNvSpPr txBox="1">
            <a:spLocks noChangeArrowheads="1"/>
          </p:cNvSpPr>
          <p:nvPr/>
        </p:nvSpPr>
        <p:spPr bwMode="auto">
          <a:xfrm>
            <a:off x="4038600" y="304800"/>
            <a:ext cx="5715000" cy="1219200"/>
          </a:xfrm>
          <a:prstGeom prst="rect">
            <a:avLst/>
          </a:prstGeom>
          <a:noFill/>
          <a:ln w="9525">
            <a:noFill/>
            <a:miter lim="800000"/>
            <a:headEnd/>
            <a:tailEnd/>
          </a:ln>
          <a:effectLst/>
        </p:spPr>
        <p:txBody>
          <a:bodyPr anchor="ctr"/>
          <a:lstStyle/>
          <a:p>
            <a:pPr algn="ctr" fontAlgn="auto">
              <a:spcBef>
                <a:spcPts val="0"/>
              </a:spcBef>
              <a:spcAft>
                <a:spcPts val="0"/>
              </a:spcAft>
              <a:defRPr/>
            </a:pPr>
            <a:r>
              <a:rPr lang="en-US" sz="4000" b="1" kern="0" dirty="0">
                <a:ln w="0"/>
                <a:solidFill>
                  <a:schemeClr val="accent1"/>
                </a:solidFill>
                <a:effectLst>
                  <a:outerShdw blurRad="38100" dist="25400" dir="5400000" algn="ctr" rotWithShape="0">
                    <a:srgbClr val="6E747A">
                      <a:alpha val="43000"/>
                    </a:srgbClr>
                  </a:outerShdw>
                </a:effectLst>
                <a:latin typeface="+mj-lt"/>
                <a:ea typeface="+mj-ea"/>
                <a:cs typeface="+mj-cs"/>
              </a:rPr>
              <a:t>Jesus, Jesus, Jesus!</a:t>
            </a:r>
          </a:p>
        </p:txBody>
      </p:sp>
      <p:pic>
        <p:nvPicPr>
          <p:cNvPr id="6" name="Picture 2" descr="http://4.bp.blogspot.com/_c40UWhm6ev0/S6BA1F8xxvI/AAAAAAAAAnE/AdZ29dpdCvI/s1600/EGWEstatePictures_262.JPG"/>
          <p:cNvPicPr>
            <a:picLocks noChangeAspect="1" noChangeArrowheads="1"/>
          </p:cNvPicPr>
          <p:nvPr/>
        </p:nvPicPr>
        <p:blipFill rotWithShape="1">
          <a:blip r:embed="rId2">
            <a:extLst>
              <a:ext uri="{28A0092B-C50C-407E-A947-70E740481C1C}">
                <a14:useLocalDpi xmlns:a14="http://schemas.microsoft.com/office/drawing/2010/main" val="0"/>
              </a:ext>
            </a:extLst>
          </a:blip>
          <a:srcRect l="4780" b="8380"/>
          <a:stretch/>
        </p:blipFill>
        <p:spPr bwMode="auto">
          <a:xfrm flipH="1">
            <a:off x="1981200" y="419101"/>
            <a:ext cx="1744700" cy="2514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extBox 1"/>
          <p:cNvSpPr txBox="1"/>
          <p:nvPr/>
        </p:nvSpPr>
        <p:spPr>
          <a:xfrm>
            <a:off x="5334000" y="1524000"/>
            <a:ext cx="3877985" cy="461665"/>
          </a:xfrm>
          <a:prstGeom prst="rect">
            <a:avLst/>
          </a:prstGeom>
          <a:noFill/>
        </p:spPr>
        <p:txBody>
          <a:bodyPr wrap="none" rtlCol="0">
            <a:spAutoFit/>
          </a:bodyPr>
          <a:lstStyle/>
          <a:p>
            <a:r>
              <a:rPr lang="ja-JP" altLang="en-US" sz="2400" dirty="0" smtClean="0">
                <a:solidFill>
                  <a:schemeClr val="accent4"/>
                </a:solidFill>
              </a:rPr>
              <a:t>イエス、イエス、イエス！</a:t>
            </a:r>
            <a:endParaRPr lang="en-US" sz="2400" dirty="0">
              <a:solidFill>
                <a:schemeClr val="accent4"/>
              </a:solidFill>
            </a:endParaRPr>
          </a:p>
        </p:txBody>
      </p:sp>
      <p:sp>
        <p:nvSpPr>
          <p:cNvPr id="3" name="TextBox 2"/>
          <p:cNvSpPr txBox="1"/>
          <p:nvPr/>
        </p:nvSpPr>
        <p:spPr>
          <a:xfrm>
            <a:off x="4191001" y="4267200"/>
            <a:ext cx="7848600" cy="2062103"/>
          </a:xfrm>
          <a:prstGeom prst="rect">
            <a:avLst/>
          </a:prstGeom>
          <a:noFill/>
        </p:spPr>
        <p:txBody>
          <a:bodyPr wrap="square" rtlCol="0">
            <a:spAutoFit/>
          </a:bodyPr>
          <a:lstStyle/>
          <a:p>
            <a:r>
              <a:rPr lang="ja-JP" altLang="en-US" sz="3200" dirty="0" smtClean="0">
                <a:solidFill>
                  <a:srgbClr val="0000FF"/>
                </a:solidFill>
              </a:rPr>
              <a:t>「主は憐れみをもって、ワゴナー長老やジョーンズ長老を通して、もっとも貴重なメッセージを神の民に送ってくださった。」</a:t>
            </a:r>
            <a:endParaRPr lang="en-US" sz="3200" dirty="0">
              <a:solidFill>
                <a:srgbClr val="0000FF"/>
              </a:solidFill>
            </a:endParaRPr>
          </a:p>
        </p:txBody>
      </p:sp>
    </p:spTree>
    <p:extLst>
      <p:ext uri="{BB962C8B-B14F-4D97-AF65-F5344CB8AC3E}">
        <p14:creationId xmlns:p14="http://schemas.microsoft.com/office/powerpoint/2010/main" val="7312912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4098925" y="2105085"/>
            <a:ext cx="7026275" cy="4031873"/>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3200" dirty="0" smtClean="0">
                <a:ln w="0"/>
                <a:effectLst>
                  <a:outerShdw blurRad="38100" dist="38100" dir="2700000" algn="tl">
                    <a:srgbClr val="000000">
                      <a:alpha val="43137"/>
                    </a:srgbClr>
                  </a:outerShdw>
                </a:effectLst>
                <a:latin typeface="+mn-lt"/>
                <a:cs typeface="+mn-cs"/>
              </a:rPr>
              <a:t>“This </a:t>
            </a:r>
            <a:r>
              <a:rPr lang="en-US" sz="3200" dirty="0">
                <a:ln w="0"/>
                <a:effectLst>
                  <a:outerShdw blurRad="38100" dist="38100" dir="2700000" algn="tl">
                    <a:srgbClr val="000000">
                      <a:alpha val="43137"/>
                    </a:srgbClr>
                  </a:outerShdw>
                </a:effectLst>
                <a:latin typeface="+mn-lt"/>
                <a:cs typeface="+mn-cs"/>
              </a:rPr>
              <a:t>message was to bring more prominently </a:t>
            </a:r>
            <a:r>
              <a:rPr lang="en-US" sz="3200" b="1" dirty="0">
                <a:ln w="0"/>
                <a:effectLst>
                  <a:outerShdw blurRad="38100" dist="38100" dir="2700000" algn="tl">
                    <a:srgbClr val="000000">
                      <a:alpha val="43137"/>
                    </a:srgbClr>
                  </a:outerShdw>
                </a:effectLst>
                <a:latin typeface="+mn-lt"/>
                <a:cs typeface="+mn-cs"/>
              </a:rPr>
              <a:t>before the world the uplifted Savior</a:t>
            </a:r>
            <a:r>
              <a:rPr lang="en-US" sz="3200" dirty="0">
                <a:ln w="0"/>
                <a:effectLst>
                  <a:outerShdw blurRad="38100" dist="38100" dir="2700000" algn="tl">
                    <a:srgbClr val="000000">
                      <a:alpha val="43137"/>
                    </a:srgbClr>
                  </a:outerShdw>
                </a:effectLst>
                <a:latin typeface="+mn-lt"/>
                <a:cs typeface="+mn-cs"/>
              </a:rPr>
              <a:t>, the sacrifice for the sins of the whole world</a:t>
            </a:r>
            <a:r>
              <a:rPr lang="en-US" sz="3200" dirty="0" smtClean="0">
                <a:ln w="0"/>
                <a:effectLst>
                  <a:outerShdw blurRad="38100" dist="38100" dir="2700000" algn="tl">
                    <a:srgbClr val="000000">
                      <a:alpha val="43137"/>
                    </a:srgbClr>
                  </a:outerShdw>
                </a:effectLst>
                <a:latin typeface="+mn-lt"/>
                <a:cs typeface="+mn-cs"/>
              </a:rPr>
              <a:t>…</a:t>
            </a:r>
          </a:p>
          <a:p>
            <a:pPr fontAlgn="auto">
              <a:spcBef>
                <a:spcPts val="0"/>
              </a:spcBef>
              <a:spcAft>
                <a:spcPts val="0"/>
              </a:spcAft>
              <a:defRPr/>
            </a:pPr>
            <a:endParaRPr lang="en-US" sz="3200" dirty="0">
              <a:ln w="0"/>
              <a:effectLst>
                <a:outerShdw blurRad="38100" dist="38100" dir="2700000" algn="tl">
                  <a:srgbClr val="000000">
                    <a:alpha val="43137"/>
                  </a:srgbClr>
                </a:outerShdw>
              </a:effectLst>
              <a:latin typeface="+mn-lt"/>
              <a:cs typeface="+mn-cs"/>
            </a:endParaRPr>
          </a:p>
          <a:p>
            <a:pPr fontAlgn="auto">
              <a:spcBef>
                <a:spcPts val="0"/>
              </a:spcBef>
              <a:spcAft>
                <a:spcPts val="0"/>
              </a:spcAft>
              <a:defRPr/>
            </a:pPr>
            <a:endParaRPr lang="en-US" sz="3200" dirty="0" smtClean="0">
              <a:ln w="0"/>
              <a:effectLst>
                <a:outerShdw blurRad="38100" dist="38100" dir="2700000" algn="tl">
                  <a:srgbClr val="000000">
                    <a:alpha val="43137"/>
                  </a:srgbClr>
                </a:outerShdw>
              </a:effectLst>
              <a:latin typeface="+mn-lt"/>
              <a:cs typeface="+mn-cs"/>
            </a:endParaRPr>
          </a:p>
          <a:p>
            <a:pPr fontAlgn="auto">
              <a:spcBef>
                <a:spcPts val="0"/>
              </a:spcBef>
              <a:spcAft>
                <a:spcPts val="0"/>
              </a:spcAft>
              <a:defRPr/>
            </a:pPr>
            <a:endParaRPr lang="en-US" sz="3200" dirty="0">
              <a:ln w="0"/>
              <a:effectLst>
                <a:outerShdw blurRad="38100" dist="38100" dir="2700000" algn="tl">
                  <a:srgbClr val="000000">
                    <a:alpha val="43137"/>
                  </a:srgbClr>
                </a:outerShdw>
              </a:effectLst>
              <a:latin typeface="+mn-lt"/>
              <a:cs typeface="+mn-cs"/>
            </a:endParaRPr>
          </a:p>
          <a:p>
            <a:pPr fontAlgn="auto">
              <a:spcBef>
                <a:spcPts val="0"/>
              </a:spcBef>
              <a:spcAft>
                <a:spcPts val="0"/>
              </a:spcAft>
              <a:defRPr/>
            </a:pPr>
            <a:endParaRPr lang="en-US" sz="3200" dirty="0">
              <a:ln w="0"/>
              <a:effectLst>
                <a:outerShdw blurRad="38100" dist="38100" dir="2700000" algn="tl">
                  <a:srgbClr val="000000">
                    <a:alpha val="43137"/>
                  </a:srgbClr>
                </a:outerShdw>
              </a:effectLst>
              <a:latin typeface="+mn-lt"/>
              <a:cs typeface="+mn-cs"/>
            </a:endParaRPr>
          </a:p>
        </p:txBody>
      </p:sp>
      <p:sp>
        <p:nvSpPr>
          <p:cNvPr id="8" name="Rectangle 2"/>
          <p:cNvSpPr txBox="1">
            <a:spLocks noChangeArrowheads="1"/>
          </p:cNvSpPr>
          <p:nvPr/>
        </p:nvSpPr>
        <p:spPr bwMode="auto">
          <a:xfrm>
            <a:off x="4038600" y="304800"/>
            <a:ext cx="5715000" cy="1219200"/>
          </a:xfrm>
          <a:prstGeom prst="rect">
            <a:avLst/>
          </a:prstGeom>
          <a:noFill/>
          <a:ln w="9525">
            <a:noFill/>
            <a:miter lim="800000"/>
            <a:headEnd/>
            <a:tailEnd/>
          </a:ln>
          <a:effectLst/>
        </p:spPr>
        <p:txBody>
          <a:bodyPr anchor="ctr"/>
          <a:lstStyle/>
          <a:p>
            <a:pPr algn="ctr" fontAlgn="auto">
              <a:spcBef>
                <a:spcPts val="0"/>
              </a:spcBef>
              <a:spcAft>
                <a:spcPts val="0"/>
              </a:spcAft>
              <a:defRPr/>
            </a:pPr>
            <a:r>
              <a:rPr lang="en-US" sz="4000" b="1" kern="0" dirty="0">
                <a:ln w="0"/>
                <a:solidFill>
                  <a:schemeClr val="accent1"/>
                </a:solidFill>
                <a:effectLst>
                  <a:outerShdw blurRad="38100" dist="25400" dir="5400000" algn="ctr" rotWithShape="0">
                    <a:srgbClr val="6E747A">
                      <a:alpha val="43000"/>
                    </a:srgbClr>
                  </a:outerShdw>
                </a:effectLst>
                <a:latin typeface="+mj-lt"/>
                <a:ea typeface="+mj-ea"/>
                <a:cs typeface="+mj-cs"/>
              </a:rPr>
              <a:t>Jesus, Jesus, Jesus!</a:t>
            </a:r>
          </a:p>
        </p:txBody>
      </p:sp>
      <p:pic>
        <p:nvPicPr>
          <p:cNvPr id="6" name="Picture 2" descr="http://4.bp.blogspot.com/_c40UWhm6ev0/S6BA1F8xxvI/AAAAAAAAAnE/AdZ29dpdCvI/s1600/EGWEstatePictures_262.JPG"/>
          <p:cNvPicPr>
            <a:picLocks noChangeAspect="1" noChangeArrowheads="1"/>
          </p:cNvPicPr>
          <p:nvPr/>
        </p:nvPicPr>
        <p:blipFill rotWithShape="1">
          <a:blip r:embed="rId2">
            <a:extLst>
              <a:ext uri="{28A0092B-C50C-407E-A947-70E740481C1C}">
                <a14:useLocalDpi xmlns:a14="http://schemas.microsoft.com/office/drawing/2010/main" val="0"/>
              </a:ext>
            </a:extLst>
          </a:blip>
          <a:srcRect l="4780" b="8380"/>
          <a:stretch/>
        </p:blipFill>
        <p:spPr bwMode="auto">
          <a:xfrm flipH="1">
            <a:off x="1981200" y="419101"/>
            <a:ext cx="1744700" cy="2514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extBox 1"/>
          <p:cNvSpPr txBox="1"/>
          <p:nvPr/>
        </p:nvSpPr>
        <p:spPr>
          <a:xfrm>
            <a:off x="5334000" y="1295400"/>
            <a:ext cx="3877985" cy="738664"/>
          </a:xfrm>
          <a:prstGeom prst="rect">
            <a:avLst/>
          </a:prstGeom>
          <a:noFill/>
        </p:spPr>
        <p:txBody>
          <a:bodyPr wrap="none" rtlCol="0">
            <a:spAutoFit/>
          </a:bodyPr>
          <a:lstStyle/>
          <a:p>
            <a:r>
              <a:rPr lang="ja-JP" altLang="en-US" sz="2400" dirty="0">
                <a:solidFill>
                  <a:schemeClr val="accent4"/>
                </a:solidFill>
              </a:rPr>
              <a:t>イエス、イエス、イエス！</a:t>
            </a:r>
            <a:endParaRPr lang="en-US" sz="2400" dirty="0">
              <a:solidFill>
                <a:schemeClr val="accent4"/>
              </a:solidFill>
            </a:endParaRPr>
          </a:p>
          <a:p>
            <a:endParaRPr lang="en-US" dirty="0"/>
          </a:p>
        </p:txBody>
      </p:sp>
      <p:sp>
        <p:nvSpPr>
          <p:cNvPr id="3" name="TextBox 2"/>
          <p:cNvSpPr txBox="1"/>
          <p:nvPr/>
        </p:nvSpPr>
        <p:spPr>
          <a:xfrm>
            <a:off x="4191000" y="4114800"/>
            <a:ext cx="7696200" cy="2062103"/>
          </a:xfrm>
          <a:prstGeom prst="rect">
            <a:avLst/>
          </a:prstGeom>
          <a:noFill/>
        </p:spPr>
        <p:txBody>
          <a:bodyPr wrap="square" rtlCol="0">
            <a:spAutoFit/>
          </a:bodyPr>
          <a:lstStyle/>
          <a:p>
            <a:r>
              <a:rPr lang="ja-JP" altLang="en-US" sz="3200" dirty="0" smtClean="0">
                <a:solidFill>
                  <a:srgbClr val="0000FF"/>
                </a:solidFill>
              </a:rPr>
              <a:t>「このメッセージは高く</a:t>
            </a:r>
            <a:r>
              <a:rPr lang="ja-JP" altLang="en-US" sz="3200" dirty="0" smtClean="0">
                <a:solidFill>
                  <a:srgbClr val="0000FF"/>
                </a:solidFill>
              </a:rPr>
              <a:t>上げられた</a:t>
            </a:r>
            <a:r>
              <a:rPr lang="ja-JP" altLang="en-US" sz="3200" dirty="0" smtClean="0">
                <a:solidFill>
                  <a:srgbClr val="0000FF"/>
                </a:solidFill>
              </a:rPr>
              <a:t>救い</a:t>
            </a:r>
            <a:r>
              <a:rPr lang="ja-JP" altLang="en-US" sz="3200" dirty="0" smtClean="0">
                <a:solidFill>
                  <a:srgbClr val="0000FF"/>
                </a:solidFill>
              </a:rPr>
              <a:t>主</a:t>
            </a:r>
            <a:r>
              <a:rPr lang="ja-JP" altLang="en-US" sz="3200" dirty="0" smtClean="0">
                <a:solidFill>
                  <a:srgbClr val="0000FF"/>
                </a:solidFill>
              </a:rPr>
              <a:t>、つまり世界中の罪のための犠牲として捧げられた方をより顕著に世に示すためであった。」</a:t>
            </a:r>
            <a:endParaRPr lang="en-US" sz="3200" dirty="0">
              <a:solidFill>
                <a:srgbClr val="0000FF"/>
              </a:solidFill>
            </a:endParaRPr>
          </a:p>
        </p:txBody>
      </p:sp>
    </p:spTree>
    <p:extLst>
      <p:ext uri="{BB962C8B-B14F-4D97-AF65-F5344CB8AC3E}">
        <p14:creationId xmlns:p14="http://schemas.microsoft.com/office/powerpoint/2010/main" val="40964938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2667000" y="1676400"/>
            <a:ext cx="5791200" cy="2708434"/>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3400" dirty="0">
                <a:ln w="0"/>
                <a:effectLst>
                  <a:outerShdw blurRad="38100" dist="19050" dir="2700000" algn="tl" rotWithShape="0">
                    <a:schemeClr val="dk1">
                      <a:alpha val="40000"/>
                    </a:schemeClr>
                  </a:outerShdw>
                </a:effectLst>
                <a:latin typeface="+mn-lt"/>
                <a:cs typeface="+mn-cs"/>
              </a:rPr>
              <a:t>“There was a spirit of consecration [in 1844] that there is not now. What has come over the professed peculiar people of God?  </a:t>
            </a:r>
          </a:p>
        </p:txBody>
      </p:sp>
      <p:pic>
        <p:nvPicPr>
          <p:cNvPr id="13316" name="Picture 7" descr="egw1859_lg"/>
          <p:cNvPicPr>
            <a:picLocks noChangeAspect="1" noChangeArrowheads="1"/>
          </p:cNvPicPr>
          <p:nvPr/>
        </p:nvPicPr>
        <p:blipFill>
          <a:blip r:embed="rId2">
            <a:lum contrast="10000"/>
          </a:blip>
          <a:srcRect l="9375" t="4286" r="9375" b="18001"/>
          <a:stretch>
            <a:fillRect/>
          </a:stretch>
        </p:blipFill>
        <p:spPr bwMode="auto">
          <a:xfrm>
            <a:off x="8892765" y="1828800"/>
            <a:ext cx="2384835" cy="3118308"/>
          </a:xfrm>
          <a:prstGeom prst="rect">
            <a:avLst/>
          </a:prstGeom>
          <a:ln>
            <a:noFill/>
          </a:ln>
          <a:effectLst>
            <a:outerShdw blurRad="292100" dist="139700" dir="2700000" algn="tl" rotWithShape="0">
              <a:srgbClr val="333333">
                <a:alpha val="65000"/>
              </a:srgbClr>
            </a:outerShdw>
          </a:effectLst>
        </p:spPr>
      </p:pic>
      <p:sp>
        <p:nvSpPr>
          <p:cNvPr id="6" name="Rectangle 5"/>
          <p:cNvSpPr txBox="1">
            <a:spLocks noChangeArrowheads="1"/>
          </p:cNvSpPr>
          <p:nvPr/>
        </p:nvSpPr>
        <p:spPr>
          <a:xfrm>
            <a:off x="2590800" y="304800"/>
            <a:ext cx="4419600" cy="914400"/>
          </a:xfrm>
          <a:prstGeom prst="rect">
            <a:avLst/>
          </a:prstGeom>
        </p:spPr>
        <p:txBody>
          <a:bodyPr lIns="45720" tIns="0" rIns="45720" bIns="0" anchor="b">
            <a:normAutofit fontScale="92500"/>
          </a:bodyPr>
          <a:lstStyle/>
          <a:p>
            <a:pPr algn="ctr" fontAlgn="auto">
              <a:spcBef>
                <a:spcPts val="0"/>
              </a:spcBef>
              <a:spcAft>
                <a:spcPts val="0"/>
              </a:spcAft>
              <a:defRPr/>
            </a:pPr>
            <a:r>
              <a:rPr lang="en-US" sz="4000" b="1" cap="all" dirty="0">
                <a:ln w="500">
                  <a:solidFill>
                    <a:schemeClr val="tx2">
                      <a:shade val="20000"/>
                      <a:satMod val="120000"/>
                    </a:schemeClr>
                  </a:solidFill>
                </a:ln>
                <a:solidFill>
                  <a:srgbClr val="C00000"/>
                </a:solidFill>
                <a:effectLst>
                  <a:outerShdw blurRad="38100" dist="38100" dir="2700000" algn="tl">
                    <a:srgbClr val="000000">
                      <a:alpha val="43137"/>
                    </a:srgbClr>
                  </a:outerShdw>
                </a:effectLst>
                <a:latin typeface="+mj-lt"/>
                <a:ea typeface="+mj-ea"/>
                <a:cs typeface="+mj-cs"/>
              </a:rPr>
              <a:t>May 1856 Vision:</a:t>
            </a:r>
          </a:p>
        </p:txBody>
      </p:sp>
      <p:sp>
        <p:nvSpPr>
          <p:cNvPr id="2" name="TextBox 1"/>
          <p:cNvSpPr txBox="1"/>
          <p:nvPr/>
        </p:nvSpPr>
        <p:spPr>
          <a:xfrm>
            <a:off x="2438400" y="4495800"/>
            <a:ext cx="6248400" cy="2062103"/>
          </a:xfrm>
          <a:prstGeom prst="rect">
            <a:avLst/>
          </a:prstGeom>
          <a:noFill/>
        </p:spPr>
        <p:txBody>
          <a:bodyPr wrap="square" rtlCol="0">
            <a:spAutoFit/>
          </a:bodyPr>
          <a:lstStyle/>
          <a:p>
            <a:r>
              <a:rPr lang="en-US" sz="3200" dirty="0">
                <a:solidFill>
                  <a:srgbClr val="0000FF"/>
                </a:solidFill>
              </a:rPr>
              <a:t> </a:t>
            </a:r>
            <a:r>
              <a:rPr lang="en-US" sz="3200" dirty="0" smtClean="0">
                <a:solidFill>
                  <a:srgbClr val="0000FF"/>
                </a:solidFill>
              </a:rPr>
              <a:t>「１８４４年には</a:t>
            </a:r>
            <a:r>
              <a:rPr lang="ja-JP" altLang="en-US" sz="3200" dirty="0" smtClean="0">
                <a:solidFill>
                  <a:srgbClr val="0000FF"/>
                </a:solidFill>
              </a:rPr>
              <a:t>今</a:t>
            </a:r>
            <a:r>
              <a:rPr lang="en-US" sz="3200" dirty="0" smtClean="0">
                <a:solidFill>
                  <a:srgbClr val="0000FF"/>
                </a:solidFill>
              </a:rPr>
              <a:t>に</a:t>
            </a:r>
            <a:r>
              <a:rPr lang="ja-JP" altLang="en-US" sz="3200" dirty="0" smtClean="0">
                <a:solidFill>
                  <a:srgbClr val="0000FF"/>
                </a:solidFill>
              </a:rPr>
              <a:t>は</a:t>
            </a:r>
            <a:r>
              <a:rPr lang="ja-JP" altLang="en-US" sz="3200" dirty="0" smtClean="0">
                <a:solidFill>
                  <a:srgbClr val="0000FF"/>
                </a:solidFill>
              </a:rPr>
              <a:t>見られない神聖な</a:t>
            </a:r>
            <a:r>
              <a:rPr lang="en-US" sz="3200" dirty="0" smtClean="0">
                <a:solidFill>
                  <a:srgbClr val="0000FF"/>
                </a:solidFill>
              </a:rPr>
              <a:t>精神</a:t>
            </a:r>
            <a:r>
              <a:rPr lang="en-US" sz="3200" dirty="0" smtClean="0">
                <a:solidFill>
                  <a:srgbClr val="0000FF"/>
                </a:solidFill>
              </a:rPr>
              <a:t>が</a:t>
            </a:r>
            <a:r>
              <a:rPr lang="ja-JP" altLang="en-US" sz="3200" dirty="0" smtClean="0">
                <a:solidFill>
                  <a:srgbClr val="0000FF"/>
                </a:solidFill>
              </a:rPr>
              <a:t>存在した</a:t>
            </a:r>
            <a:r>
              <a:rPr lang="en-US" sz="3200" dirty="0" smtClean="0">
                <a:solidFill>
                  <a:srgbClr val="0000FF"/>
                </a:solidFill>
              </a:rPr>
              <a:t>。</a:t>
            </a:r>
            <a:r>
              <a:rPr lang="ja-JP" altLang="en-US" sz="3200" dirty="0" smtClean="0">
                <a:solidFill>
                  <a:srgbClr val="0000FF"/>
                </a:solidFill>
              </a:rPr>
              <a:t>特別</a:t>
            </a:r>
            <a:r>
              <a:rPr lang="ja-JP" altLang="en-US" sz="3200" dirty="0" smtClean="0">
                <a:solidFill>
                  <a:srgbClr val="0000FF"/>
                </a:solidFill>
              </a:rPr>
              <a:t>な神の</a:t>
            </a:r>
            <a:r>
              <a:rPr lang="ja-JP" altLang="en-US" sz="3200" dirty="0" smtClean="0">
                <a:solidFill>
                  <a:srgbClr val="0000FF"/>
                </a:solidFill>
              </a:rPr>
              <a:t>民</a:t>
            </a:r>
            <a:r>
              <a:rPr lang="ja-JP" altLang="en-US" sz="3200" dirty="0" smtClean="0">
                <a:solidFill>
                  <a:srgbClr val="0000FF"/>
                </a:solidFill>
              </a:rPr>
              <a:t>と</a:t>
            </a:r>
            <a:r>
              <a:rPr lang="ja-JP" altLang="en-US" sz="3200" dirty="0" smtClean="0">
                <a:solidFill>
                  <a:srgbClr val="0000FF"/>
                </a:solidFill>
              </a:rPr>
              <a:t>自称</a:t>
            </a:r>
            <a:r>
              <a:rPr lang="ja-JP" altLang="en-US" sz="3200" dirty="0" smtClean="0">
                <a:solidFill>
                  <a:srgbClr val="0000FF"/>
                </a:solidFill>
              </a:rPr>
              <a:t>した</a:t>
            </a:r>
            <a:r>
              <a:rPr lang="ja-JP" altLang="en-US" sz="3200" dirty="0" smtClean="0">
                <a:solidFill>
                  <a:srgbClr val="0000FF"/>
                </a:solidFill>
              </a:rPr>
              <a:t>人たち</a:t>
            </a:r>
            <a:r>
              <a:rPr lang="ja-JP" altLang="en-US" sz="3200" dirty="0" smtClean="0">
                <a:solidFill>
                  <a:srgbClr val="0000FF"/>
                </a:solidFill>
              </a:rPr>
              <a:t>は、どうしてしまったので</a:t>
            </a:r>
            <a:r>
              <a:rPr lang="ja-JP" altLang="en-US" sz="3200" dirty="0" smtClean="0">
                <a:solidFill>
                  <a:srgbClr val="0000FF"/>
                </a:solidFill>
              </a:rPr>
              <a:t>あろう</a:t>
            </a:r>
            <a:r>
              <a:rPr lang="ja-JP" altLang="en-US" sz="3200" dirty="0" smtClean="0">
                <a:solidFill>
                  <a:srgbClr val="0000FF"/>
                </a:solidFill>
              </a:rPr>
              <a:t>か？」</a:t>
            </a:r>
            <a:endParaRPr lang="en-US" sz="3200" dirty="0">
              <a:solidFill>
                <a:srgbClr val="0000FF"/>
              </a:solidFill>
            </a:endParaRPr>
          </a:p>
        </p:txBody>
      </p:sp>
      <p:sp>
        <p:nvSpPr>
          <p:cNvPr id="4" name="TextBox 3"/>
          <p:cNvSpPr txBox="1"/>
          <p:nvPr/>
        </p:nvSpPr>
        <p:spPr>
          <a:xfrm>
            <a:off x="3733800" y="1219200"/>
            <a:ext cx="2756208" cy="523220"/>
          </a:xfrm>
          <a:prstGeom prst="rect">
            <a:avLst/>
          </a:prstGeom>
          <a:noFill/>
        </p:spPr>
        <p:txBody>
          <a:bodyPr wrap="none" rtlCol="0">
            <a:spAutoFit/>
          </a:bodyPr>
          <a:lstStyle/>
          <a:p>
            <a:r>
              <a:rPr lang="en-US" altLang="ja-JP" sz="2800" dirty="0" smtClean="0">
                <a:solidFill>
                  <a:schemeClr val="accent4"/>
                </a:solidFill>
              </a:rPr>
              <a:t>1856</a:t>
            </a:r>
            <a:r>
              <a:rPr lang="ja-JP" altLang="en-US" sz="2800" dirty="0" smtClean="0">
                <a:solidFill>
                  <a:schemeClr val="accent4"/>
                </a:solidFill>
              </a:rPr>
              <a:t>年</a:t>
            </a:r>
            <a:r>
              <a:rPr lang="en-US" altLang="ja-JP" sz="2800" dirty="0" smtClean="0">
                <a:solidFill>
                  <a:schemeClr val="accent4"/>
                </a:solidFill>
              </a:rPr>
              <a:t>5</a:t>
            </a:r>
            <a:r>
              <a:rPr lang="ja-JP" altLang="en-US" sz="2800" dirty="0" smtClean="0">
                <a:solidFill>
                  <a:schemeClr val="accent4"/>
                </a:solidFill>
              </a:rPr>
              <a:t>月の幻</a:t>
            </a:r>
            <a:endParaRPr lang="en-US" sz="2800" dirty="0">
              <a:solidFill>
                <a:schemeClr val="accent4"/>
              </a:solidFill>
            </a:endParaRPr>
          </a:p>
        </p:txBody>
      </p:sp>
    </p:spTree>
    <p:extLst>
      <p:ext uri="{BB962C8B-B14F-4D97-AF65-F5344CB8AC3E}">
        <p14:creationId xmlns:p14="http://schemas.microsoft.com/office/powerpoint/2010/main" val="35759315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4098925" y="2105085"/>
            <a:ext cx="7026275" cy="4031873"/>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3200" dirty="0" smtClean="0">
                <a:ln w="0"/>
                <a:effectLst>
                  <a:outerShdw blurRad="38100" dist="38100" dir="2700000" algn="tl">
                    <a:srgbClr val="000000">
                      <a:alpha val="43137"/>
                    </a:srgbClr>
                  </a:outerShdw>
                </a:effectLst>
                <a:latin typeface="+mn-lt"/>
                <a:cs typeface="+mn-cs"/>
              </a:rPr>
              <a:t>“Many </a:t>
            </a:r>
            <a:r>
              <a:rPr lang="en-US" sz="3200" dirty="0">
                <a:ln w="0"/>
                <a:effectLst>
                  <a:outerShdw blurRad="38100" dist="38100" dir="2700000" algn="tl">
                    <a:srgbClr val="000000">
                      <a:alpha val="43137"/>
                    </a:srgbClr>
                  </a:outerShdw>
                </a:effectLst>
                <a:latin typeface="+mn-lt"/>
                <a:cs typeface="+mn-cs"/>
              </a:rPr>
              <a:t>had lost sight of Jesus. They needed to have their eyes directed to His divine person, His merits, and His changeless love for the human </a:t>
            </a:r>
            <a:r>
              <a:rPr lang="en-US" sz="3200" dirty="0" smtClean="0">
                <a:ln w="0"/>
                <a:effectLst>
                  <a:outerShdw blurRad="38100" dist="38100" dir="2700000" algn="tl">
                    <a:srgbClr val="000000">
                      <a:alpha val="43137"/>
                    </a:srgbClr>
                  </a:outerShdw>
                </a:effectLst>
                <a:latin typeface="+mn-lt"/>
                <a:cs typeface="+mn-cs"/>
              </a:rPr>
              <a:t>family.</a:t>
            </a:r>
          </a:p>
          <a:p>
            <a:pPr fontAlgn="auto">
              <a:spcBef>
                <a:spcPts val="0"/>
              </a:spcBef>
              <a:spcAft>
                <a:spcPts val="0"/>
              </a:spcAft>
              <a:defRPr/>
            </a:pPr>
            <a:endParaRPr lang="en-US" sz="3200" dirty="0" smtClean="0">
              <a:ln w="0"/>
              <a:effectLst>
                <a:outerShdw blurRad="38100" dist="38100" dir="2700000" algn="tl">
                  <a:srgbClr val="000000">
                    <a:alpha val="43137"/>
                  </a:srgbClr>
                </a:outerShdw>
              </a:effectLst>
              <a:latin typeface="+mn-lt"/>
              <a:cs typeface="+mn-cs"/>
            </a:endParaRPr>
          </a:p>
          <a:p>
            <a:pPr fontAlgn="auto">
              <a:spcBef>
                <a:spcPts val="0"/>
              </a:spcBef>
              <a:spcAft>
                <a:spcPts val="0"/>
              </a:spcAft>
              <a:defRPr/>
            </a:pPr>
            <a:endParaRPr lang="en-US" sz="3200" dirty="0">
              <a:ln w="0"/>
              <a:effectLst>
                <a:outerShdw blurRad="38100" dist="38100" dir="2700000" algn="tl">
                  <a:srgbClr val="000000">
                    <a:alpha val="43137"/>
                  </a:srgbClr>
                </a:outerShdw>
              </a:effectLst>
              <a:latin typeface="+mn-lt"/>
              <a:cs typeface="+mn-cs"/>
            </a:endParaRPr>
          </a:p>
          <a:p>
            <a:pPr fontAlgn="auto">
              <a:spcBef>
                <a:spcPts val="0"/>
              </a:spcBef>
              <a:spcAft>
                <a:spcPts val="0"/>
              </a:spcAft>
              <a:defRPr/>
            </a:pPr>
            <a:endParaRPr lang="en-US" sz="3200" dirty="0">
              <a:ln w="0"/>
              <a:effectLst>
                <a:outerShdw blurRad="38100" dist="38100" dir="2700000" algn="tl">
                  <a:srgbClr val="000000">
                    <a:alpha val="43137"/>
                  </a:srgbClr>
                </a:outerShdw>
              </a:effectLst>
              <a:latin typeface="+mn-lt"/>
              <a:cs typeface="+mn-cs"/>
            </a:endParaRPr>
          </a:p>
        </p:txBody>
      </p:sp>
      <p:sp>
        <p:nvSpPr>
          <p:cNvPr id="8" name="Rectangle 2"/>
          <p:cNvSpPr txBox="1">
            <a:spLocks noChangeArrowheads="1"/>
          </p:cNvSpPr>
          <p:nvPr/>
        </p:nvSpPr>
        <p:spPr bwMode="auto">
          <a:xfrm>
            <a:off x="4038600" y="304800"/>
            <a:ext cx="5715000" cy="1219200"/>
          </a:xfrm>
          <a:prstGeom prst="rect">
            <a:avLst/>
          </a:prstGeom>
          <a:noFill/>
          <a:ln w="9525">
            <a:noFill/>
            <a:miter lim="800000"/>
            <a:headEnd/>
            <a:tailEnd/>
          </a:ln>
          <a:effectLst/>
        </p:spPr>
        <p:txBody>
          <a:bodyPr anchor="ctr"/>
          <a:lstStyle/>
          <a:p>
            <a:pPr algn="ctr" fontAlgn="auto">
              <a:spcBef>
                <a:spcPts val="0"/>
              </a:spcBef>
              <a:spcAft>
                <a:spcPts val="0"/>
              </a:spcAft>
              <a:defRPr/>
            </a:pPr>
            <a:r>
              <a:rPr lang="en-US" sz="4000" b="1" kern="0" dirty="0">
                <a:ln w="0"/>
                <a:solidFill>
                  <a:schemeClr val="accent1"/>
                </a:solidFill>
                <a:effectLst>
                  <a:outerShdw blurRad="38100" dist="25400" dir="5400000" algn="ctr" rotWithShape="0">
                    <a:srgbClr val="6E747A">
                      <a:alpha val="43000"/>
                    </a:srgbClr>
                  </a:outerShdw>
                </a:effectLst>
                <a:latin typeface="+mj-lt"/>
                <a:ea typeface="+mj-ea"/>
                <a:cs typeface="+mj-cs"/>
              </a:rPr>
              <a:t>Jesus, Jesus, Jesus!</a:t>
            </a:r>
          </a:p>
        </p:txBody>
      </p:sp>
      <p:pic>
        <p:nvPicPr>
          <p:cNvPr id="6" name="Picture 2" descr="http://4.bp.blogspot.com/_c40UWhm6ev0/S6BA1F8xxvI/AAAAAAAAAnE/AdZ29dpdCvI/s1600/EGWEstatePictures_262.JPG"/>
          <p:cNvPicPr>
            <a:picLocks noChangeAspect="1" noChangeArrowheads="1"/>
          </p:cNvPicPr>
          <p:nvPr/>
        </p:nvPicPr>
        <p:blipFill rotWithShape="1">
          <a:blip r:embed="rId2">
            <a:extLst>
              <a:ext uri="{28A0092B-C50C-407E-A947-70E740481C1C}">
                <a14:useLocalDpi xmlns:a14="http://schemas.microsoft.com/office/drawing/2010/main" val="0"/>
              </a:ext>
            </a:extLst>
          </a:blip>
          <a:srcRect l="4780" b="8380"/>
          <a:stretch/>
        </p:blipFill>
        <p:spPr bwMode="auto">
          <a:xfrm flipH="1">
            <a:off x="1981200" y="419101"/>
            <a:ext cx="1744700" cy="2514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extBox 1"/>
          <p:cNvSpPr txBox="1"/>
          <p:nvPr/>
        </p:nvSpPr>
        <p:spPr>
          <a:xfrm>
            <a:off x="5334000" y="1295400"/>
            <a:ext cx="3877985" cy="738664"/>
          </a:xfrm>
          <a:prstGeom prst="rect">
            <a:avLst/>
          </a:prstGeom>
          <a:noFill/>
        </p:spPr>
        <p:txBody>
          <a:bodyPr wrap="none" rtlCol="0">
            <a:spAutoFit/>
          </a:bodyPr>
          <a:lstStyle/>
          <a:p>
            <a:r>
              <a:rPr lang="ja-JP" altLang="en-US" sz="2400" dirty="0">
                <a:solidFill>
                  <a:schemeClr val="accent4"/>
                </a:solidFill>
              </a:rPr>
              <a:t>イエス、イエス、イエス！</a:t>
            </a:r>
            <a:endParaRPr lang="en-US" sz="2400" dirty="0">
              <a:solidFill>
                <a:schemeClr val="accent4"/>
              </a:solidFill>
            </a:endParaRPr>
          </a:p>
          <a:p>
            <a:endParaRPr lang="en-US" dirty="0"/>
          </a:p>
        </p:txBody>
      </p:sp>
      <p:sp>
        <p:nvSpPr>
          <p:cNvPr id="3" name="TextBox 2"/>
          <p:cNvSpPr txBox="1"/>
          <p:nvPr/>
        </p:nvSpPr>
        <p:spPr>
          <a:xfrm>
            <a:off x="4191000" y="4724400"/>
            <a:ext cx="7848600" cy="2062103"/>
          </a:xfrm>
          <a:prstGeom prst="rect">
            <a:avLst/>
          </a:prstGeom>
          <a:noFill/>
        </p:spPr>
        <p:txBody>
          <a:bodyPr wrap="square" rtlCol="0">
            <a:spAutoFit/>
          </a:bodyPr>
          <a:lstStyle/>
          <a:p>
            <a:r>
              <a:rPr lang="ja-JP" altLang="en-US" sz="3200" dirty="0" smtClean="0">
                <a:solidFill>
                  <a:srgbClr val="0000FF"/>
                </a:solidFill>
              </a:rPr>
              <a:t>「多くの人がイエスを見失ってしまった。彼らはイエスの聖なる人格、イエスの価値、そしてイエスの人類に対する変わることのない愛に注目すべきであった。」</a:t>
            </a:r>
            <a:endParaRPr lang="en-US" sz="3200" dirty="0">
              <a:solidFill>
                <a:srgbClr val="0000FF"/>
              </a:solidFill>
            </a:endParaRPr>
          </a:p>
        </p:txBody>
      </p:sp>
    </p:spTree>
    <p:extLst>
      <p:ext uri="{BB962C8B-B14F-4D97-AF65-F5344CB8AC3E}">
        <p14:creationId xmlns:p14="http://schemas.microsoft.com/office/powerpoint/2010/main" val="25788147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4098925" y="2105085"/>
            <a:ext cx="7026275" cy="4031873"/>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3200" dirty="0" smtClean="0">
                <a:ln w="0"/>
                <a:effectLst>
                  <a:outerShdw blurRad="38100" dist="38100" dir="2700000" algn="tl">
                    <a:srgbClr val="000000">
                      <a:alpha val="43137"/>
                    </a:srgbClr>
                  </a:outerShdw>
                </a:effectLst>
                <a:latin typeface="+mn-lt"/>
                <a:cs typeface="+mn-cs"/>
              </a:rPr>
              <a:t>“</a:t>
            </a:r>
            <a:r>
              <a:rPr lang="en-US" sz="3200" dirty="0">
                <a:ln w="0"/>
                <a:effectLst>
                  <a:outerShdw blurRad="38100" dist="38100" dir="2700000" algn="tl">
                    <a:srgbClr val="000000">
                      <a:alpha val="43137"/>
                    </a:srgbClr>
                  </a:outerShdw>
                </a:effectLst>
              </a:rPr>
              <a:t>….</a:t>
            </a:r>
            <a:r>
              <a:rPr lang="en-US" sz="3200" b="1" dirty="0">
                <a:ln w="0"/>
                <a:effectLst>
                  <a:outerShdw blurRad="38100" dist="38100" dir="2700000" algn="tl">
                    <a:srgbClr val="000000">
                      <a:alpha val="43137"/>
                    </a:srgbClr>
                  </a:outerShdw>
                </a:effectLst>
              </a:rPr>
              <a:t>This is the message that God commanded to be given to the world</a:t>
            </a:r>
            <a:r>
              <a:rPr lang="en-US" sz="3200" dirty="0">
                <a:ln w="0"/>
                <a:effectLst>
                  <a:outerShdw blurRad="38100" dist="38100" dir="2700000" algn="tl">
                    <a:srgbClr val="000000">
                      <a:alpha val="43137"/>
                    </a:srgbClr>
                  </a:outerShdw>
                </a:effectLst>
              </a:rPr>
              <a:t>. </a:t>
            </a:r>
          </a:p>
          <a:p>
            <a:pPr fontAlgn="auto">
              <a:spcBef>
                <a:spcPts val="0"/>
              </a:spcBef>
              <a:spcAft>
                <a:spcPts val="0"/>
              </a:spcAft>
              <a:defRPr/>
            </a:pPr>
            <a:endParaRPr lang="en-US" sz="3200" dirty="0" smtClean="0">
              <a:ln w="0"/>
              <a:effectLst>
                <a:outerShdw blurRad="38100" dist="38100" dir="2700000" algn="tl">
                  <a:srgbClr val="000000">
                    <a:alpha val="43137"/>
                  </a:srgbClr>
                </a:outerShdw>
              </a:effectLst>
              <a:latin typeface="+mn-lt"/>
              <a:cs typeface="+mn-cs"/>
            </a:endParaRPr>
          </a:p>
          <a:p>
            <a:pPr fontAlgn="auto">
              <a:spcBef>
                <a:spcPts val="0"/>
              </a:spcBef>
              <a:spcAft>
                <a:spcPts val="0"/>
              </a:spcAft>
              <a:defRPr/>
            </a:pPr>
            <a:endParaRPr lang="en-US" sz="3200" dirty="0">
              <a:ln w="0"/>
              <a:effectLst>
                <a:outerShdw blurRad="38100" dist="38100" dir="2700000" algn="tl">
                  <a:srgbClr val="000000">
                    <a:alpha val="43137"/>
                  </a:srgbClr>
                </a:outerShdw>
              </a:effectLst>
              <a:latin typeface="+mn-lt"/>
              <a:cs typeface="+mn-cs"/>
            </a:endParaRPr>
          </a:p>
          <a:p>
            <a:pPr fontAlgn="auto">
              <a:spcBef>
                <a:spcPts val="0"/>
              </a:spcBef>
              <a:spcAft>
                <a:spcPts val="0"/>
              </a:spcAft>
              <a:defRPr/>
            </a:pPr>
            <a:endParaRPr lang="en-US" sz="3200" dirty="0" smtClean="0">
              <a:ln w="0"/>
              <a:effectLst>
                <a:outerShdw blurRad="38100" dist="38100" dir="2700000" algn="tl">
                  <a:srgbClr val="000000">
                    <a:alpha val="43137"/>
                  </a:srgbClr>
                </a:outerShdw>
              </a:effectLst>
              <a:latin typeface="+mn-lt"/>
              <a:cs typeface="+mn-cs"/>
            </a:endParaRPr>
          </a:p>
          <a:p>
            <a:pPr fontAlgn="auto">
              <a:spcBef>
                <a:spcPts val="0"/>
              </a:spcBef>
              <a:spcAft>
                <a:spcPts val="0"/>
              </a:spcAft>
              <a:defRPr/>
            </a:pPr>
            <a:endParaRPr lang="en-US" sz="3200" dirty="0">
              <a:ln w="0"/>
              <a:effectLst>
                <a:outerShdw blurRad="38100" dist="38100" dir="2700000" algn="tl">
                  <a:srgbClr val="000000">
                    <a:alpha val="43137"/>
                  </a:srgbClr>
                </a:outerShdw>
              </a:effectLst>
              <a:latin typeface="+mn-lt"/>
              <a:cs typeface="+mn-cs"/>
            </a:endParaRPr>
          </a:p>
          <a:p>
            <a:pPr fontAlgn="auto">
              <a:spcBef>
                <a:spcPts val="0"/>
              </a:spcBef>
              <a:spcAft>
                <a:spcPts val="0"/>
              </a:spcAft>
              <a:defRPr/>
            </a:pPr>
            <a:endParaRPr lang="en-US" sz="3200" dirty="0">
              <a:ln w="0"/>
              <a:effectLst>
                <a:outerShdw blurRad="38100" dist="38100" dir="2700000" algn="tl">
                  <a:srgbClr val="000000">
                    <a:alpha val="43137"/>
                  </a:srgbClr>
                </a:outerShdw>
              </a:effectLst>
              <a:latin typeface="+mn-lt"/>
              <a:cs typeface="+mn-cs"/>
            </a:endParaRPr>
          </a:p>
        </p:txBody>
      </p:sp>
      <p:sp>
        <p:nvSpPr>
          <p:cNvPr id="8" name="Rectangle 2"/>
          <p:cNvSpPr txBox="1">
            <a:spLocks noChangeArrowheads="1"/>
          </p:cNvSpPr>
          <p:nvPr/>
        </p:nvSpPr>
        <p:spPr bwMode="auto">
          <a:xfrm>
            <a:off x="4038600" y="304800"/>
            <a:ext cx="5715000" cy="1219200"/>
          </a:xfrm>
          <a:prstGeom prst="rect">
            <a:avLst/>
          </a:prstGeom>
          <a:noFill/>
          <a:ln w="9525">
            <a:noFill/>
            <a:miter lim="800000"/>
            <a:headEnd/>
            <a:tailEnd/>
          </a:ln>
          <a:effectLst/>
        </p:spPr>
        <p:txBody>
          <a:bodyPr anchor="ctr"/>
          <a:lstStyle/>
          <a:p>
            <a:pPr algn="ctr" fontAlgn="auto">
              <a:spcBef>
                <a:spcPts val="0"/>
              </a:spcBef>
              <a:spcAft>
                <a:spcPts val="0"/>
              </a:spcAft>
              <a:defRPr/>
            </a:pPr>
            <a:r>
              <a:rPr lang="en-US" sz="4000" b="1" kern="0" dirty="0">
                <a:ln w="0"/>
                <a:solidFill>
                  <a:schemeClr val="accent1"/>
                </a:solidFill>
                <a:effectLst>
                  <a:outerShdw blurRad="38100" dist="25400" dir="5400000" algn="ctr" rotWithShape="0">
                    <a:srgbClr val="6E747A">
                      <a:alpha val="43000"/>
                    </a:srgbClr>
                  </a:outerShdw>
                </a:effectLst>
                <a:latin typeface="+mj-lt"/>
                <a:ea typeface="+mj-ea"/>
                <a:cs typeface="+mj-cs"/>
              </a:rPr>
              <a:t>Jesus, Jesus, Jesus!</a:t>
            </a:r>
          </a:p>
        </p:txBody>
      </p:sp>
      <p:pic>
        <p:nvPicPr>
          <p:cNvPr id="6" name="Picture 2" descr="http://4.bp.blogspot.com/_c40UWhm6ev0/S6BA1F8xxvI/AAAAAAAAAnE/AdZ29dpdCvI/s1600/EGWEstatePictures_262.JPG"/>
          <p:cNvPicPr>
            <a:picLocks noChangeAspect="1" noChangeArrowheads="1"/>
          </p:cNvPicPr>
          <p:nvPr/>
        </p:nvPicPr>
        <p:blipFill rotWithShape="1">
          <a:blip r:embed="rId2">
            <a:extLst>
              <a:ext uri="{28A0092B-C50C-407E-A947-70E740481C1C}">
                <a14:useLocalDpi xmlns:a14="http://schemas.microsoft.com/office/drawing/2010/main" val="0"/>
              </a:ext>
            </a:extLst>
          </a:blip>
          <a:srcRect l="4780" b="8380"/>
          <a:stretch/>
        </p:blipFill>
        <p:spPr bwMode="auto">
          <a:xfrm flipH="1">
            <a:off x="1981200" y="419101"/>
            <a:ext cx="1744700" cy="2514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extBox 1"/>
          <p:cNvSpPr txBox="1"/>
          <p:nvPr/>
        </p:nvSpPr>
        <p:spPr>
          <a:xfrm>
            <a:off x="5029200" y="1295400"/>
            <a:ext cx="3877985" cy="738664"/>
          </a:xfrm>
          <a:prstGeom prst="rect">
            <a:avLst/>
          </a:prstGeom>
          <a:noFill/>
        </p:spPr>
        <p:txBody>
          <a:bodyPr wrap="none" rtlCol="0">
            <a:spAutoFit/>
          </a:bodyPr>
          <a:lstStyle/>
          <a:p>
            <a:r>
              <a:rPr lang="ja-JP" altLang="en-US" sz="2400" dirty="0">
                <a:solidFill>
                  <a:schemeClr val="accent4"/>
                </a:solidFill>
              </a:rPr>
              <a:t>イエス、イエス、イエス！</a:t>
            </a:r>
            <a:endParaRPr lang="en-US" sz="2400" dirty="0">
              <a:solidFill>
                <a:schemeClr val="accent4"/>
              </a:solidFill>
            </a:endParaRPr>
          </a:p>
          <a:p>
            <a:endParaRPr lang="en-US" dirty="0"/>
          </a:p>
        </p:txBody>
      </p:sp>
      <p:sp>
        <p:nvSpPr>
          <p:cNvPr id="3" name="TextBox 2"/>
          <p:cNvSpPr txBox="1"/>
          <p:nvPr/>
        </p:nvSpPr>
        <p:spPr>
          <a:xfrm>
            <a:off x="4191000" y="3886200"/>
            <a:ext cx="7848600" cy="1077218"/>
          </a:xfrm>
          <a:prstGeom prst="rect">
            <a:avLst/>
          </a:prstGeom>
          <a:noFill/>
        </p:spPr>
        <p:txBody>
          <a:bodyPr wrap="square" rtlCol="0">
            <a:spAutoFit/>
          </a:bodyPr>
          <a:lstStyle/>
          <a:p>
            <a:r>
              <a:rPr lang="ja-JP" altLang="en-US" sz="3200" dirty="0" smtClean="0">
                <a:solidFill>
                  <a:srgbClr val="0000FF"/>
                </a:solidFill>
              </a:rPr>
              <a:t>「・・これが神が世に与えるように命じるメッセージです」</a:t>
            </a:r>
            <a:endParaRPr lang="en-US" sz="3200" dirty="0">
              <a:solidFill>
                <a:srgbClr val="0000FF"/>
              </a:solidFill>
            </a:endParaRPr>
          </a:p>
        </p:txBody>
      </p:sp>
    </p:spTree>
    <p:extLst>
      <p:ext uri="{BB962C8B-B14F-4D97-AF65-F5344CB8AC3E}">
        <p14:creationId xmlns:p14="http://schemas.microsoft.com/office/powerpoint/2010/main" val="36814104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4098925" y="2105085"/>
            <a:ext cx="7026275" cy="4524315"/>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3200" dirty="0">
                <a:ln w="0"/>
                <a:effectLst>
                  <a:outerShdw blurRad="38100" dist="38100" dir="2700000" algn="tl">
                    <a:srgbClr val="000000">
                      <a:alpha val="43137"/>
                    </a:srgbClr>
                  </a:outerShdw>
                </a:effectLst>
                <a:latin typeface="+mn-lt"/>
                <a:cs typeface="+mn-cs"/>
              </a:rPr>
              <a:t>“It is </a:t>
            </a:r>
            <a:r>
              <a:rPr lang="en-US" sz="3200" b="1" dirty="0">
                <a:ln w="0"/>
                <a:effectLst>
                  <a:outerShdw blurRad="38100" dist="38100" dir="2700000" algn="tl">
                    <a:srgbClr val="000000">
                      <a:alpha val="43137"/>
                    </a:srgbClr>
                  </a:outerShdw>
                </a:effectLst>
                <a:latin typeface="+mn-lt"/>
                <a:cs typeface="+mn-cs"/>
              </a:rPr>
              <a:t>the third angel's message</a:t>
            </a:r>
            <a:r>
              <a:rPr lang="en-US" sz="3200" dirty="0">
                <a:ln w="0"/>
                <a:effectLst>
                  <a:outerShdw blurRad="38100" dist="38100" dir="2700000" algn="tl">
                    <a:srgbClr val="000000">
                      <a:alpha val="43137"/>
                    </a:srgbClr>
                  </a:outerShdw>
                </a:effectLst>
                <a:latin typeface="+mn-lt"/>
                <a:cs typeface="+mn-cs"/>
              </a:rPr>
              <a:t>, which is to be proclaimed with a loud voice, </a:t>
            </a:r>
            <a:r>
              <a:rPr lang="en-US" sz="3200" dirty="0" smtClean="0">
                <a:ln w="0"/>
                <a:effectLst>
                  <a:outerShdw blurRad="38100" dist="38100" dir="2700000" algn="tl">
                    <a:srgbClr val="000000">
                      <a:alpha val="43137"/>
                    </a:srgbClr>
                  </a:outerShdw>
                </a:effectLst>
                <a:latin typeface="+mn-lt"/>
                <a:cs typeface="+mn-cs"/>
              </a:rPr>
              <a:t>and </a:t>
            </a:r>
            <a:r>
              <a:rPr lang="en-US" sz="3200" b="1" dirty="0">
                <a:ln w="0"/>
                <a:effectLst>
                  <a:outerShdw blurRad="38100" dist="38100" dir="2700000" algn="tl">
                    <a:srgbClr val="000000">
                      <a:alpha val="43137"/>
                    </a:srgbClr>
                  </a:outerShdw>
                </a:effectLst>
                <a:latin typeface="+mn-lt"/>
                <a:cs typeface="+mn-cs"/>
              </a:rPr>
              <a:t>attended with the outpouring of His Spirit</a:t>
            </a:r>
            <a:r>
              <a:rPr lang="en-US" sz="3200" dirty="0">
                <a:ln w="0"/>
                <a:effectLst>
                  <a:outerShdw blurRad="38100" dist="38100" dir="2700000" algn="tl">
                    <a:srgbClr val="000000">
                      <a:alpha val="43137"/>
                    </a:srgbClr>
                  </a:outerShdw>
                </a:effectLst>
                <a:latin typeface="+mn-lt"/>
                <a:cs typeface="+mn-cs"/>
              </a:rPr>
              <a:t> in a large measure.”</a:t>
            </a:r>
          </a:p>
          <a:p>
            <a:pPr algn="r" fontAlgn="auto">
              <a:spcBef>
                <a:spcPts val="0"/>
              </a:spcBef>
              <a:spcAft>
                <a:spcPts val="0"/>
              </a:spcAft>
              <a:defRPr/>
            </a:pPr>
            <a:r>
              <a:rPr lang="en-US" sz="2800" i="1" dirty="0">
                <a:ln w="0"/>
                <a:solidFill>
                  <a:schemeClr val="accent1">
                    <a:lumMod val="75000"/>
                  </a:schemeClr>
                </a:solidFill>
                <a:effectLst>
                  <a:outerShdw blurRad="38100" dist="38100" dir="2700000" algn="tl">
                    <a:srgbClr val="000000">
                      <a:alpha val="43137"/>
                    </a:srgbClr>
                  </a:outerShdw>
                </a:effectLst>
                <a:latin typeface="+mn-lt"/>
                <a:cs typeface="+mn-cs"/>
              </a:rPr>
              <a:t>Testimonies to Ministers</a:t>
            </a:r>
            <a:r>
              <a:rPr lang="en-US" sz="2800" dirty="0">
                <a:ln w="0"/>
                <a:solidFill>
                  <a:schemeClr val="accent1">
                    <a:lumMod val="75000"/>
                  </a:schemeClr>
                </a:solidFill>
                <a:effectLst>
                  <a:outerShdw blurRad="38100" dist="38100" dir="2700000" algn="tl">
                    <a:srgbClr val="000000">
                      <a:alpha val="43137"/>
                    </a:srgbClr>
                  </a:outerShdw>
                </a:effectLst>
                <a:latin typeface="+mn-lt"/>
                <a:cs typeface="+mn-cs"/>
              </a:rPr>
              <a:t>, 91, 92</a:t>
            </a:r>
          </a:p>
          <a:p>
            <a:pPr fontAlgn="auto">
              <a:spcBef>
                <a:spcPts val="0"/>
              </a:spcBef>
              <a:spcAft>
                <a:spcPts val="0"/>
              </a:spcAft>
              <a:defRPr/>
            </a:pPr>
            <a:endParaRPr lang="en-US" sz="3200" dirty="0" smtClean="0">
              <a:ln w="0"/>
              <a:effectLst>
                <a:outerShdw blurRad="38100" dist="38100" dir="2700000" algn="tl">
                  <a:srgbClr val="000000">
                    <a:alpha val="43137"/>
                  </a:srgbClr>
                </a:outerShdw>
              </a:effectLst>
              <a:latin typeface="+mn-lt"/>
              <a:cs typeface="+mn-cs"/>
            </a:endParaRPr>
          </a:p>
          <a:p>
            <a:pPr fontAlgn="auto">
              <a:spcBef>
                <a:spcPts val="0"/>
              </a:spcBef>
              <a:spcAft>
                <a:spcPts val="0"/>
              </a:spcAft>
              <a:defRPr/>
            </a:pPr>
            <a:endParaRPr lang="en-US" sz="3200" dirty="0">
              <a:ln w="0"/>
              <a:effectLst>
                <a:outerShdw blurRad="38100" dist="38100" dir="2700000" algn="tl">
                  <a:srgbClr val="000000">
                    <a:alpha val="43137"/>
                  </a:srgbClr>
                </a:outerShdw>
              </a:effectLst>
              <a:latin typeface="+mn-lt"/>
              <a:cs typeface="+mn-cs"/>
            </a:endParaRPr>
          </a:p>
          <a:p>
            <a:pPr fontAlgn="auto">
              <a:spcBef>
                <a:spcPts val="0"/>
              </a:spcBef>
              <a:spcAft>
                <a:spcPts val="0"/>
              </a:spcAft>
              <a:defRPr/>
            </a:pPr>
            <a:endParaRPr lang="en-US" sz="3200" dirty="0" smtClean="0">
              <a:ln w="0"/>
              <a:effectLst>
                <a:outerShdw blurRad="38100" dist="38100" dir="2700000" algn="tl">
                  <a:srgbClr val="000000">
                    <a:alpha val="43137"/>
                  </a:srgbClr>
                </a:outerShdw>
              </a:effectLst>
              <a:latin typeface="+mn-lt"/>
              <a:cs typeface="+mn-cs"/>
            </a:endParaRPr>
          </a:p>
        </p:txBody>
      </p:sp>
      <p:sp>
        <p:nvSpPr>
          <p:cNvPr id="8" name="Rectangle 2"/>
          <p:cNvSpPr txBox="1">
            <a:spLocks noChangeArrowheads="1"/>
          </p:cNvSpPr>
          <p:nvPr/>
        </p:nvSpPr>
        <p:spPr bwMode="auto">
          <a:xfrm>
            <a:off x="4038600" y="304800"/>
            <a:ext cx="5715000" cy="1219200"/>
          </a:xfrm>
          <a:prstGeom prst="rect">
            <a:avLst/>
          </a:prstGeom>
          <a:noFill/>
          <a:ln w="9525">
            <a:noFill/>
            <a:miter lim="800000"/>
            <a:headEnd/>
            <a:tailEnd/>
          </a:ln>
          <a:effectLst/>
        </p:spPr>
        <p:txBody>
          <a:bodyPr anchor="ctr"/>
          <a:lstStyle/>
          <a:p>
            <a:pPr algn="ctr" fontAlgn="auto">
              <a:spcBef>
                <a:spcPts val="0"/>
              </a:spcBef>
              <a:spcAft>
                <a:spcPts val="0"/>
              </a:spcAft>
              <a:defRPr/>
            </a:pPr>
            <a:r>
              <a:rPr lang="en-US" sz="4000" b="1" kern="0" dirty="0">
                <a:ln w="0"/>
                <a:solidFill>
                  <a:schemeClr val="accent1"/>
                </a:solidFill>
                <a:effectLst>
                  <a:outerShdw blurRad="38100" dist="25400" dir="5400000" algn="ctr" rotWithShape="0">
                    <a:srgbClr val="6E747A">
                      <a:alpha val="43000"/>
                    </a:srgbClr>
                  </a:outerShdw>
                </a:effectLst>
                <a:latin typeface="+mj-lt"/>
                <a:ea typeface="+mj-ea"/>
                <a:cs typeface="+mj-cs"/>
              </a:rPr>
              <a:t>Jesus, Jesus, Jesus!</a:t>
            </a:r>
          </a:p>
        </p:txBody>
      </p:sp>
      <p:pic>
        <p:nvPicPr>
          <p:cNvPr id="6" name="Picture 2" descr="http://4.bp.blogspot.com/_c40UWhm6ev0/S6BA1F8xxvI/AAAAAAAAAnE/AdZ29dpdCvI/s1600/EGWEstatePictures_262.JPG"/>
          <p:cNvPicPr>
            <a:picLocks noChangeAspect="1" noChangeArrowheads="1"/>
          </p:cNvPicPr>
          <p:nvPr/>
        </p:nvPicPr>
        <p:blipFill rotWithShape="1">
          <a:blip r:embed="rId2">
            <a:extLst>
              <a:ext uri="{28A0092B-C50C-407E-A947-70E740481C1C}">
                <a14:useLocalDpi xmlns:a14="http://schemas.microsoft.com/office/drawing/2010/main" val="0"/>
              </a:ext>
            </a:extLst>
          </a:blip>
          <a:srcRect l="4780" b="8380"/>
          <a:stretch/>
        </p:blipFill>
        <p:spPr bwMode="auto">
          <a:xfrm flipH="1">
            <a:off x="1981200" y="419101"/>
            <a:ext cx="1744700" cy="2514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TextBox 1"/>
          <p:cNvSpPr txBox="1"/>
          <p:nvPr/>
        </p:nvSpPr>
        <p:spPr>
          <a:xfrm>
            <a:off x="4876800" y="1371600"/>
            <a:ext cx="3877985" cy="738664"/>
          </a:xfrm>
          <a:prstGeom prst="rect">
            <a:avLst/>
          </a:prstGeom>
          <a:noFill/>
        </p:spPr>
        <p:txBody>
          <a:bodyPr wrap="none" rtlCol="0">
            <a:spAutoFit/>
          </a:bodyPr>
          <a:lstStyle/>
          <a:p>
            <a:r>
              <a:rPr lang="ja-JP" altLang="en-US" sz="2400" dirty="0">
                <a:solidFill>
                  <a:schemeClr val="accent4"/>
                </a:solidFill>
              </a:rPr>
              <a:t>イエス、イエス、イエス！</a:t>
            </a:r>
            <a:endParaRPr lang="en-US" sz="2400" dirty="0">
              <a:solidFill>
                <a:schemeClr val="accent4"/>
              </a:solidFill>
            </a:endParaRPr>
          </a:p>
          <a:p>
            <a:endParaRPr lang="en-US" dirty="0"/>
          </a:p>
        </p:txBody>
      </p:sp>
      <p:sp>
        <p:nvSpPr>
          <p:cNvPr id="3" name="TextBox 2"/>
          <p:cNvSpPr txBox="1"/>
          <p:nvPr/>
        </p:nvSpPr>
        <p:spPr>
          <a:xfrm>
            <a:off x="4114800" y="5181600"/>
            <a:ext cx="7315200" cy="1846659"/>
          </a:xfrm>
          <a:prstGeom prst="rect">
            <a:avLst/>
          </a:prstGeom>
          <a:noFill/>
        </p:spPr>
        <p:txBody>
          <a:bodyPr wrap="square" rtlCol="0">
            <a:spAutoFit/>
          </a:bodyPr>
          <a:lstStyle/>
          <a:p>
            <a:r>
              <a:rPr lang="ja-JP" altLang="en-US" sz="3200" dirty="0" smtClean="0">
                <a:solidFill>
                  <a:srgbClr val="0000FF"/>
                </a:solidFill>
              </a:rPr>
              <a:t>「これが、大きな声で宣言されるべき、</a:t>
            </a:r>
            <a:r>
              <a:rPr lang="ja-JP" altLang="en-US" sz="3200" dirty="0" smtClean="0">
                <a:solidFill>
                  <a:srgbClr val="0000FF"/>
                </a:solidFill>
              </a:rPr>
              <a:t>また</a:t>
            </a:r>
            <a:r>
              <a:rPr lang="ja-JP" altLang="en-US" sz="3200" dirty="0" smtClean="0">
                <a:solidFill>
                  <a:srgbClr val="0000FF"/>
                </a:solidFill>
              </a:rPr>
              <a:t>大々的</a:t>
            </a:r>
            <a:r>
              <a:rPr lang="ja-JP" altLang="en-US" sz="3200" dirty="0" smtClean="0">
                <a:solidFill>
                  <a:srgbClr val="0000FF"/>
                </a:solidFill>
              </a:rPr>
              <a:t>な</a:t>
            </a:r>
            <a:r>
              <a:rPr lang="ja-JP" altLang="en-US" sz="3200" dirty="0" smtClean="0">
                <a:solidFill>
                  <a:srgbClr val="0000FF"/>
                </a:solidFill>
              </a:rPr>
              <a:t>聖霊</a:t>
            </a:r>
            <a:r>
              <a:rPr lang="ja-JP" altLang="en-US" sz="3200" dirty="0" smtClean="0">
                <a:solidFill>
                  <a:srgbClr val="0000FF"/>
                </a:solidFill>
              </a:rPr>
              <a:t>の</a:t>
            </a:r>
            <a:r>
              <a:rPr lang="ja-JP" altLang="en-US" sz="3200" dirty="0" smtClean="0">
                <a:solidFill>
                  <a:srgbClr val="0000FF"/>
                </a:solidFill>
              </a:rPr>
              <a:t>降り</a:t>
            </a:r>
            <a:r>
              <a:rPr lang="ja-JP" altLang="en-US" sz="3200" dirty="0" smtClean="0">
                <a:solidFill>
                  <a:srgbClr val="0000FF"/>
                </a:solidFill>
              </a:rPr>
              <a:t>注ぎ</a:t>
            </a:r>
            <a:r>
              <a:rPr lang="ja-JP" altLang="en-US" sz="3200" dirty="0" smtClean="0">
                <a:solidFill>
                  <a:srgbClr val="0000FF"/>
                </a:solidFill>
              </a:rPr>
              <a:t>を伴う第三天使のメッセージです」</a:t>
            </a:r>
          </a:p>
          <a:p>
            <a:pPr algn="r"/>
            <a:r>
              <a:rPr lang="ja-JP" altLang="en-US" dirty="0" smtClean="0">
                <a:solidFill>
                  <a:srgbClr val="0000FF"/>
                </a:solidFill>
              </a:rPr>
              <a:t>　　　　　　　　　　　　　　　　　　　　　　　　　</a:t>
            </a:r>
            <a:endParaRPr lang="en-US" dirty="0">
              <a:solidFill>
                <a:schemeClr val="accent4"/>
              </a:solidFill>
            </a:endParaRPr>
          </a:p>
        </p:txBody>
      </p:sp>
    </p:spTree>
    <p:extLst>
      <p:ext uri="{BB962C8B-B14F-4D97-AF65-F5344CB8AC3E}">
        <p14:creationId xmlns:p14="http://schemas.microsoft.com/office/powerpoint/2010/main" val="5215646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2362200" y="1752600"/>
            <a:ext cx="6477000" cy="4524315"/>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3200" dirty="0" smtClean="0">
                <a:ln w="0"/>
                <a:effectLst>
                  <a:outerShdw blurRad="38100" dist="38100" dir="2700000" algn="tl">
                    <a:srgbClr val="000000">
                      <a:alpha val="43137"/>
                    </a:srgbClr>
                  </a:outerShdw>
                </a:effectLst>
                <a:latin typeface="+mn-lt"/>
                <a:cs typeface="+mn-cs"/>
              </a:rPr>
              <a:t>“</a:t>
            </a:r>
            <a:r>
              <a:rPr lang="en-US" sz="3200" b="1" dirty="0" smtClean="0">
                <a:ln w="0"/>
                <a:effectLst>
                  <a:outerShdw blurRad="38100" dist="38100" dir="2700000" algn="tl">
                    <a:srgbClr val="000000">
                      <a:alpha val="43137"/>
                    </a:srgbClr>
                  </a:outerShdw>
                </a:effectLst>
                <a:latin typeface="+mn-lt"/>
                <a:cs typeface="+mn-cs"/>
              </a:rPr>
              <a:t>This message, understood in its true character, and proclaimed in the Spirit, will lighten the earth with its glory</a:t>
            </a:r>
            <a:r>
              <a:rPr lang="en-US" sz="3200" dirty="0">
                <a:ln w="0"/>
                <a:effectLst>
                  <a:outerShdw blurRad="38100" dist="38100" dir="2700000" algn="tl">
                    <a:srgbClr val="000000">
                      <a:alpha val="43137"/>
                    </a:srgbClr>
                  </a:outerShdw>
                </a:effectLst>
                <a:latin typeface="+mn-lt"/>
                <a:cs typeface="+mn-cs"/>
              </a:rPr>
              <a:t>…[and finish the work].” </a:t>
            </a:r>
            <a:r>
              <a:rPr lang="en-US" sz="3200" dirty="0" smtClean="0">
                <a:ln w="0"/>
                <a:effectLst>
                  <a:outerShdw blurRad="38100" dist="38100" dir="2700000" algn="tl">
                    <a:srgbClr val="000000">
                      <a:alpha val="43137"/>
                    </a:srgbClr>
                  </a:outerShdw>
                </a:effectLst>
                <a:latin typeface="+mn-lt"/>
                <a:cs typeface="+mn-cs"/>
              </a:rPr>
              <a:t>	  </a:t>
            </a:r>
            <a:r>
              <a:rPr lang="en-US" sz="2800" i="1" dirty="0" smtClean="0">
                <a:ln w="0"/>
                <a:solidFill>
                  <a:schemeClr val="accent1">
                    <a:lumMod val="75000"/>
                  </a:schemeClr>
                </a:solidFill>
                <a:effectLst>
                  <a:outerShdw blurRad="38100" dist="38100" dir="2700000" algn="tl">
                    <a:srgbClr val="000000">
                      <a:alpha val="43137"/>
                    </a:srgbClr>
                  </a:outerShdw>
                </a:effectLst>
                <a:latin typeface="+mn-lt"/>
                <a:cs typeface="+mn-cs"/>
              </a:rPr>
              <a:t>1888 </a:t>
            </a:r>
            <a:r>
              <a:rPr lang="en-US" sz="2800" i="1" dirty="0">
                <a:ln w="0"/>
                <a:solidFill>
                  <a:schemeClr val="accent1">
                    <a:lumMod val="75000"/>
                  </a:schemeClr>
                </a:solidFill>
                <a:effectLst>
                  <a:outerShdw blurRad="38100" dist="38100" dir="2700000" algn="tl">
                    <a:srgbClr val="000000">
                      <a:alpha val="43137"/>
                    </a:srgbClr>
                  </a:outerShdw>
                </a:effectLst>
                <a:latin typeface="+mn-lt"/>
                <a:cs typeface="+mn-cs"/>
              </a:rPr>
              <a:t>Materials</a:t>
            </a:r>
            <a:r>
              <a:rPr lang="en-US" sz="2800" dirty="0">
                <a:ln w="0"/>
                <a:solidFill>
                  <a:schemeClr val="accent1">
                    <a:lumMod val="75000"/>
                  </a:schemeClr>
                </a:solidFill>
                <a:effectLst>
                  <a:outerShdw blurRad="38100" dist="38100" dir="2700000" algn="tl">
                    <a:srgbClr val="000000">
                      <a:alpha val="43137"/>
                    </a:srgbClr>
                  </a:outerShdw>
                </a:effectLst>
                <a:latin typeface="+mn-lt"/>
                <a:cs typeface="+mn-cs"/>
              </a:rPr>
              <a:t>, 166</a:t>
            </a:r>
          </a:p>
          <a:p>
            <a:pPr fontAlgn="auto">
              <a:spcBef>
                <a:spcPts val="0"/>
              </a:spcBef>
              <a:spcAft>
                <a:spcPts val="0"/>
              </a:spcAft>
              <a:defRPr/>
            </a:pPr>
            <a:endParaRPr lang="en-US" sz="3200" dirty="0" smtClean="0">
              <a:ln w="0"/>
              <a:effectLst>
                <a:outerShdw blurRad="38100" dist="38100" dir="2700000" algn="tl">
                  <a:srgbClr val="000000">
                    <a:alpha val="43137"/>
                  </a:srgbClr>
                </a:outerShdw>
              </a:effectLst>
              <a:latin typeface="+mn-lt"/>
              <a:cs typeface="+mn-cs"/>
            </a:endParaRPr>
          </a:p>
          <a:p>
            <a:pPr fontAlgn="auto">
              <a:spcBef>
                <a:spcPts val="0"/>
              </a:spcBef>
              <a:spcAft>
                <a:spcPts val="0"/>
              </a:spcAft>
              <a:defRPr/>
            </a:pPr>
            <a:endParaRPr lang="en-US" sz="3200" dirty="0">
              <a:ln w="0"/>
              <a:effectLst>
                <a:outerShdw blurRad="38100" dist="38100" dir="2700000" algn="tl">
                  <a:srgbClr val="000000">
                    <a:alpha val="43137"/>
                  </a:srgbClr>
                </a:outerShdw>
              </a:effectLst>
              <a:latin typeface="+mn-lt"/>
              <a:cs typeface="+mn-cs"/>
            </a:endParaRPr>
          </a:p>
          <a:p>
            <a:pPr fontAlgn="auto">
              <a:spcBef>
                <a:spcPts val="0"/>
              </a:spcBef>
              <a:spcAft>
                <a:spcPts val="0"/>
              </a:spcAft>
              <a:defRPr/>
            </a:pPr>
            <a:endParaRPr lang="en-US" sz="3200" dirty="0" smtClean="0">
              <a:ln w="0"/>
              <a:effectLst>
                <a:outerShdw blurRad="38100" dist="38100" dir="2700000" algn="tl">
                  <a:srgbClr val="000000">
                    <a:alpha val="43137"/>
                  </a:srgbClr>
                </a:outerShdw>
              </a:effectLst>
              <a:latin typeface="+mn-lt"/>
              <a:cs typeface="+mn-cs"/>
            </a:endParaRPr>
          </a:p>
          <a:p>
            <a:pPr fontAlgn="auto">
              <a:spcBef>
                <a:spcPts val="0"/>
              </a:spcBef>
              <a:spcAft>
                <a:spcPts val="0"/>
              </a:spcAft>
              <a:defRPr/>
            </a:pPr>
            <a:endParaRPr lang="en-US" sz="3200" dirty="0">
              <a:ln w="0"/>
              <a:effectLst>
                <a:outerShdw blurRad="38100" dist="38100" dir="2700000" algn="tl">
                  <a:srgbClr val="000000">
                    <a:alpha val="43137"/>
                  </a:srgbClr>
                </a:outerShdw>
              </a:effectLst>
              <a:latin typeface="+mn-lt"/>
              <a:cs typeface="+mn-cs"/>
            </a:endParaRPr>
          </a:p>
        </p:txBody>
      </p:sp>
      <p:sp>
        <p:nvSpPr>
          <p:cNvPr id="8" name="Rectangle 2"/>
          <p:cNvSpPr txBox="1">
            <a:spLocks noChangeArrowheads="1"/>
          </p:cNvSpPr>
          <p:nvPr/>
        </p:nvSpPr>
        <p:spPr bwMode="auto">
          <a:xfrm>
            <a:off x="2057400" y="381000"/>
            <a:ext cx="8305800" cy="1219200"/>
          </a:xfrm>
          <a:prstGeom prst="rect">
            <a:avLst/>
          </a:prstGeom>
          <a:noFill/>
          <a:ln w="9525">
            <a:noFill/>
            <a:miter lim="800000"/>
            <a:headEnd/>
            <a:tailEnd/>
          </a:ln>
          <a:effectLst/>
        </p:spPr>
        <p:txBody>
          <a:bodyPr anchor="ctr"/>
          <a:lstStyle/>
          <a:p>
            <a:pPr algn="ctr" fontAlgn="auto">
              <a:spcBef>
                <a:spcPts val="0"/>
              </a:spcBef>
              <a:spcAft>
                <a:spcPts val="0"/>
              </a:spcAft>
              <a:defRPr/>
            </a:pPr>
            <a:r>
              <a:rPr lang="en-US" sz="4000" b="1" kern="0" dirty="0">
                <a:ln w="0"/>
                <a:solidFill>
                  <a:schemeClr val="accent1"/>
                </a:solidFill>
                <a:effectLst>
                  <a:outerShdw blurRad="38100" dist="25400" dir="5400000" algn="ctr" rotWithShape="0">
                    <a:srgbClr val="6E747A">
                      <a:alpha val="43000"/>
                    </a:srgbClr>
                  </a:outerShdw>
                </a:effectLst>
                <a:latin typeface="+mj-lt"/>
                <a:ea typeface="+mj-ea"/>
                <a:cs typeface="+mj-cs"/>
              </a:rPr>
              <a:t>This Will Usher in the Latter Rain!</a:t>
            </a:r>
          </a:p>
        </p:txBody>
      </p:sp>
      <p:pic>
        <p:nvPicPr>
          <p:cNvPr id="6" name="Picture 2" descr="http://4.bp.blogspot.com/_c40UWhm6ev0/S6BA1F8xxvI/AAAAAAAAAnE/AdZ29dpdCvI/s1600/EGWEstatePictures_262.JPG"/>
          <p:cNvPicPr>
            <a:picLocks noChangeAspect="1" noChangeArrowheads="1"/>
          </p:cNvPicPr>
          <p:nvPr/>
        </p:nvPicPr>
        <p:blipFill rotWithShape="1">
          <a:blip r:embed="rId2">
            <a:extLst>
              <a:ext uri="{28A0092B-C50C-407E-A947-70E740481C1C}">
                <a14:useLocalDpi xmlns:a14="http://schemas.microsoft.com/office/drawing/2010/main" val="0"/>
              </a:ext>
            </a:extLst>
          </a:blip>
          <a:srcRect l="4780" b="8380"/>
          <a:stretch/>
        </p:blipFill>
        <p:spPr bwMode="auto">
          <a:xfrm>
            <a:off x="9448800" y="1905000"/>
            <a:ext cx="2057400" cy="29652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TextBox 2"/>
          <p:cNvSpPr txBox="1"/>
          <p:nvPr/>
        </p:nvSpPr>
        <p:spPr>
          <a:xfrm>
            <a:off x="2209800" y="4800600"/>
            <a:ext cx="7162800" cy="2339102"/>
          </a:xfrm>
          <a:prstGeom prst="rect">
            <a:avLst/>
          </a:prstGeom>
          <a:noFill/>
        </p:spPr>
        <p:txBody>
          <a:bodyPr wrap="square" rtlCol="0">
            <a:spAutoFit/>
          </a:bodyPr>
          <a:lstStyle/>
          <a:p>
            <a:r>
              <a:rPr lang="ja-JP" altLang="en-US" sz="3200" dirty="0" smtClean="0">
                <a:solidFill>
                  <a:srgbClr val="0000FF"/>
                </a:solidFill>
              </a:rPr>
              <a:t>「このメッセージ</a:t>
            </a:r>
            <a:r>
              <a:rPr lang="ja-JP" altLang="en-US" sz="3200" dirty="0" smtClean="0">
                <a:solidFill>
                  <a:srgbClr val="0000FF"/>
                </a:solidFill>
              </a:rPr>
              <a:t>は</a:t>
            </a:r>
            <a:r>
              <a:rPr lang="ja-JP" altLang="en-US" sz="3200" dirty="0" smtClean="0">
                <a:solidFill>
                  <a:srgbClr val="0000FF"/>
                </a:solidFill>
              </a:rPr>
              <a:t>、</a:t>
            </a:r>
            <a:r>
              <a:rPr lang="ja-JP" altLang="en-US" sz="3200" dirty="0" smtClean="0">
                <a:solidFill>
                  <a:srgbClr val="0000FF"/>
                </a:solidFill>
              </a:rPr>
              <a:t>その</a:t>
            </a:r>
            <a:r>
              <a:rPr lang="ja-JP" altLang="en-US" sz="3200" dirty="0" smtClean="0">
                <a:solidFill>
                  <a:srgbClr val="0000FF"/>
                </a:solidFill>
              </a:rPr>
              <a:t>真の特性が理解され、霊のうちに語られると、その栄光で世を輝かす（そしてその使命を終える）でしょう」</a:t>
            </a:r>
            <a:r>
              <a:rPr lang="ja-JP" altLang="en-US" dirty="0" smtClean="0"/>
              <a:t>　</a:t>
            </a:r>
            <a:endParaRPr lang="en-US" altLang="ja-JP" dirty="0" smtClean="0"/>
          </a:p>
          <a:p>
            <a:r>
              <a:rPr lang="ja-JP" altLang="en-US" dirty="0" smtClean="0"/>
              <a:t>　　　　　　　　　　　　　　　　　　　　　</a:t>
            </a:r>
            <a:endParaRPr lang="en-US" dirty="0"/>
          </a:p>
        </p:txBody>
      </p:sp>
      <p:sp>
        <p:nvSpPr>
          <p:cNvPr id="4" name="TextBox 3"/>
          <p:cNvSpPr txBox="1"/>
          <p:nvPr/>
        </p:nvSpPr>
        <p:spPr>
          <a:xfrm>
            <a:off x="2743200" y="1295400"/>
            <a:ext cx="6463228" cy="584776"/>
          </a:xfrm>
          <a:prstGeom prst="rect">
            <a:avLst/>
          </a:prstGeom>
          <a:noFill/>
        </p:spPr>
        <p:txBody>
          <a:bodyPr wrap="square" rtlCol="0">
            <a:spAutoFit/>
          </a:bodyPr>
          <a:lstStyle/>
          <a:p>
            <a:r>
              <a:rPr lang="ja-JP" altLang="en-US" sz="3200" dirty="0" smtClean="0">
                <a:solidFill>
                  <a:schemeClr val="accent4"/>
                </a:solidFill>
              </a:rPr>
              <a:t>これが後の雨の先駆けとなる！</a:t>
            </a:r>
            <a:endParaRPr lang="en-US" sz="3200" dirty="0">
              <a:solidFill>
                <a:schemeClr val="accent4"/>
              </a:solidFill>
            </a:endParaRPr>
          </a:p>
        </p:txBody>
      </p:sp>
    </p:spTree>
    <p:extLst>
      <p:ext uri="{BB962C8B-B14F-4D97-AF65-F5344CB8AC3E}">
        <p14:creationId xmlns:p14="http://schemas.microsoft.com/office/powerpoint/2010/main" val="14145090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www.gcsession.org/images/gc%20session%201888%20530.jpg"/>
          <p:cNvPicPr>
            <a:picLocks noChangeAspect="1" noChangeArrowheads="1"/>
          </p:cNvPicPr>
          <p:nvPr/>
        </p:nvPicPr>
        <p:blipFill>
          <a:blip r:embed="rId2">
            <a:extLst>
              <a:ext uri="{28A0092B-C50C-407E-A947-70E740481C1C}">
                <a14:useLocalDpi xmlns:a14="http://schemas.microsoft.com/office/drawing/2010/main" val="0"/>
              </a:ext>
            </a:extLst>
          </a:blip>
          <a:srcRect l="5937" r="5508"/>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09800" y="624110"/>
            <a:ext cx="7848600" cy="1280890"/>
          </a:xfrm>
          <a:effectLst>
            <a:outerShdw blurRad="50800" dist="50800" dir="5400000" algn="ctr" rotWithShape="0">
              <a:schemeClr val="tx1"/>
            </a:outerShdw>
          </a:effectLst>
        </p:spPr>
        <p:txBody>
          <a:bodyPr>
            <a:normAutofit/>
          </a:bodyPr>
          <a:lstStyle/>
          <a:p>
            <a:pPr algn="ctr">
              <a:defRPr/>
            </a:pPr>
            <a:r>
              <a:rPr lang="es-A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 1888, </a:t>
            </a:r>
            <a:r>
              <a:rPr lang="es-AR"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many</a:t>
            </a:r>
            <a:r>
              <a:rPr lang="es-A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AR"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rejected</a:t>
            </a:r>
            <a:r>
              <a:rPr lang="es-A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AR"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the</a:t>
            </a:r>
            <a:r>
              <a:rPr lang="es-A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AR"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message</a:t>
            </a:r>
            <a:r>
              <a:rPr lang="es-A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AR"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or</a:t>
            </a:r>
            <a:r>
              <a:rPr lang="es-A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AR"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took</a:t>
            </a:r>
            <a:r>
              <a:rPr lang="es-A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AR"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it</a:t>
            </a:r>
            <a:r>
              <a:rPr lang="es-A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AR"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for</a:t>
            </a:r>
            <a:r>
              <a:rPr lang="es-A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s-AR"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granted</a:t>
            </a:r>
            <a:r>
              <a:rPr lang="es-A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s-A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2590801" y="1828800"/>
            <a:ext cx="8915399" cy="1077218"/>
          </a:xfrm>
          <a:prstGeom prst="rect">
            <a:avLst/>
          </a:prstGeom>
          <a:noFill/>
        </p:spPr>
        <p:txBody>
          <a:bodyPr wrap="square" rtlCol="0">
            <a:spAutoFit/>
          </a:bodyPr>
          <a:lstStyle/>
          <a:p>
            <a:r>
              <a:rPr lang="en-US" altLang="ja-JP" sz="3200" dirty="0" smtClean="0">
                <a:solidFill>
                  <a:srgbClr val="0000FF"/>
                </a:solidFill>
              </a:rPr>
              <a:t>1888</a:t>
            </a:r>
            <a:r>
              <a:rPr lang="ja-JP" altLang="en-US" sz="3200" dirty="0" smtClean="0">
                <a:solidFill>
                  <a:srgbClr val="0000FF"/>
                </a:solidFill>
              </a:rPr>
              <a:t>年には多くの人がメッセージを拒むか、当然と感じた。</a:t>
            </a:r>
            <a:endParaRPr lang="en-US" sz="3200" dirty="0">
              <a:solidFill>
                <a:srgbClr val="0000FF"/>
              </a:solidFill>
            </a:endParaRPr>
          </a:p>
        </p:txBody>
      </p:sp>
    </p:spTree>
    <p:extLst>
      <p:ext uri="{BB962C8B-B14F-4D97-AF65-F5344CB8AC3E}">
        <p14:creationId xmlns:p14="http://schemas.microsoft.com/office/powerpoint/2010/main" val="252272114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2" descr="B-02-003b"/>
          <p:cNvPicPr>
            <a:picLocks noChangeAspect="1" noChangeArrowheads="1"/>
          </p:cNvPicPr>
          <p:nvPr/>
        </p:nvPicPr>
        <p:blipFill rotWithShape="1">
          <a:blip r:embed="rId2">
            <a:extLst>
              <a:ext uri="{28A0092B-C50C-407E-A947-70E740481C1C}">
                <a14:useLocalDpi xmlns:a14="http://schemas.microsoft.com/office/drawing/2010/main" val="0"/>
              </a:ext>
            </a:extLst>
          </a:blip>
          <a:srcRect r="12500"/>
          <a:stretch/>
        </p:blipFill>
        <p:spPr bwMode="auto">
          <a:xfrm>
            <a:off x="0" y="0"/>
            <a:ext cx="800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153400" y="304800"/>
            <a:ext cx="3733800" cy="9202519"/>
          </a:xfrm>
          <a:prstGeom prst="rect">
            <a:avLst/>
          </a:prstGeom>
          <a:noFill/>
          <a:effectLst/>
        </p:spPr>
        <p:txBody>
          <a:bodyPr wrap="square">
            <a:spAutoFit/>
          </a:bodyPr>
          <a:lstStyle/>
          <a:p>
            <a:pPr algn="ctr" fontAlgn="auto">
              <a:spcBef>
                <a:spcPts val="0"/>
              </a:spcBef>
              <a:spcAft>
                <a:spcPts val="0"/>
              </a:spcAft>
              <a:defRPr/>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rPr>
              <a:t>The reason we haven’t finished the work is because we are not looking </a:t>
            </a:r>
          </a:p>
          <a:p>
            <a:pPr algn="ctr" fontAlgn="auto">
              <a:spcBef>
                <a:spcPts val="0"/>
              </a:spcBef>
              <a:spcAft>
                <a:spcPts val="0"/>
              </a:spcAft>
              <a:defRPr/>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rPr>
              <a:t>to Jesus</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rPr>
              <a:t>!</a:t>
            </a:r>
          </a:p>
          <a:p>
            <a:pPr algn="ctr" fontAlgn="auto">
              <a:spcBef>
                <a:spcPts val="0"/>
              </a:spcBef>
              <a:spcAft>
                <a:spcPts val="0"/>
              </a:spcAft>
              <a:defRPr/>
            </a:pP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endParaRPr>
          </a:p>
          <a:p>
            <a:pPr algn="ctr" fontAlgn="auto">
              <a:spcBef>
                <a:spcPts val="0"/>
              </a:spcBef>
              <a:spcAft>
                <a:spcPts val="0"/>
              </a:spcAft>
              <a:defRPr/>
            </a:pP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rPr>
              <a:t>私達が使命を終えていないのは、私達が</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rPr>
              <a:t>イエス</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rPr>
              <a:t>様</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rPr>
              <a:t>を</a:t>
            </a: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rPr>
              <a:t>見ていないからである！</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endParaRPr>
          </a:p>
          <a:p>
            <a:pPr algn="ctr" fontAlgn="auto">
              <a:spcBef>
                <a:spcPts val="0"/>
              </a:spcBef>
              <a:spcAft>
                <a:spcPts val="0"/>
              </a:spcAft>
              <a:defRPr/>
            </a:pP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endParaRPr>
          </a:p>
          <a:p>
            <a:pPr algn="ctr" fontAlgn="auto">
              <a:spcBef>
                <a:spcPts val="0"/>
              </a:spcBef>
              <a:spcAft>
                <a:spcPts val="0"/>
              </a:spcAft>
              <a:defRPr/>
            </a:pPr>
            <a:endPar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endParaRPr>
          </a:p>
          <a:p>
            <a:pPr algn="ctr" fontAlgn="auto">
              <a:spcBef>
                <a:spcPts val="0"/>
              </a:spcBef>
              <a:spcAft>
                <a:spcPts val="0"/>
              </a:spcAft>
              <a:defRPr/>
            </a:pP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endParaRPr>
          </a:p>
          <a:p>
            <a:pPr algn="ctr" fontAlgn="auto">
              <a:spcBef>
                <a:spcPts val="0"/>
              </a:spcBef>
              <a:spcAft>
                <a:spcPts val="0"/>
              </a:spcAft>
              <a:defRPr/>
            </a:pPr>
            <a:endPar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endParaRPr>
          </a:p>
          <a:p>
            <a:pPr algn="ctr" fontAlgn="auto">
              <a:spcBef>
                <a:spcPts val="0"/>
              </a:spcBef>
              <a:spcAft>
                <a:spcPts val="0"/>
              </a:spcAft>
              <a:defRPr/>
            </a:pP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endParaRPr>
          </a:p>
        </p:txBody>
      </p:sp>
    </p:spTree>
    <p:extLst>
      <p:ext uri="{BB962C8B-B14F-4D97-AF65-F5344CB8AC3E}">
        <p14:creationId xmlns:p14="http://schemas.microsoft.com/office/powerpoint/2010/main" val="338563213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s-AR" sz="4400" b="1" dirty="0">
                <a:ln w="0"/>
                <a:solidFill>
                  <a:schemeClr val="accent1">
                    <a:lumMod val="75000"/>
                  </a:schemeClr>
                </a:solidFill>
              </a:rPr>
              <a:t>In the meantime</a:t>
            </a:r>
            <a:r>
              <a:rPr lang="es-AR" sz="4400" b="1" dirty="0" smtClean="0">
                <a:ln w="0"/>
                <a:solidFill>
                  <a:schemeClr val="accent1">
                    <a:lumMod val="75000"/>
                  </a:schemeClr>
                </a:solidFill>
              </a:rPr>
              <a:t>…</a:t>
            </a:r>
            <a:br>
              <a:rPr lang="es-AR" sz="4400" b="1" dirty="0" smtClean="0">
                <a:ln w="0"/>
                <a:solidFill>
                  <a:schemeClr val="accent1">
                    <a:lumMod val="75000"/>
                  </a:schemeClr>
                </a:solidFill>
              </a:rPr>
            </a:br>
            <a:r>
              <a:rPr lang="ja-JP" altLang="en-US" b="1" dirty="0" smtClean="0">
                <a:ln w="0"/>
                <a:solidFill>
                  <a:schemeClr val="accent4"/>
                </a:solidFill>
              </a:rPr>
              <a:t>ところで</a:t>
            </a:r>
            <a:r>
              <a:rPr lang="is-IS" altLang="ja-JP" b="1" dirty="0" smtClean="0">
                <a:ln w="0"/>
                <a:solidFill>
                  <a:schemeClr val="accent4"/>
                </a:solidFill>
              </a:rPr>
              <a:t>…</a:t>
            </a:r>
            <a:endParaRPr lang="es-AR" b="1" dirty="0">
              <a:ln w="0"/>
              <a:solidFill>
                <a:schemeClr val="accent4"/>
              </a:solidFill>
            </a:endParaRPr>
          </a:p>
        </p:txBody>
      </p:sp>
      <p:pic>
        <p:nvPicPr>
          <p:cNvPr id="96259" name="Picture 2" descr="http://keswickconvention.ca/images/2011_History_img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73276"/>
            <a:ext cx="8196748" cy="32607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86200" y="5562600"/>
            <a:ext cx="6477000" cy="1077218"/>
          </a:xfrm>
          <a:prstGeom prst="rect">
            <a:avLst/>
          </a:prstGeom>
          <a:noFill/>
        </p:spPr>
        <p:txBody>
          <a:bodyPr wrap="square" rtlCol="0">
            <a:spAutoFit/>
          </a:bodyPr>
          <a:lstStyle/>
          <a:p>
            <a:r>
              <a:rPr lang="en-US" altLang="ja-JP" sz="3200" dirty="0" smtClean="0">
                <a:solidFill>
                  <a:srgbClr val="0000FF"/>
                </a:solidFill>
              </a:rPr>
              <a:t>1875</a:t>
            </a:r>
            <a:r>
              <a:rPr lang="ja-JP" altLang="en-US" sz="3200" dirty="0" smtClean="0">
                <a:solidFill>
                  <a:srgbClr val="0000FF"/>
                </a:solidFill>
              </a:rPr>
              <a:t>年のケズィック・コンベンションから今日まで</a:t>
            </a:r>
            <a:endParaRPr lang="en-US" sz="3200" dirty="0">
              <a:solidFill>
                <a:srgbClr val="0000FF"/>
              </a:solidFill>
            </a:endParaRPr>
          </a:p>
        </p:txBody>
      </p:sp>
    </p:spTree>
    <p:extLst>
      <p:ext uri="{BB962C8B-B14F-4D97-AF65-F5344CB8AC3E}">
        <p14:creationId xmlns:p14="http://schemas.microsoft.com/office/powerpoint/2010/main" val="97301524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Autofit/>
          </a:bodyPr>
          <a:lstStyle/>
          <a:p>
            <a:pPr>
              <a:defRPr/>
            </a:pPr>
            <a:r>
              <a:rPr lang="es-AR" sz="4400" b="1" dirty="0">
                <a:ln w="0"/>
                <a:solidFill>
                  <a:schemeClr val="accent1"/>
                </a:solidFill>
                <a:effectLst>
                  <a:outerShdw blurRad="38100" dist="25400" dir="5400000" algn="ctr" rotWithShape="0">
                    <a:srgbClr val="6E747A">
                      <a:alpha val="43000"/>
                    </a:srgbClr>
                  </a:outerShdw>
                </a:effectLst>
              </a:rPr>
              <a:t>Evan Roberts </a:t>
            </a:r>
            <a:r>
              <a:rPr lang="es-AR" b="1" dirty="0" smtClean="0">
                <a:ln w="0"/>
                <a:solidFill>
                  <a:schemeClr val="accent1"/>
                </a:solidFill>
                <a:effectLst>
                  <a:outerShdw blurRad="38100" dist="25400" dir="5400000" algn="ctr" rotWithShape="0">
                    <a:srgbClr val="6E747A">
                      <a:alpha val="43000"/>
                    </a:srgbClr>
                  </a:outerShdw>
                </a:effectLst>
              </a:rPr>
              <a:t>(1878-1951)</a:t>
            </a:r>
            <a:br>
              <a:rPr lang="es-AR" b="1" dirty="0" smtClean="0">
                <a:ln w="0"/>
                <a:solidFill>
                  <a:schemeClr val="accent1"/>
                </a:solidFill>
                <a:effectLst>
                  <a:outerShdw blurRad="38100" dist="25400" dir="5400000" algn="ctr" rotWithShape="0">
                    <a:srgbClr val="6E747A">
                      <a:alpha val="43000"/>
                    </a:srgbClr>
                  </a:outerShdw>
                </a:effectLst>
              </a:rPr>
            </a:br>
            <a:r>
              <a:rPr lang="ja-JP" altLang="en-US" sz="3200" b="1" dirty="0" smtClean="0">
                <a:ln w="0"/>
                <a:solidFill>
                  <a:srgbClr val="728653"/>
                </a:solidFill>
                <a:effectLst>
                  <a:outerShdw blurRad="38100" dist="25400" dir="5400000" algn="ctr" rotWithShape="0">
                    <a:srgbClr val="6E747A">
                      <a:alpha val="43000"/>
                    </a:srgbClr>
                  </a:outerShdw>
                </a:effectLst>
              </a:rPr>
              <a:t>エバン　ロバーツ</a:t>
            </a:r>
            <a:endParaRPr lang="es-AR" sz="3200" b="1" dirty="0" smtClean="0">
              <a:ln w="0"/>
              <a:solidFill>
                <a:srgbClr val="728653"/>
              </a:solidFill>
              <a:effectLst>
                <a:outerShdw blurRad="38100" dist="25400" dir="5400000" algn="ctr" rotWithShape="0">
                  <a:srgbClr val="6E747A">
                    <a:alpha val="43000"/>
                  </a:srgbClr>
                </a:outerShdw>
              </a:effectLst>
            </a:endParaRPr>
          </a:p>
        </p:txBody>
      </p:sp>
      <p:sp>
        <p:nvSpPr>
          <p:cNvPr id="579587" name="Rectangle 3"/>
          <p:cNvSpPr>
            <a:spLocks noGrp="1" noChangeArrowheads="1"/>
          </p:cNvSpPr>
          <p:nvPr>
            <p:ph idx="1"/>
          </p:nvPr>
        </p:nvSpPr>
        <p:spPr>
          <a:xfrm>
            <a:off x="2589212" y="2133600"/>
            <a:ext cx="5868988" cy="3777622"/>
          </a:xfrm>
        </p:spPr>
        <p:txBody>
          <a:bodyPr>
            <a:noAutofit/>
          </a:bodyPr>
          <a:lstStyle/>
          <a:p>
            <a:pPr eaLnBrk="1" fontAlgn="auto" hangingPunct="1">
              <a:lnSpc>
                <a:spcPct val="90000"/>
              </a:lnSpc>
              <a:defRPr/>
            </a:pPr>
            <a:r>
              <a:rPr lang="en-US" sz="3200" dirty="0" smtClean="0">
                <a:ln w="0"/>
                <a:solidFill>
                  <a:schemeClr val="tx1"/>
                </a:solidFill>
              </a:rPr>
              <a:t>Roberts</a:t>
            </a:r>
            <a:r>
              <a:rPr lang="en-US" sz="3200" dirty="0">
                <a:ln w="0"/>
                <a:solidFill>
                  <a:schemeClr val="tx1"/>
                </a:solidFill>
              </a:rPr>
              <a:t>: “Lord, bend </a:t>
            </a:r>
            <a:r>
              <a:rPr lang="en-US" sz="3200" dirty="0" smtClean="0">
                <a:ln w="0"/>
                <a:solidFill>
                  <a:schemeClr val="tx1"/>
                </a:solidFill>
              </a:rPr>
              <a:t>me!”</a:t>
            </a:r>
            <a:endParaRPr lang="en-US" sz="3200" dirty="0">
              <a:ln w="0"/>
              <a:solidFill>
                <a:schemeClr val="tx1"/>
              </a:solidFill>
            </a:endParaRPr>
          </a:p>
          <a:p>
            <a:pPr marL="0" indent="0" eaLnBrk="1" fontAlgn="auto" hangingPunct="1">
              <a:lnSpc>
                <a:spcPct val="90000"/>
              </a:lnSpc>
              <a:buNone/>
              <a:defRPr/>
            </a:pPr>
            <a:r>
              <a:rPr lang="ja-JP" altLang="en-US" sz="3200" dirty="0" smtClean="0">
                <a:ln w="0"/>
                <a:solidFill>
                  <a:schemeClr val="tx1"/>
                </a:solidFill>
              </a:rPr>
              <a:t>　</a:t>
            </a:r>
            <a:r>
              <a:rPr lang="ja-JP" altLang="en-US" sz="3200" dirty="0" smtClean="0">
                <a:ln w="0"/>
                <a:solidFill>
                  <a:srgbClr val="0000FF"/>
                </a:solidFill>
              </a:rPr>
              <a:t>ロバーツ：主よ、私を曲げてください。</a:t>
            </a:r>
            <a:endParaRPr lang="en-US" sz="3200" dirty="0">
              <a:ln w="0"/>
              <a:solidFill>
                <a:srgbClr val="0000FF"/>
              </a:solidFill>
            </a:endParaRPr>
          </a:p>
          <a:p>
            <a:pPr eaLnBrk="1" fontAlgn="auto" hangingPunct="1">
              <a:lnSpc>
                <a:spcPct val="90000"/>
              </a:lnSpc>
              <a:defRPr/>
            </a:pPr>
            <a:r>
              <a:rPr lang="en-US" sz="3200" dirty="0">
                <a:ln w="0"/>
                <a:solidFill>
                  <a:schemeClr val="tx1"/>
                </a:solidFill>
              </a:rPr>
              <a:t>Welsh Revival: “Bend the church </a:t>
            </a:r>
            <a:r>
              <a:rPr lang="en-US" sz="3200" dirty="0" smtClean="0">
                <a:ln w="0"/>
                <a:solidFill>
                  <a:schemeClr val="tx1"/>
                </a:solidFill>
              </a:rPr>
              <a:t>and </a:t>
            </a:r>
            <a:r>
              <a:rPr lang="en-US" sz="3200" dirty="0">
                <a:ln w="0"/>
                <a:solidFill>
                  <a:schemeClr val="tx1"/>
                </a:solidFill>
              </a:rPr>
              <a:t>save the </a:t>
            </a:r>
            <a:r>
              <a:rPr lang="en-US" sz="3200" dirty="0" smtClean="0">
                <a:ln w="0"/>
                <a:solidFill>
                  <a:schemeClr val="tx1"/>
                </a:solidFill>
              </a:rPr>
              <a:t>world!”</a:t>
            </a:r>
            <a:endParaRPr lang="en-US" sz="3200" dirty="0">
              <a:ln w="0"/>
              <a:solidFill>
                <a:schemeClr val="tx1"/>
              </a:solidFill>
            </a:endParaRPr>
          </a:p>
        </p:txBody>
      </p:sp>
      <p:pic>
        <p:nvPicPr>
          <p:cNvPr id="97285" name="Picture 2" descr="http://calvarytv.org/blog/uploaded_images/evan_roberts-7539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2209800"/>
            <a:ext cx="2506870" cy="342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00401" y="4953000"/>
            <a:ext cx="5334000" cy="1569660"/>
          </a:xfrm>
          <a:prstGeom prst="rect">
            <a:avLst/>
          </a:prstGeom>
          <a:noFill/>
        </p:spPr>
        <p:txBody>
          <a:bodyPr wrap="square" rtlCol="0">
            <a:spAutoFit/>
          </a:bodyPr>
          <a:lstStyle/>
          <a:p>
            <a:r>
              <a:rPr lang="ja-JP" altLang="en-US" sz="3200" dirty="0" smtClean="0">
                <a:solidFill>
                  <a:srgbClr val="0000FF"/>
                </a:solidFill>
              </a:rPr>
              <a:t>ウェールズリバイバル：教会を曲げて、世界を救ってください！</a:t>
            </a:r>
            <a:endParaRPr lang="en-US" sz="3200" dirty="0">
              <a:solidFill>
                <a:srgbClr val="0000FF"/>
              </a:solidFill>
            </a:endParaRPr>
          </a:p>
        </p:txBody>
      </p:sp>
    </p:spTree>
    <p:extLst>
      <p:ext uri="{BB962C8B-B14F-4D97-AF65-F5344CB8AC3E}">
        <p14:creationId xmlns:p14="http://schemas.microsoft.com/office/powerpoint/2010/main" val="610883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9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95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95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7" grpId="0" build="p"/>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589212" y="624110"/>
            <a:ext cx="9145588" cy="1280890"/>
          </a:xfrm>
        </p:spPr>
        <p:txBody>
          <a:bodyPr>
            <a:noAutofit/>
          </a:bodyPr>
          <a:lstStyle/>
          <a:p>
            <a:pPr>
              <a:defRPr/>
            </a:pPr>
            <a:r>
              <a:rPr lang="es-AR" sz="4000" b="1" dirty="0">
                <a:ln w="0"/>
                <a:solidFill>
                  <a:schemeClr val="accent1"/>
                </a:solidFill>
                <a:effectLst>
                  <a:outerShdw blurRad="38100" dist="25400" dir="5400000" algn="ctr" rotWithShape="0">
                    <a:srgbClr val="6E747A">
                      <a:alpha val="43000"/>
                    </a:srgbClr>
                  </a:outerShdw>
                </a:effectLst>
              </a:rPr>
              <a:t>The Welsh Revival </a:t>
            </a:r>
            <a:r>
              <a:rPr lang="es-AR" sz="4000" b="1" dirty="0" smtClean="0">
                <a:ln w="0"/>
                <a:solidFill>
                  <a:schemeClr val="accent1"/>
                </a:solidFill>
                <a:effectLst>
                  <a:outerShdw blurRad="38100" dist="25400" dir="5400000" algn="ctr" rotWithShape="0">
                    <a:srgbClr val="6E747A">
                      <a:alpha val="43000"/>
                    </a:srgbClr>
                  </a:outerShdw>
                </a:effectLst>
              </a:rPr>
              <a:t>Characteristics</a:t>
            </a:r>
            <a:br>
              <a:rPr lang="es-AR" sz="4000" b="1" dirty="0" smtClean="0">
                <a:ln w="0"/>
                <a:solidFill>
                  <a:schemeClr val="accent1"/>
                </a:solidFill>
                <a:effectLst>
                  <a:outerShdw blurRad="38100" dist="25400" dir="5400000" algn="ctr" rotWithShape="0">
                    <a:srgbClr val="6E747A">
                      <a:alpha val="43000"/>
                    </a:srgbClr>
                  </a:outerShdw>
                </a:effectLst>
              </a:rPr>
            </a:br>
            <a:r>
              <a:rPr lang="ja-JP" altLang="en-US" sz="4000" b="1" dirty="0" smtClean="0">
                <a:ln w="0"/>
                <a:solidFill>
                  <a:schemeClr val="accent1"/>
                </a:solidFill>
                <a:effectLst>
                  <a:outerShdw blurRad="38100" dist="25400" dir="5400000" algn="ctr" rotWithShape="0">
                    <a:srgbClr val="6E747A">
                      <a:alpha val="43000"/>
                    </a:srgbClr>
                  </a:outerShdw>
                </a:effectLst>
              </a:rPr>
              <a:t>　　　</a:t>
            </a:r>
            <a:r>
              <a:rPr lang="ja-JP" altLang="en-US" sz="3200" b="1" dirty="0" smtClean="0">
                <a:ln w="0"/>
                <a:solidFill>
                  <a:schemeClr val="accent4"/>
                </a:solidFill>
                <a:effectLst>
                  <a:outerShdw blurRad="38100" dist="25400" dir="5400000" algn="ctr" rotWithShape="0">
                    <a:srgbClr val="6E747A">
                      <a:alpha val="43000"/>
                    </a:srgbClr>
                  </a:outerShdw>
                </a:effectLst>
              </a:rPr>
              <a:t>ウェールズリバイバルの特徴</a:t>
            </a:r>
            <a:endParaRPr lang="es-AR" sz="3200" b="1" dirty="0">
              <a:ln w="0"/>
              <a:solidFill>
                <a:schemeClr val="accent4"/>
              </a:solidFill>
              <a:effectLst>
                <a:outerShdw blurRad="38100" dist="25400" dir="5400000" algn="ctr" rotWithShape="0">
                  <a:srgbClr val="6E747A">
                    <a:alpha val="43000"/>
                  </a:srgbClr>
                </a:outerShdw>
              </a:effectLst>
            </a:endParaRPr>
          </a:p>
        </p:txBody>
      </p:sp>
      <p:sp>
        <p:nvSpPr>
          <p:cNvPr id="579587" name="Rectangle 3"/>
          <p:cNvSpPr>
            <a:spLocks noGrp="1" noChangeArrowheads="1"/>
          </p:cNvSpPr>
          <p:nvPr>
            <p:ph idx="1"/>
          </p:nvPr>
        </p:nvSpPr>
        <p:spPr>
          <a:xfrm>
            <a:off x="2589212" y="2133600"/>
            <a:ext cx="8915400" cy="4572000"/>
          </a:xfrm>
        </p:spPr>
        <p:txBody>
          <a:bodyPr>
            <a:noAutofit/>
          </a:bodyPr>
          <a:lstStyle/>
          <a:p>
            <a:pPr eaLnBrk="1" fontAlgn="auto" hangingPunct="1">
              <a:lnSpc>
                <a:spcPct val="90000"/>
              </a:lnSpc>
              <a:buFont typeface="Wingdings" pitchFamily="2" charset="2"/>
              <a:buChar char="ü"/>
              <a:defRPr/>
            </a:pPr>
            <a:r>
              <a:rPr lang="en-US" sz="3200" dirty="0">
                <a:ln w="0"/>
                <a:solidFill>
                  <a:schemeClr val="tx1"/>
                </a:solidFill>
                <a:effectLst>
                  <a:outerShdw blurRad="38100" dist="38100" dir="2700000" algn="tl">
                    <a:srgbClr val="000000">
                      <a:alpha val="43137"/>
                    </a:srgbClr>
                  </a:outerShdw>
                </a:effectLst>
              </a:rPr>
              <a:t>Gatherings </a:t>
            </a:r>
            <a:r>
              <a:rPr lang="en-US" sz="3200" dirty="0" smtClean="0">
                <a:ln w="0"/>
                <a:solidFill>
                  <a:schemeClr val="tx1"/>
                </a:solidFill>
                <a:effectLst>
                  <a:outerShdw blurRad="38100" dist="38100" dir="2700000" algn="tl">
                    <a:srgbClr val="000000">
                      <a:alpha val="43137"/>
                    </a:srgbClr>
                  </a:outerShdw>
                </a:effectLst>
              </a:rPr>
              <a:t>lasted most of the night</a:t>
            </a:r>
          </a:p>
          <a:p>
            <a:pPr marL="0" indent="0" eaLnBrk="1" fontAlgn="auto" hangingPunct="1">
              <a:lnSpc>
                <a:spcPct val="90000"/>
              </a:lnSpc>
              <a:buNone/>
              <a:defRPr/>
            </a:pPr>
            <a:r>
              <a:rPr lang="ja-JP" altLang="en-US" sz="3200" dirty="0">
                <a:ln w="0"/>
                <a:solidFill>
                  <a:schemeClr val="tx1"/>
                </a:solidFill>
                <a:effectLst>
                  <a:outerShdw blurRad="38100" dist="38100" dir="2700000" algn="tl">
                    <a:srgbClr val="000000">
                      <a:alpha val="43137"/>
                    </a:srgbClr>
                  </a:outerShdw>
                </a:effectLst>
              </a:rPr>
              <a:t>　</a:t>
            </a:r>
            <a:r>
              <a:rPr lang="ja-JP" altLang="en-US" sz="3200" dirty="0" smtClean="0">
                <a:ln w="0"/>
                <a:solidFill>
                  <a:srgbClr val="0000FF"/>
                </a:solidFill>
                <a:effectLst>
                  <a:outerShdw blurRad="38100" dist="38100" dir="2700000" algn="tl">
                    <a:srgbClr val="000000">
                      <a:alpha val="43137"/>
                    </a:srgbClr>
                  </a:outerShdw>
                </a:effectLst>
              </a:rPr>
              <a:t>集会は夜遅くまで続いた</a:t>
            </a:r>
            <a:endParaRPr lang="en-US" sz="3200" dirty="0">
              <a:ln w="0"/>
              <a:solidFill>
                <a:srgbClr val="0000FF"/>
              </a:solidFill>
              <a:effectLst>
                <a:outerShdw blurRad="38100" dist="38100" dir="2700000" algn="tl">
                  <a:srgbClr val="000000">
                    <a:alpha val="43137"/>
                  </a:srgbClr>
                </a:outerShdw>
              </a:effectLst>
            </a:endParaRPr>
          </a:p>
          <a:p>
            <a:pPr eaLnBrk="1" fontAlgn="auto" hangingPunct="1">
              <a:lnSpc>
                <a:spcPct val="90000"/>
              </a:lnSpc>
              <a:buFont typeface="Wingdings" pitchFamily="2" charset="2"/>
              <a:buChar char="ü"/>
              <a:defRPr/>
            </a:pPr>
            <a:r>
              <a:rPr lang="en-US" sz="3200" dirty="0" smtClean="0">
                <a:ln w="0"/>
                <a:solidFill>
                  <a:schemeClr val="tx1"/>
                </a:solidFill>
                <a:effectLst>
                  <a:outerShdw blurRad="38100" dist="38100" dir="2700000" algn="tl">
                    <a:srgbClr val="000000">
                      <a:alpha val="43137"/>
                    </a:srgbClr>
                  </a:outerShdw>
                </a:effectLst>
              </a:rPr>
              <a:t>Much </a:t>
            </a:r>
            <a:r>
              <a:rPr lang="en-US" sz="3200" dirty="0">
                <a:ln w="0"/>
                <a:solidFill>
                  <a:schemeClr val="tx1"/>
                </a:solidFill>
                <a:effectLst>
                  <a:outerShdw blurRad="38100" dist="38100" dir="2700000" algn="tl">
                    <a:srgbClr val="000000">
                      <a:alpha val="43137"/>
                    </a:srgbClr>
                  </a:outerShdw>
                </a:effectLst>
              </a:rPr>
              <a:t>hymn </a:t>
            </a:r>
            <a:r>
              <a:rPr lang="en-US" sz="3200" dirty="0" smtClean="0">
                <a:ln w="0"/>
                <a:solidFill>
                  <a:schemeClr val="tx1"/>
                </a:solidFill>
                <a:effectLst>
                  <a:outerShdw blurRad="38100" dist="38100" dir="2700000" algn="tl">
                    <a:srgbClr val="000000">
                      <a:alpha val="43137"/>
                    </a:srgbClr>
                  </a:outerShdw>
                </a:effectLst>
              </a:rPr>
              <a:t>singing and prayer</a:t>
            </a:r>
            <a:endParaRPr lang="en-US" sz="3200" dirty="0">
              <a:ln w="0"/>
              <a:solidFill>
                <a:schemeClr val="tx1"/>
              </a:solidFill>
              <a:effectLst>
                <a:outerShdw blurRad="38100" dist="38100" dir="2700000" algn="tl">
                  <a:srgbClr val="000000">
                    <a:alpha val="43137"/>
                  </a:srgbClr>
                </a:outerShdw>
              </a:effectLst>
            </a:endParaRPr>
          </a:p>
          <a:p>
            <a:pPr marL="0" indent="0" eaLnBrk="1" fontAlgn="auto" hangingPunct="1">
              <a:lnSpc>
                <a:spcPct val="90000"/>
              </a:lnSpc>
              <a:buNone/>
              <a:defRPr/>
            </a:pPr>
            <a:r>
              <a:rPr lang="ja-JP" altLang="en-US" sz="3200" dirty="0" smtClean="0">
                <a:ln w="0"/>
                <a:solidFill>
                  <a:schemeClr val="tx1"/>
                </a:solidFill>
                <a:effectLst>
                  <a:outerShdw blurRad="38100" dist="38100" dir="2700000" algn="tl">
                    <a:srgbClr val="000000">
                      <a:alpha val="43137"/>
                    </a:srgbClr>
                  </a:outerShdw>
                </a:effectLst>
              </a:rPr>
              <a:t>　</a:t>
            </a:r>
            <a:r>
              <a:rPr lang="ja-JP" altLang="en-US" sz="3200" dirty="0" smtClean="0">
                <a:ln w="0"/>
                <a:solidFill>
                  <a:srgbClr val="0000FF"/>
                </a:solidFill>
                <a:effectLst>
                  <a:outerShdw blurRad="38100" dist="38100" dir="2700000" algn="tl">
                    <a:srgbClr val="000000">
                      <a:alpha val="43137"/>
                    </a:srgbClr>
                  </a:outerShdw>
                </a:effectLst>
              </a:rPr>
              <a:t>よく賛美しよく祈った</a:t>
            </a:r>
            <a:endParaRPr lang="en-US" sz="3200" dirty="0" smtClean="0">
              <a:ln w="0"/>
              <a:solidFill>
                <a:srgbClr val="0000FF"/>
              </a:solidFill>
              <a:effectLst>
                <a:outerShdw blurRad="38100" dist="38100" dir="2700000" algn="tl">
                  <a:srgbClr val="000000">
                    <a:alpha val="43137"/>
                  </a:srgbClr>
                </a:outerShdw>
              </a:effectLst>
            </a:endParaRPr>
          </a:p>
          <a:p>
            <a:pPr eaLnBrk="1" fontAlgn="auto" hangingPunct="1">
              <a:lnSpc>
                <a:spcPct val="90000"/>
              </a:lnSpc>
              <a:buFont typeface="Wingdings" pitchFamily="2" charset="2"/>
              <a:buChar char="ü"/>
              <a:defRPr/>
            </a:pPr>
            <a:r>
              <a:rPr lang="en-US" sz="3200" dirty="0" smtClean="0">
                <a:ln w="0"/>
                <a:solidFill>
                  <a:schemeClr val="tx1"/>
                </a:solidFill>
                <a:effectLst>
                  <a:outerShdw blurRad="38100" dist="38100" dir="2700000" algn="tl">
                    <a:srgbClr val="000000">
                      <a:alpha val="43137"/>
                    </a:srgbClr>
                  </a:outerShdw>
                </a:effectLst>
              </a:rPr>
              <a:t>Clear</a:t>
            </a:r>
            <a:r>
              <a:rPr lang="en-US" sz="3200" dirty="0">
                <a:ln w="0"/>
                <a:solidFill>
                  <a:schemeClr val="tx1"/>
                </a:solidFill>
                <a:effectLst>
                  <a:outerShdw blurRad="38100" dist="38100" dir="2700000" algn="tl">
                    <a:srgbClr val="000000">
                      <a:alpha val="43137"/>
                    </a:srgbClr>
                  </a:outerShdw>
                </a:effectLst>
              </a:rPr>
              <a:t>, open confession of sin</a:t>
            </a:r>
          </a:p>
          <a:p>
            <a:pPr marL="0" indent="0" eaLnBrk="1" fontAlgn="auto" hangingPunct="1">
              <a:lnSpc>
                <a:spcPct val="90000"/>
              </a:lnSpc>
              <a:buNone/>
              <a:defRPr/>
            </a:pPr>
            <a:r>
              <a:rPr lang="ja-JP" altLang="en-US" sz="3200" dirty="0" smtClean="0">
                <a:ln w="0"/>
                <a:solidFill>
                  <a:schemeClr val="tx1"/>
                </a:solidFill>
                <a:effectLst>
                  <a:outerShdw blurRad="38100" dist="38100" dir="2700000" algn="tl">
                    <a:srgbClr val="000000">
                      <a:alpha val="43137"/>
                    </a:srgbClr>
                  </a:outerShdw>
                </a:effectLst>
              </a:rPr>
              <a:t>　</a:t>
            </a:r>
            <a:r>
              <a:rPr lang="ja-JP" altLang="en-US" sz="3200" dirty="0" smtClean="0">
                <a:ln w="0"/>
                <a:solidFill>
                  <a:srgbClr val="0000FF"/>
                </a:solidFill>
                <a:effectLst>
                  <a:outerShdw blurRad="38100" dist="38100" dir="2700000" algn="tl">
                    <a:srgbClr val="000000">
                      <a:alpha val="43137"/>
                    </a:srgbClr>
                  </a:outerShdw>
                </a:effectLst>
              </a:rPr>
              <a:t>はっきりでオープンな罪の告白</a:t>
            </a:r>
            <a:endParaRPr lang="en-US" sz="3200" dirty="0" smtClean="0">
              <a:ln w="0"/>
              <a:solidFill>
                <a:srgbClr val="0000FF"/>
              </a:solidFill>
              <a:effectLst>
                <a:outerShdw blurRad="38100" dist="38100" dir="2700000" algn="tl">
                  <a:srgbClr val="000000">
                    <a:alpha val="43137"/>
                  </a:srgbClr>
                </a:outerShdw>
              </a:effectLst>
            </a:endParaRPr>
          </a:p>
          <a:p>
            <a:pPr eaLnBrk="1" fontAlgn="auto" hangingPunct="1">
              <a:lnSpc>
                <a:spcPct val="90000"/>
              </a:lnSpc>
              <a:buFont typeface="Wingdings" pitchFamily="2" charset="2"/>
              <a:buChar char="ü"/>
              <a:defRPr/>
            </a:pPr>
            <a:r>
              <a:rPr lang="en-US" sz="3200" dirty="0" smtClean="0">
                <a:ln w="0"/>
                <a:solidFill>
                  <a:schemeClr val="tx1"/>
                </a:solidFill>
                <a:effectLst>
                  <a:outerShdw blurRad="38100" dist="38100" dir="2700000" algn="tl">
                    <a:srgbClr val="000000">
                      <a:alpha val="43137"/>
                    </a:srgbClr>
                  </a:outerShdw>
                </a:effectLst>
              </a:rPr>
              <a:t>Deep repentance</a:t>
            </a:r>
          </a:p>
          <a:p>
            <a:pPr marL="0" indent="0" eaLnBrk="1" fontAlgn="auto" hangingPunct="1">
              <a:lnSpc>
                <a:spcPct val="90000"/>
              </a:lnSpc>
              <a:buNone/>
              <a:defRPr/>
            </a:pPr>
            <a:r>
              <a:rPr lang="ja-JP" altLang="en-US" sz="3200" dirty="0" smtClean="0">
                <a:ln w="0"/>
                <a:solidFill>
                  <a:schemeClr val="tx1"/>
                </a:solidFill>
                <a:effectLst>
                  <a:outerShdw blurRad="38100" dist="38100" dir="2700000" algn="tl">
                    <a:srgbClr val="000000">
                      <a:alpha val="43137"/>
                    </a:srgbClr>
                  </a:outerShdw>
                </a:effectLst>
              </a:rPr>
              <a:t>　</a:t>
            </a:r>
            <a:r>
              <a:rPr lang="ja-JP" altLang="en-US" sz="3200" dirty="0" smtClean="0">
                <a:ln w="0"/>
                <a:solidFill>
                  <a:srgbClr val="0000FF"/>
                </a:solidFill>
                <a:effectLst>
                  <a:outerShdw blurRad="38100" dist="38100" dir="2700000" algn="tl">
                    <a:srgbClr val="000000">
                      <a:alpha val="43137"/>
                    </a:srgbClr>
                  </a:outerShdw>
                </a:effectLst>
              </a:rPr>
              <a:t>心からの悔い改め</a:t>
            </a:r>
            <a:endParaRPr lang="en-US" sz="3200" dirty="0">
              <a:ln w="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201077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589212" y="624110"/>
            <a:ext cx="9145588" cy="1280890"/>
          </a:xfrm>
        </p:spPr>
        <p:txBody>
          <a:bodyPr>
            <a:noAutofit/>
          </a:bodyPr>
          <a:lstStyle/>
          <a:p>
            <a:pPr>
              <a:defRPr/>
            </a:pPr>
            <a:r>
              <a:rPr lang="es-AR" sz="4000" b="1" dirty="0">
                <a:ln w="0"/>
                <a:solidFill>
                  <a:schemeClr val="accent1"/>
                </a:solidFill>
                <a:effectLst>
                  <a:outerShdw blurRad="38100" dist="25400" dir="5400000" algn="ctr" rotWithShape="0">
                    <a:srgbClr val="6E747A">
                      <a:alpha val="43000"/>
                    </a:srgbClr>
                  </a:outerShdw>
                </a:effectLst>
              </a:rPr>
              <a:t>The Welsh Revival </a:t>
            </a:r>
            <a:r>
              <a:rPr lang="es-AR" sz="4000" b="1" dirty="0" smtClean="0">
                <a:ln w="0"/>
                <a:solidFill>
                  <a:schemeClr val="accent1"/>
                </a:solidFill>
                <a:effectLst>
                  <a:outerShdw blurRad="38100" dist="25400" dir="5400000" algn="ctr" rotWithShape="0">
                    <a:srgbClr val="6E747A">
                      <a:alpha val="43000"/>
                    </a:srgbClr>
                  </a:outerShdw>
                </a:effectLst>
              </a:rPr>
              <a:t>Results</a:t>
            </a:r>
            <a:br>
              <a:rPr lang="es-AR" sz="4000" b="1" dirty="0" smtClean="0">
                <a:ln w="0"/>
                <a:solidFill>
                  <a:schemeClr val="accent1"/>
                </a:solidFill>
                <a:effectLst>
                  <a:outerShdw blurRad="38100" dist="25400" dir="5400000" algn="ctr" rotWithShape="0">
                    <a:srgbClr val="6E747A">
                      <a:alpha val="43000"/>
                    </a:srgbClr>
                  </a:outerShdw>
                </a:effectLst>
              </a:rPr>
            </a:br>
            <a:r>
              <a:rPr lang="ja-JP" altLang="en-US" sz="4000" b="1" dirty="0" smtClean="0">
                <a:ln w="0"/>
                <a:solidFill>
                  <a:schemeClr val="accent1"/>
                </a:solidFill>
                <a:effectLst>
                  <a:outerShdw blurRad="38100" dist="25400" dir="5400000" algn="ctr" rotWithShape="0">
                    <a:srgbClr val="6E747A">
                      <a:alpha val="43000"/>
                    </a:srgbClr>
                  </a:outerShdw>
                </a:effectLst>
              </a:rPr>
              <a:t>　</a:t>
            </a:r>
            <a:r>
              <a:rPr lang="ja-JP" altLang="en-US" sz="2800" b="1" dirty="0" smtClean="0">
                <a:ln w="0"/>
                <a:solidFill>
                  <a:schemeClr val="accent4"/>
                </a:solidFill>
                <a:effectLst>
                  <a:outerShdw blurRad="38100" dist="25400" dir="5400000" algn="ctr" rotWithShape="0">
                    <a:srgbClr val="6E747A">
                      <a:alpha val="43000"/>
                    </a:srgbClr>
                  </a:outerShdw>
                </a:effectLst>
              </a:rPr>
              <a:t>ウェールズリバイバルの結果</a:t>
            </a:r>
            <a:endParaRPr lang="es-AR" sz="2800" b="1" dirty="0">
              <a:ln w="0"/>
              <a:solidFill>
                <a:schemeClr val="accent4"/>
              </a:solidFill>
              <a:effectLst>
                <a:outerShdw blurRad="38100" dist="25400" dir="5400000" algn="ctr" rotWithShape="0">
                  <a:srgbClr val="6E747A">
                    <a:alpha val="43000"/>
                  </a:srgbClr>
                </a:outerShdw>
              </a:effectLst>
            </a:endParaRPr>
          </a:p>
        </p:txBody>
      </p:sp>
      <p:sp>
        <p:nvSpPr>
          <p:cNvPr id="579587" name="Rectangle 3"/>
          <p:cNvSpPr>
            <a:spLocks noGrp="1" noChangeArrowheads="1"/>
          </p:cNvSpPr>
          <p:nvPr>
            <p:ph idx="1"/>
          </p:nvPr>
        </p:nvSpPr>
        <p:spPr>
          <a:xfrm>
            <a:off x="2589212" y="2133600"/>
            <a:ext cx="8915400" cy="4572000"/>
          </a:xfrm>
        </p:spPr>
        <p:txBody>
          <a:bodyPr>
            <a:noAutofit/>
          </a:bodyPr>
          <a:lstStyle/>
          <a:p>
            <a:pPr eaLnBrk="1" fontAlgn="auto" hangingPunct="1">
              <a:lnSpc>
                <a:spcPct val="90000"/>
              </a:lnSpc>
              <a:buFont typeface="Wingdings" pitchFamily="2" charset="2"/>
              <a:buChar char="ü"/>
              <a:defRPr/>
            </a:pPr>
            <a:r>
              <a:rPr lang="en-US" sz="3200" dirty="0" smtClean="0">
                <a:ln w="0"/>
                <a:solidFill>
                  <a:schemeClr val="tx1"/>
                </a:solidFill>
                <a:effectLst>
                  <a:outerShdw blurRad="38100" dist="38100" dir="2700000" algn="tl">
                    <a:srgbClr val="000000">
                      <a:alpha val="43137"/>
                    </a:srgbClr>
                  </a:outerShdw>
                </a:effectLst>
              </a:rPr>
              <a:t>No more drinking; bars had to close</a:t>
            </a:r>
          </a:p>
          <a:p>
            <a:pPr marL="0" indent="0" eaLnBrk="1" fontAlgn="auto" hangingPunct="1">
              <a:lnSpc>
                <a:spcPct val="90000"/>
              </a:lnSpc>
              <a:buNone/>
              <a:defRPr/>
            </a:pPr>
            <a:r>
              <a:rPr lang="ja-JP" altLang="en-US" sz="3200" dirty="0">
                <a:ln w="0"/>
                <a:solidFill>
                  <a:schemeClr val="tx1"/>
                </a:solidFill>
                <a:effectLst>
                  <a:outerShdw blurRad="38100" dist="38100" dir="2700000" algn="tl">
                    <a:srgbClr val="000000">
                      <a:alpha val="43137"/>
                    </a:srgbClr>
                  </a:outerShdw>
                </a:effectLst>
              </a:rPr>
              <a:t>　</a:t>
            </a:r>
            <a:r>
              <a:rPr lang="ja-JP" altLang="en-US" sz="3200" dirty="0" smtClean="0">
                <a:ln w="0"/>
                <a:solidFill>
                  <a:srgbClr val="0000FF"/>
                </a:solidFill>
                <a:effectLst>
                  <a:outerShdw blurRad="38100" dist="38100" dir="2700000" algn="tl">
                    <a:srgbClr val="000000">
                      <a:alpha val="43137"/>
                    </a:srgbClr>
                  </a:outerShdw>
                </a:effectLst>
              </a:rPr>
              <a:t>禁酒；飲み屋が閉店する</a:t>
            </a:r>
            <a:endParaRPr lang="en-US" sz="3200" dirty="0">
              <a:ln w="0"/>
              <a:solidFill>
                <a:srgbClr val="0000FF"/>
              </a:solidFill>
              <a:effectLst>
                <a:outerShdw blurRad="38100" dist="38100" dir="2700000" algn="tl">
                  <a:srgbClr val="000000">
                    <a:alpha val="43137"/>
                  </a:srgbClr>
                </a:outerShdw>
              </a:effectLst>
            </a:endParaRPr>
          </a:p>
          <a:p>
            <a:pPr eaLnBrk="1" fontAlgn="auto" hangingPunct="1">
              <a:lnSpc>
                <a:spcPct val="90000"/>
              </a:lnSpc>
              <a:buFont typeface="Wingdings" pitchFamily="2" charset="2"/>
              <a:buChar char="ü"/>
              <a:defRPr/>
            </a:pPr>
            <a:r>
              <a:rPr lang="en-US" sz="3200" dirty="0" smtClean="0">
                <a:ln w="0"/>
                <a:solidFill>
                  <a:schemeClr val="tx1"/>
                </a:solidFill>
                <a:effectLst>
                  <a:outerShdw blurRad="38100" dist="38100" dir="2700000" algn="tl">
                    <a:srgbClr val="000000">
                      <a:alpha val="43137"/>
                    </a:srgbClr>
                  </a:outerShdw>
                </a:effectLst>
              </a:rPr>
              <a:t>Crime almost disappeared; police became unemployed</a:t>
            </a:r>
          </a:p>
          <a:p>
            <a:pPr marL="0" indent="0" eaLnBrk="1" fontAlgn="auto" hangingPunct="1">
              <a:lnSpc>
                <a:spcPct val="90000"/>
              </a:lnSpc>
              <a:buNone/>
              <a:defRPr/>
            </a:pPr>
            <a:r>
              <a:rPr lang="ja-JP" altLang="en-US" sz="3200" dirty="0" smtClean="0">
                <a:ln w="0"/>
                <a:solidFill>
                  <a:schemeClr val="tx1"/>
                </a:solidFill>
                <a:effectLst>
                  <a:outerShdw blurRad="38100" dist="38100" dir="2700000" algn="tl">
                    <a:srgbClr val="000000">
                      <a:alpha val="43137"/>
                    </a:srgbClr>
                  </a:outerShdw>
                </a:effectLst>
              </a:rPr>
              <a:t>　</a:t>
            </a:r>
            <a:r>
              <a:rPr lang="ja-JP" altLang="en-US" sz="3200" dirty="0" smtClean="0">
                <a:ln w="0"/>
                <a:solidFill>
                  <a:srgbClr val="0000FF"/>
                </a:solidFill>
                <a:effectLst>
                  <a:outerShdw blurRad="38100" dist="38100" dir="2700000" algn="tl">
                    <a:srgbClr val="000000">
                      <a:alpha val="43137"/>
                    </a:srgbClr>
                  </a:outerShdw>
                </a:effectLst>
              </a:rPr>
              <a:t>犯罪が殆ど無くなる；警官が失業</a:t>
            </a:r>
            <a:endParaRPr lang="en-US" sz="3200" dirty="0">
              <a:ln w="0"/>
              <a:solidFill>
                <a:srgbClr val="0000FF"/>
              </a:solidFill>
              <a:effectLst>
                <a:outerShdw blurRad="38100" dist="38100" dir="2700000" algn="tl">
                  <a:srgbClr val="000000">
                    <a:alpha val="43137"/>
                  </a:srgbClr>
                </a:outerShdw>
              </a:effectLst>
            </a:endParaRPr>
          </a:p>
          <a:p>
            <a:pPr eaLnBrk="1" fontAlgn="auto" hangingPunct="1">
              <a:lnSpc>
                <a:spcPct val="90000"/>
              </a:lnSpc>
              <a:buFont typeface="Wingdings" pitchFamily="2" charset="2"/>
              <a:buChar char="ü"/>
              <a:defRPr/>
            </a:pPr>
            <a:r>
              <a:rPr lang="en-US" sz="3200" dirty="0" smtClean="0">
                <a:ln w="0"/>
                <a:solidFill>
                  <a:schemeClr val="tx1"/>
                </a:solidFill>
                <a:effectLst>
                  <a:outerShdw blurRad="38100" dist="38100" dir="2700000" algn="tl">
                    <a:srgbClr val="000000">
                      <a:alpha val="43137"/>
                    </a:srgbClr>
                  </a:outerShdw>
                </a:effectLst>
              </a:rPr>
              <a:t>Horses could no longer understand the coal miners because these didn’t swear!</a:t>
            </a:r>
          </a:p>
          <a:p>
            <a:pPr marL="0" indent="0" eaLnBrk="1" fontAlgn="auto" hangingPunct="1">
              <a:lnSpc>
                <a:spcPct val="90000"/>
              </a:lnSpc>
              <a:buNone/>
              <a:defRPr/>
            </a:pPr>
            <a:r>
              <a:rPr lang="ja-JP" altLang="en-US" sz="3200" dirty="0">
                <a:ln w="0"/>
                <a:solidFill>
                  <a:schemeClr val="tx1"/>
                </a:solidFill>
                <a:effectLst>
                  <a:outerShdw blurRad="38100" dist="38100" dir="2700000" algn="tl">
                    <a:srgbClr val="000000">
                      <a:alpha val="43137"/>
                    </a:srgbClr>
                  </a:outerShdw>
                </a:effectLst>
              </a:rPr>
              <a:t>　</a:t>
            </a:r>
            <a:r>
              <a:rPr lang="ja-JP" altLang="en-US" sz="3200" dirty="0" smtClean="0">
                <a:ln w="0"/>
                <a:solidFill>
                  <a:srgbClr val="0000FF"/>
                </a:solidFill>
                <a:effectLst>
                  <a:outerShdw blurRad="38100" dist="38100" dir="2700000" algn="tl">
                    <a:srgbClr val="000000">
                      <a:alpha val="43137"/>
                    </a:srgbClr>
                  </a:outerShdw>
                </a:effectLst>
              </a:rPr>
              <a:t>悪態を付く人がいなくなった</a:t>
            </a:r>
            <a:endParaRPr lang="en-US" sz="3200" dirty="0" smtClean="0">
              <a:ln w="0"/>
              <a:solidFill>
                <a:srgbClr val="0000FF"/>
              </a:solidFill>
              <a:effectLst>
                <a:outerShdw blurRad="38100" dist="38100" dir="2700000" algn="tl">
                  <a:srgbClr val="000000">
                    <a:alpha val="43137"/>
                  </a:srgbClr>
                </a:outerShdw>
              </a:effectLst>
            </a:endParaRPr>
          </a:p>
          <a:p>
            <a:pPr marL="0" indent="0" eaLnBrk="1" fontAlgn="auto" hangingPunct="1">
              <a:lnSpc>
                <a:spcPct val="90000"/>
              </a:lnSpc>
              <a:buNone/>
              <a:defRPr/>
            </a:pPr>
            <a:endParaRPr lang="en-US" sz="3200" dirty="0">
              <a:ln w="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22022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2667000" y="1676400"/>
            <a:ext cx="5791200" cy="2708434"/>
          </a:xfrm>
          <a:prstGeom prst="rect">
            <a:avLst/>
          </a:prstGeom>
          <a:noFill/>
          <a:ln w="9525">
            <a:noFill/>
            <a:miter lim="800000"/>
            <a:headEnd/>
            <a:tailEnd/>
          </a:ln>
        </p:spPr>
        <p:txBody>
          <a:bodyPr wrap="square">
            <a:spAutoFit/>
          </a:bodyPr>
          <a:lstStyle/>
          <a:p>
            <a:pPr lvl="0" fontAlgn="auto">
              <a:spcBef>
                <a:spcPts val="0"/>
              </a:spcBef>
              <a:spcAft>
                <a:spcPts val="0"/>
              </a:spcAft>
              <a:defRPr/>
            </a:pPr>
            <a:r>
              <a:rPr lang="en-US" sz="3400" dirty="0">
                <a:ln w="0"/>
                <a:solidFill>
                  <a:prstClr val="black"/>
                </a:solidFill>
                <a:effectLst>
                  <a:outerShdw blurRad="38100" dist="19050" dir="2700000" algn="tl" rotWithShape="0">
                    <a:prstClr val="black">
                      <a:alpha val="40000"/>
                    </a:prstClr>
                  </a:outerShdw>
                </a:effectLst>
                <a:latin typeface="Century Gothic" panose="020B0502020202020204"/>
              </a:rPr>
              <a:t>“I saw the conformity to the world, the unwillingness to suffer for the truth's sake.”</a:t>
            </a:r>
          </a:p>
          <a:p>
            <a:pPr lvl="0" algn="r" fontAlgn="auto">
              <a:spcBef>
                <a:spcPts val="0"/>
              </a:spcBef>
              <a:spcAft>
                <a:spcPts val="0"/>
              </a:spcAft>
              <a:defRPr/>
            </a:pPr>
            <a:r>
              <a:rPr lang="en-US" sz="2800" i="1" dirty="0">
                <a:ln w="0"/>
                <a:solidFill>
                  <a:srgbClr val="A53010">
                    <a:lumMod val="75000"/>
                  </a:srgbClr>
                </a:solidFill>
                <a:effectLst>
                  <a:outerShdw blurRad="38100" dist="19050" dir="2700000" algn="tl" rotWithShape="0">
                    <a:prstClr val="black">
                      <a:alpha val="40000"/>
                    </a:prstClr>
                  </a:outerShdw>
                </a:effectLst>
                <a:latin typeface="Century Gothic" panose="020B0502020202020204"/>
              </a:rPr>
              <a:t>Testimonies</a:t>
            </a:r>
            <a:r>
              <a:rPr lang="en-US" sz="2800" dirty="0">
                <a:ln w="0"/>
                <a:solidFill>
                  <a:srgbClr val="A53010">
                    <a:lumMod val="75000"/>
                  </a:srgbClr>
                </a:solidFill>
                <a:effectLst>
                  <a:outerShdw blurRad="38100" dist="19050" dir="2700000" algn="tl" rotWithShape="0">
                    <a:prstClr val="black">
                      <a:alpha val="40000"/>
                    </a:prstClr>
                  </a:outerShdw>
                </a:effectLst>
                <a:latin typeface="Century Gothic" panose="020B0502020202020204"/>
              </a:rPr>
              <a:t>, vol. 1, 128</a:t>
            </a:r>
          </a:p>
        </p:txBody>
      </p:sp>
      <p:pic>
        <p:nvPicPr>
          <p:cNvPr id="13316" name="Picture 7" descr="egw1859_lg"/>
          <p:cNvPicPr>
            <a:picLocks noChangeAspect="1" noChangeArrowheads="1"/>
          </p:cNvPicPr>
          <p:nvPr/>
        </p:nvPicPr>
        <p:blipFill>
          <a:blip r:embed="rId2">
            <a:lum contrast="10000"/>
          </a:blip>
          <a:srcRect l="9375" t="4286" r="9375" b="18001"/>
          <a:stretch>
            <a:fillRect/>
          </a:stretch>
        </p:blipFill>
        <p:spPr bwMode="auto">
          <a:xfrm>
            <a:off x="8892765" y="1828800"/>
            <a:ext cx="2384835" cy="3118308"/>
          </a:xfrm>
          <a:prstGeom prst="rect">
            <a:avLst/>
          </a:prstGeom>
          <a:ln>
            <a:noFill/>
          </a:ln>
          <a:effectLst>
            <a:outerShdw blurRad="292100" dist="139700" dir="2700000" algn="tl" rotWithShape="0">
              <a:srgbClr val="333333">
                <a:alpha val="65000"/>
              </a:srgbClr>
            </a:outerShdw>
          </a:effectLst>
        </p:spPr>
      </p:pic>
      <p:sp>
        <p:nvSpPr>
          <p:cNvPr id="6" name="Rectangle 5"/>
          <p:cNvSpPr txBox="1">
            <a:spLocks noChangeArrowheads="1"/>
          </p:cNvSpPr>
          <p:nvPr/>
        </p:nvSpPr>
        <p:spPr>
          <a:xfrm>
            <a:off x="2590800" y="304800"/>
            <a:ext cx="4419600" cy="914400"/>
          </a:xfrm>
          <a:prstGeom prst="rect">
            <a:avLst/>
          </a:prstGeom>
        </p:spPr>
        <p:txBody>
          <a:bodyPr lIns="45720" tIns="0" rIns="45720" bIns="0" anchor="b">
            <a:normAutofit fontScale="92500"/>
          </a:bodyPr>
          <a:lstStyle/>
          <a:p>
            <a:pPr algn="ctr" fontAlgn="auto">
              <a:spcBef>
                <a:spcPts val="0"/>
              </a:spcBef>
              <a:spcAft>
                <a:spcPts val="0"/>
              </a:spcAft>
              <a:defRPr/>
            </a:pPr>
            <a:r>
              <a:rPr lang="en-US" sz="4000" b="1" cap="all" dirty="0">
                <a:ln w="500">
                  <a:solidFill>
                    <a:schemeClr val="tx2">
                      <a:shade val="20000"/>
                      <a:satMod val="120000"/>
                    </a:schemeClr>
                  </a:solidFill>
                </a:ln>
                <a:solidFill>
                  <a:srgbClr val="C00000"/>
                </a:solidFill>
                <a:effectLst>
                  <a:outerShdw blurRad="38100" dist="38100" dir="2700000" algn="tl">
                    <a:srgbClr val="000000">
                      <a:alpha val="43137"/>
                    </a:srgbClr>
                  </a:outerShdw>
                </a:effectLst>
                <a:latin typeface="+mj-lt"/>
                <a:ea typeface="+mj-ea"/>
                <a:cs typeface="+mj-cs"/>
              </a:rPr>
              <a:t>May 1856 Vision:</a:t>
            </a:r>
          </a:p>
        </p:txBody>
      </p:sp>
      <p:sp>
        <p:nvSpPr>
          <p:cNvPr id="2" name="TextBox 1"/>
          <p:cNvSpPr txBox="1"/>
          <p:nvPr/>
        </p:nvSpPr>
        <p:spPr>
          <a:xfrm>
            <a:off x="3733800" y="1295400"/>
            <a:ext cx="2388845" cy="738664"/>
          </a:xfrm>
          <a:prstGeom prst="rect">
            <a:avLst/>
          </a:prstGeom>
          <a:noFill/>
        </p:spPr>
        <p:txBody>
          <a:bodyPr wrap="none" rtlCol="0">
            <a:spAutoFit/>
          </a:bodyPr>
          <a:lstStyle/>
          <a:p>
            <a:r>
              <a:rPr lang="en-US" altLang="ja-JP" sz="2400" dirty="0">
                <a:solidFill>
                  <a:schemeClr val="accent4"/>
                </a:solidFill>
              </a:rPr>
              <a:t>1856</a:t>
            </a:r>
            <a:r>
              <a:rPr lang="ja-JP" altLang="en-US" sz="2400" dirty="0">
                <a:solidFill>
                  <a:schemeClr val="accent4"/>
                </a:solidFill>
              </a:rPr>
              <a:t>年</a:t>
            </a:r>
            <a:r>
              <a:rPr lang="en-US" altLang="ja-JP" sz="2400" dirty="0">
                <a:solidFill>
                  <a:schemeClr val="accent4"/>
                </a:solidFill>
              </a:rPr>
              <a:t>5</a:t>
            </a:r>
            <a:r>
              <a:rPr lang="ja-JP" altLang="en-US" sz="2400" dirty="0">
                <a:solidFill>
                  <a:schemeClr val="accent4"/>
                </a:solidFill>
              </a:rPr>
              <a:t>月の幻</a:t>
            </a:r>
            <a:endParaRPr lang="en-US" sz="2400" dirty="0">
              <a:solidFill>
                <a:schemeClr val="accent4"/>
              </a:solidFill>
            </a:endParaRPr>
          </a:p>
          <a:p>
            <a:endParaRPr lang="en-US" dirty="0"/>
          </a:p>
        </p:txBody>
      </p:sp>
      <p:sp>
        <p:nvSpPr>
          <p:cNvPr id="3" name="TextBox 2"/>
          <p:cNvSpPr txBox="1"/>
          <p:nvPr/>
        </p:nvSpPr>
        <p:spPr>
          <a:xfrm>
            <a:off x="2362200" y="4343400"/>
            <a:ext cx="6477000" cy="1569660"/>
          </a:xfrm>
          <a:prstGeom prst="rect">
            <a:avLst/>
          </a:prstGeom>
          <a:noFill/>
        </p:spPr>
        <p:txBody>
          <a:bodyPr wrap="square" rtlCol="0">
            <a:spAutoFit/>
          </a:bodyPr>
          <a:lstStyle/>
          <a:p>
            <a:r>
              <a:rPr lang="ja-JP" altLang="en-US" sz="3200" dirty="0" smtClean="0">
                <a:solidFill>
                  <a:srgbClr val="0000FF"/>
                </a:solidFill>
              </a:rPr>
              <a:t>「世に妥協してしまい、真理のためなら苦悩もいとわない決意がなくなってしまった。」</a:t>
            </a:r>
            <a:endParaRPr lang="en-US" sz="3200" dirty="0">
              <a:solidFill>
                <a:srgbClr val="0000FF"/>
              </a:solidFill>
            </a:endParaRPr>
          </a:p>
        </p:txBody>
      </p:sp>
    </p:spTree>
    <p:extLst>
      <p:ext uri="{BB962C8B-B14F-4D97-AF65-F5344CB8AC3E}">
        <p14:creationId xmlns:p14="http://schemas.microsoft.com/office/powerpoint/2010/main" val="26133445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Autofit/>
          </a:bodyPr>
          <a:lstStyle/>
          <a:p>
            <a:pPr>
              <a:defRPr/>
            </a:pPr>
            <a:r>
              <a:rPr lang="en-US" sz="4000" b="1" dirty="0">
                <a:ln w="0"/>
                <a:solidFill>
                  <a:schemeClr val="accent1"/>
                </a:solidFill>
              </a:rPr>
              <a:t>Spread of the Welsh </a:t>
            </a:r>
            <a:r>
              <a:rPr lang="en-US" sz="4000" b="1" dirty="0" smtClean="0">
                <a:ln w="0"/>
                <a:solidFill>
                  <a:schemeClr val="accent1"/>
                </a:solidFill>
              </a:rPr>
              <a:t>Revival</a:t>
            </a:r>
            <a:br>
              <a:rPr lang="en-US" sz="4000" b="1" dirty="0" smtClean="0">
                <a:ln w="0"/>
                <a:solidFill>
                  <a:schemeClr val="accent1"/>
                </a:solidFill>
              </a:rPr>
            </a:br>
            <a:r>
              <a:rPr lang="ja-JP" altLang="en-US" sz="4000" b="1" dirty="0" smtClean="0">
                <a:ln w="0"/>
                <a:solidFill>
                  <a:schemeClr val="accent1"/>
                </a:solidFill>
              </a:rPr>
              <a:t>　　</a:t>
            </a:r>
            <a:r>
              <a:rPr lang="ja-JP" altLang="en-US" sz="3200" b="1" dirty="0" smtClean="0">
                <a:ln w="0"/>
                <a:solidFill>
                  <a:schemeClr val="accent4">
                    <a:lumMod val="75000"/>
                  </a:schemeClr>
                </a:solidFill>
              </a:rPr>
              <a:t>ウェールズリバイバル</a:t>
            </a:r>
            <a:r>
              <a:rPr lang="ja-JP" altLang="en-US" sz="3200" b="1" dirty="0">
                <a:ln w="0"/>
                <a:solidFill>
                  <a:schemeClr val="accent4">
                    <a:lumMod val="75000"/>
                  </a:schemeClr>
                </a:solidFill>
              </a:rPr>
              <a:t>の広がり</a:t>
            </a:r>
            <a:endParaRPr lang="es-AR" sz="3200" b="1" dirty="0">
              <a:ln w="0"/>
              <a:solidFill>
                <a:schemeClr val="accent1"/>
              </a:solidFill>
            </a:endParaRPr>
          </a:p>
        </p:txBody>
      </p:sp>
      <p:sp>
        <p:nvSpPr>
          <p:cNvPr id="582659" name="Rectangle 3"/>
          <p:cNvSpPr>
            <a:spLocks noGrp="1" noChangeArrowheads="1"/>
          </p:cNvSpPr>
          <p:nvPr>
            <p:ph idx="1"/>
          </p:nvPr>
        </p:nvSpPr>
        <p:spPr/>
        <p:txBody>
          <a:bodyPr>
            <a:noAutofit/>
          </a:bodyPr>
          <a:lstStyle/>
          <a:p>
            <a:pPr eaLnBrk="1" fontAlgn="auto" hangingPunct="1">
              <a:defRPr/>
            </a:pPr>
            <a:r>
              <a:rPr lang="en-US" sz="3200" dirty="0">
                <a:ln w="0"/>
                <a:solidFill>
                  <a:schemeClr val="tx1"/>
                </a:solidFill>
                <a:effectLst>
                  <a:outerShdw blurRad="38100" dist="38100" dir="2700000" algn="tl">
                    <a:srgbClr val="000000">
                      <a:alpha val="43137"/>
                    </a:srgbClr>
                  </a:outerShdw>
                </a:effectLst>
              </a:rPr>
              <a:t>Scandinavia and central </a:t>
            </a:r>
            <a:r>
              <a:rPr lang="en-US" sz="3200" dirty="0" smtClean="0">
                <a:ln w="0"/>
                <a:solidFill>
                  <a:schemeClr val="tx1"/>
                </a:solidFill>
                <a:effectLst>
                  <a:outerShdw blurRad="38100" dist="38100" dir="2700000" algn="tl">
                    <a:srgbClr val="000000">
                      <a:alpha val="43137"/>
                    </a:srgbClr>
                  </a:outerShdw>
                </a:effectLst>
              </a:rPr>
              <a:t>Europe</a:t>
            </a:r>
          </a:p>
          <a:p>
            <a:pPr marL="0" indent="0" eaLnBrk="1" fontAlgn="auto" hangingPunct="1">
              <a:buNone/>
              <a:defRPr/>
            </a:pPr>
            <a:endParaRPr lang="en-US" sz="2000" dirty="0">
              <a:ln w="0"/>
              <a:solidFill>
                <a:srgbClr val="0000FF"/>
              </a:solidFill>
              <a:effectLst>
                <a:outerShdw blurRad="38100" dist="38100" dir="2700000" algn="tl">
                  <a:srgbClr val="000000">
                    <a:alpha val="43137"/>
                  </a:srgbClr>
                </a:outerShdw>
              </a:effectLst>
            </a:endParaRPr>
          </a:p>
          <a:p>
            <a:pPr eaLnBrk="1" fontAlgn="auto" hangingPunct="1">
              <a:defRPr/>
            </a:pPr>
            <a:r>
              <a:rPr lang="en-US" sz="3200" dirty="0">
                <a:ln w="0"/>
                <a:solidFill>
                  <a:schemeClr val="tx1"/>
                </a:solidFill>
                <a:effectLst>
                  <a:outerShdw blurRad="38100" dist="38100" dir="2700000" algn="tl">
                    <a:srgbClr val="000000">
                      <a:alpha val="43137"/>
                    </a:srgbClr>
                  </a:outerShdw>
                </a:effectLst>
              </a:rPr>
              <a:t>Canada and US, coast to </a:t>
            </a:r>
            <a:r>
              <a:rPr lang="en-US" sz="3200" dirty="0" smtClean="0">
                <a:ln w="0"/>
                <a:solidFill>
                  <a:schemeClr val="tx1"/>
                </a:solidFill>
                <a:effectLst>
                  <a:outerShdw blurRad="38100" dist="38100" dir="2700000" algn="tl">
                    <a:srgbClr val="000000">
                      <a:alpha val="43137"/>
                    </a:srgbClr>
                  </a:outerShdw>
                </a:effectLst>
              </a:rPr>
              <a:t>coast</a:t>
            </a:r>
          </a:p>
          <a:p>
            <a:pPr marL="0" indent="0" eaLnBrk="1" fontAlgn="auto" hangingPunct="1">
              <a:buNone/>
              <a:defRPr/>
            </a:pPr>
            <a:endParaRPr lang="en-US" sz="3200" dirty="0" smtClean="0">
              <a:ln w="0"/>
              <a:solidFill>
                <a:schemeClr val="tx1"/>
              </a:solidFill>
              <a:effectLst>
                <a:outerShdw blurRad="38100" dist="38100" dir="2700000" algn="tl">
                  <a:srgbClr val="000000">
                    <a:alpha val="43137"/>
                  </a:srgbClr>
                </a:outerShdw>
              </a:effectLst>
            </a:endParaRPr>
          </a:p>
          <a:p>
            <a:pPr eaLnBrk="1" fontAlgn="auto" hangingPunct="1">
              <a:defRPr/>
            </a:pPr>
            <a:r>
              <a:rPr lang="en-US" sz="3200" dirty="0" smtClean="0">
                <a:ln w="0"/>
                <a:solidFill>
                  <a:schemeClr val="tx1"/>
                </a:solidFill>
                <a:effectLst>
                  <a:outerShdw blurRad="38100" dist="38100" dir="2700000" algn="tl">
                    <a:srgbClr val="000000">
                      <a:alpha val="43137"/>
                    </a:srgbClr>
                  </a:outerShdw>
                </a:effectLst>
              </a:rPr>
              <a:t>Australia, New Zealand, So. Africa</a:t>
            </a:r>
          </a:p>
          <a:p>
            <a:pPr marL="0" indent="0" eaLnBrk="1" fontAlgn="auto" hangingPunct="1">
              <a:buNone/>
              <a:defRPr/>
            </a:pPr>
            <a:endParaRPr lang="en-US" sz="3200" dirty="0" smtClean="0">
              <a:ln w="0"/>
              <a:solidFill>
                <a:schemeClr val="tx1"/>
              </a:solidFill>
              <a:effectLst>
                <a:outerShdw blurRad="38100" dist="38100" dir="2700000" algn="tl">
                  <a:srgbClr val="000000">
                    <a:alpha val="43137"/>
                  </a:srgbClr>
                </a:outerShdw>
              </a:effectLst>
            </a:endParaRPr>
          </a:p>
          <a:p>
            <a:pPr eaLnBrk="1" fontAlgn="auto" hangingPunct="1">
              <a:defRPr/>
            </a:pPr>
            <a:r>
              <a:rPr lang="en-US" sz="3200" dirty="0" smtClean="0">
                <a:ln w="0"/>
                <a:solidFill>
                  <a:schemeClr val="tx1"/>
                </a:solidFill>
                <a:effectLst>
                  <a:outerShdw blurRad="38100" dist="38100" dir="2700000" algn="tl">
                    <a:srgbClr val="000000">
                      <a:alpha val="43137"/>
                    </a:srgbClr>
                  </a:outerShdw>
                </a:effectLst>
              </a:rPr>
              <a:t>Brazil</a:t>
            </a:r>
            <a:r>
              <a:rPr lang="en-US" sz="3200" dirty="0">
                <a:ln w="0"/>
                <a:solidFill>
                  <a:schemeClr val="tx1"/>
                </a:solidFill>
                <a:effectLst>
                  <a:outerShdw blurRad="38100" dist="38100" dir="2700000" algn="tl">
                    <a:srgbClr val="000000">
                      <a:alpha val="43137"/>
                    </a:srgbClr>
                  </a:outerShdw>
                </a:effectLst>
              </a:rPr>
              <a:t>, Mexico, </a:t>
            </a:r>
            <a:r>
              <a:rPr lang="en-US" sz="3200" dirty="0" smtClean="0">
                <a:ln w="0"/>
                <a:solidFill>
                  <a:schemeClr val="tx1"/>
                </a:solidFill>
                <a:effectLst>
                  <a:outerShdw blurRad="38100" dist="38100" dir="2700000" algn="tl">
                    <a:srgbClr val="000000">
                      <a:alpha val="43137"/>
                    </a:srgbClr>
                  </a:outerShdw>
                </a:effectLst>
              </a:rPr>
              <a:t>Chile</a:t>
            </a:r>
          </a:p>
          <a:p>
            <a:pPr marL="0" indent="0" eaLnBrk="1" fontAlgn="auto" hangingPunct="1">
              <a:buNone/>
              <a:defRPr/>
            </a:pPr>
            <a:r>
              <a:rPr lang="ja-JP" altLang="en-US" sz="3200" dirty="0">
                <a:ln w="0"/>
                <a:solidFill>
                  <a:schemeClr val="tx1"/>
                </a:solidFill>
                <a:effectLst>
                  <a:outerShdw blurRad="38100" dist="38100" dir="2700000" algn="tl">
                    <a:srgbClr val="000000">
                      <a:alpha val="43137"/>
                    </a:srgbClr>
                  </a:outerShdw>
                </a:effectLst>
              </a:rPr>
              <a:t>　</a:t>
            </a:r>
            <a:r>
              <a:rPr lang="ja-JP" altLang="en-US" sz="3200" dirty="0" smtClean="0">
                <a:ln w="0"/>
                <a:solidFill>
                  <a:schemeClr val="tx1"/>
                </a:solidFill>
                <a:effectLst>
                  <a:outerShdw blurRad="38100" dist="38100" dir="2700000" algn="tl">
                    <a:srgbClr val="000000">
                      <a:alpha val="43137"/>
                    </a:srgbClr>
                  </a:outerShdw>
                </a:effectLst>
              </a:rPr>
              <a:t>　</a:t>
            </a:r>
            <a:endParaRPr lang="en-US" sz="2000" dirty="0">
              <a:ln w="0"/>
              <a:solidFill>
                <a:srgbClr val="0000FF"/>
              </a:solidFill>
              <a:effectLst>
                <a:outerShdw blurRad="38100" dist="38100" dir="2700000" algn="tl">
                  <a:srgbClr val="000000">
                    <a:alpha val="43137"/>
                  </a:srgbClr>
                </a:outerShdw>
              </a:effectLst>
            </a:endParaRPr>
          </a:p>
        </p:txBody>
      </p:sp>
      <p:sp>
        <p:nvSpPr>
          <p:cNvPr id="2" name="TextBox 1"/>
          <p:cNvSpPr txBox="1"/>
          <p:nvPr/>
        </p:nvSpPr>
        <p:spPr>
          <a:xfrm flipH="1">
            <a:off x="4114800" y="2667000"/>
            <a:ext cx="4953000" cy="584776"/>
          </a:xfrm>
          <a:prstGeom prst="rect">
            <a:avLst/>
          </a:prstGeom>
          <a:noFill/>
        </p:spPr>
        <p:txBody>
          <a:bodyPr wrap="square" rtlCol="0">
            <a:spAutoFit/>
          </a:bodyPr>
          <a:lstStyle/>
          <a:p>
            <a:pPr marL="0" indent="0" eaLnBrk="1" fontAlgn="auto" hangingPunct="1">
              <a:buNone/>
              <a:defRPr/>
            </a:pPr>
            <a:r>
              <a:rPr lang="ja-JP" altLang="en-US" sz="3200" dirty="0">
                <a:ln w="0"/>
                <a:solidFill>
                  <a:srgbClr val="0000FF"/>
                </a:solidFill>
                <a:effectLst>
                  <a:outerShdw blurRad="38100" dist="38100" dir="2700000" algn="tl">
                    <a:srgbClr val="000000">
                      <a:alpha val="43137"/>
                    </a:srgbClr>
                  </a:outerShdw>
                </a:effectLst>
              </a:rPr>
              <a:t>北欧</a:t>
            </a:r>
            <a:r>
              <a:rPr lang="ja-JP" altLang="en-US" sz="3200" dirty="0" smtClean="0">
                <a:ln w="0"/>
                <a:solidFill>
                  <a:srgbClr val="0000FF"/>
                </a:solidFill>
                <a:effectLst>
                  <a:outerShdw blurRad="38100" dist="38100" dir="2700000" algn="tl">
                    <a:srgbClr val="000000">
                      <a:alpha val="43137"/>
                    </a:srgbClr>
                  </a:outerShdw>
                </a:effectLst>
              </a:rPr>
              <a:t>、</a:t>
            </a:r>
            <a:r>
              <a:rPr lang="ja-JP" altLang="en-US" sz="3200" dirty="0" smtClean="0">
                <a:ln w="0"/>
                <a:solidFill>
                  <a:srgbClr val="0000FF"/>
                </a:solidFill>
                <a:effectLst>
                  <a:outerShdw blurRad="38100" dist="38100" dir="2700000" algn="tl">
                    <a:srgbClr val="000000">
                      <a:alpha val="43137"/>
                    </a:srgbClr>
                  </a:outerShdw>
                </a:effectLst>
              </a:rPr>
              <a:t>ヨーロッパ中部</a:t>
            </a:r>
            <a:endParaRPr lang="en-US" sz="3200" dirty="0">
              <a:ln w="0"/>
              <a:solidFill>
                <a:srgbClr val="0000FF"/>
              </a:solidFill>
              <a:effectLst>
                <a:outerShdw blurRad="38100" dist="38100" dir="2700000" algn="tl">
                  <a:srgbClr val="000000">
                    <a:alpha val="43137"/>
                  </a:srgbClr>
                </a:outerShdw>
              </a:effectLst>
            </a:endParaRPr>
          </a:p>
        </p:txBody>
      </p:sp>
      <p:sp>
        <p:nvSpPr>
          <p:cNvPr id="3" name="TextBox 2"/>
          <p:cNvSpPr txBox="1"/>
          <p:nvPr/>
        </p:nvSpPr>
        <p:spPr>
          <a:xfrm>
            <a:off x="3886200" y="3810000"/>
            <a:ext cx="6248400" cy="861774"/>
          </a:xfrm>
          <a:prstGeom prst="rect">
            <a:avLst/>
          </a:prstGeom>
          <a:noFill/>
        </p:spPr>
        <p:txBody>
          <a:bodyPr wrap="square" rtlCol="0">
            <a:spAutoFit/>
          </a:bodyPr>
          <a:lstStyle/>
          <a:p>
            <a:r>
              <a:rPr lang="ja-JP" altLang="en-US" sz="3200" dirty="0">
                <a:ln w="0"/>
                <a:solidFill>
                  <a:srgbClr val="0000FF"/>
                </a:solidFill>
                <a:effectLst>
                  <a:outerShdw blurRad="38100" dist="38100" dir="2700000" algn="tl">
                    <a:srgbClr val="000000">
                      <a:alpha val="43137"/>
                    </a:srgbClr>
                  </a:outerShdw>
                </a:effectLst>
              </a:rPr>
              <a:t>カナダ、アメリカ</a:t>
            </a:r>
            <a:r>
              <a:rPr lang="ja-JP" altLang="en-US" sz="3200" dirty="0" smtClean="0">
                <a:ln w="0"/>
                <a:solidFill>
                  <a:srgbClr val="0000FF"/>
                </a:solidFill>
                <a:effectLst>
                  <a:outerShdw blurRad="38100" dist="38100" dir="2700000" algn="tl">
                    <a:srgbClr val="000000">
                      <a:alpha val="43137"/>
                    </a:srgbClr>
                  </a:outerShdw>
                </a:effectLst>
              </a:rPr>
              <a:t>東</a:t>
            </a:r>
            <a:r>
              <a:rPr lang="ja-JP" altLang="en-US" sz="3200" dirty="0" smtClean="0">
                <a:ln w="0"/>
                <a:solidFill>
                  <a:srgbClr val="0000FF"/>
                </a:solidFill>
                <a:effectLst>
                  <a:outerShdw blurRad="38100" dist="38100" dir="2700000" algn="tl">
                    <a:srgbClr val="000000">
                      <a:alpha val="43137"/>
                    </a:srgbClr>
                  </a:outerShdw>
                </a:effectLst>
              </a:rPr>
              <a:t>部</a:t>
            </a:r>
            <a:r>
              <a:rPr lang="en-US" altLang="ja-JP" sz="3200" dirty="0" smtClean="0">
                <a:ln w="0"/>
                <a:solidFill>
                  <a:srgbClr val="0000FF"/>
                </a:solidFill>
                <a:effectLst>
                  <a:outerShdw blurRad="38100" dist="38100" dir="2700000" algn="tl">
                    <a:srgbClr val="000000">
                      <a:alpha val="43137"/>
                    </a:srgbClr>
                  </a:outerShdw>
                </a:effectLst>
              </a:rPr>
              <a:t>〜</a:t>
            </a:r>
            <a:r>
              <a:rPr lang="ja-JP" altLang="en-US" sz="3200" dirty="0" smtClean="0">
                <a:ln w="0"/>
                <a:solidFill>
                  <a:srgbClr val="0000FF"/>
                </a:solidFill>
                <a:effectLst>
                  <a:outerShdw blurRad="38100" dist="38100" dir="2700000" algn="tl">
                    <a:srgbClr val="000000">
                      <a:alpha val="43137"/>
                    </a:srgbClr>
                  </a:outerShdw>
                </a:effectLst>
              </a:rPr>
              <a:t>西</a:t>
            </a:r>
            <a:r>
              <a:rPr lang="ja-JP" altLang="en-US" sz="3200" dirty="0" smtClean="0">
                <a:ln w="0"/>
                <a:solidFill>
                  <a:srgbClr val="0000FF"/>
                </a:solidFill>
                <a:effectLst>
                  <a:outerShdw blurRad="38100" dist="38100" dir="2700000" algn="tl">
                    <a:srgbClr val="000000">
                      <a:alpha val="43137"/>
                    </a:srgbClr>
                  </a:outerShdw>
                </a:effectLst>
              </a:rPr>
              <a:t>部</a:t>
            </a:r>
            <a:r>
              <a:rPr lang="ja-JP" altLang="en-US" sz="3200" dirty="0" smtClean="0">
                <a:ln w="0"/>
                <a:solidFill>
                  <a:srgbClr val="0000FF"/>
                </a:solidFill>
                <a:effectLst>
                  <a:outerShdw blurRad="38100" dist="38100" dir="2700000" algn="tl">
                    <a:srgbClr val="000000">
                      <a:alpha val="43137"/>
                    </a:srgbClr>
                  </a:outerShdw>
                </a:effectLst>
              </a:rPr>
              <a:t>へ</a:t>
            </a:r>
            <a:endParaRPr lang="en-US" sz="3200" dirty="0">
              <a:ln w="0"/>
              <a:solidFill>
                <a:srgbClr val="0000FF"/>
              </a:solidFill>
              <a:effectLst>
                <a:outerShdw blurRad="38100" dist="38100" dir="2700000" algn="tl">
                  <a:srgbClr val="000000">
                    <a:alpha val="43137"/>
                  </a:srgbClr>
                </a:outerShdw>
              </a:effectLst>
            </a:endParaRPr>
          </a:p>
          <a:p>
            <a:endParaRPr lang="en-US" dirty="0"/>
          </a:p>
        </p:txBody>
      </p:sp>
      <p:sp>
        <p:nvSpPr>
          <p:cNvPr id="4" name="TextBox 3"/>
          <p:cNvSpPr txBox="1"/>
          <p:nvPr/>
        </p:nvSpPr>
        <p:spPr>
          <a:xfrm>
            <a:off x="2979222" y="4953000"/>
            <a:ext cx="9212778" cy="861774"/>
          </a:xfrm>
          <a:prstGeom prst="rect">
            <a:avLst/>
          </a:prstGeom>
          <a:noFill/>
        </p:spPr>
        <p:txBody>
          <a:bodyPr wrap="none" rtlCol="0">
            <a:spAutoFit/>
          </a:bodyPr>
          <a:lstStyle/>
          <a:p>
            <a:r>
              <a:rPr lang="ja-JP" altLang="en-US" sz="3200" dirty="0" smtClean="0">
                <a:ln w="0"/>
                <a:solidFill>
                  <a:srgbClr val="0000FF"/>
                </a:solidFill>
                <a:effectLst>
                  <a:outerShdw blurRad="38100" dist="38100" dir="2700000" algn="tl">
                    <a:srgbClr val="000000">
                      <a:alpha val="43137"/>
                    </a:srgbClr>
                  </a:outerShdw>
                </a:effectLst>
              </a:rPr>
              <a:t>オーストラリア、ニュージーランド</a:t>
            </a:r>
            <a:r>
              <a:rPr lang="ja-JP" altLang="en-US" sz="3200" dirty="0">
                <a:ln w="0"/>
                <a:solidFill>
                  <a:srgbClr val="0000FF"/>
                </a:solidFill>
                <a:effectLst>
                  <a:outerShdw blurRad="38100" dist="38100" dir="2700000" algn="tl">
                    <a:srgbClr val="000000">
                      <a:alpha val="43137"/>
                    </a:srgbClr>
                  </a:outerShdw>
                </a:effectLst>
              </a:rPr>
              <a:t>、南アフリカ</a:t>
            </a:r>
            <a:endParaRPr lang="en-US" sz="3200" dirty="0">
              <a:ln w="0"/>
              <a:solidFill>
                <a:srgbClr val="0000FF"/>
              </a:solidFill>
              <a:effectLst>
                <a:outerShdw blurRad="38100" dist="38100" dir="2700000" algn="tl">
                  <a:srgbClr val="000000">
                    <a:alpha val="43137"/>
                  </a:srgbClr>
                </a:outerShdw>
              </a:effectLst>
            </a:endParaRPr>
          </a:p>
          <a:p>
            <a:endParaRPr lang="en-US" dirty="0"/>
          </a:p>
        </p:txBody>
      </p:sp>
      <p:sp>
        <p:nvSpPr>
          <p:cNvPr id="5" name="TextBox 4"/>
          <p:cNvSpPr txBox="1"/>
          <p:nvPr/>
        </p:nvSpPr>
        <p:spPr>
          <a:xfrm>
            <a:off x="3124200" y="6172200"/>
            <a:ext cx="6324600" cy="861774"/>
          </a:xfrm>
          <a:prstGeom prst="rect">
            <a:avLst/>
          </a:prstGeom>
          <a:noFill/>
        </p:spPr>
        <p:txBody>
          <a:bodyPr wrap="square" rtlCol="0">
            <a:spAutoFit/>
          </a:bodyPr>
          <a:lstStyle/>
          <a:p>
            <a:r>
              <a:rPr lang="ja-JP" altLang="en-US" sz="3200" dirty="0">
                <a:ln w="0"/>
                <a:solidFill>
                  <a:srgbClr val="0000FF"/>
                </a:solidFill>
                <a:effectLst>
                  <a:outerShdw blurRad="38100" dist="38100" dir="2700000" algn="tl">
                    <a:srgbClr val="000000">
                      <a:alpha val="43137"/>
                    </a:srgbClr>
                  </a:outerShdw>
                </a:effectLst>
              </a:rPr>
              <a:t>ブラジル、メキシコ、チリ</a:t>
            </a:r>
            <a:endParaRPr lang="en-US" sz="3200" dirty="0">
              <a:ln w="0"/>
              <a:solidFill>
                <a:srgbClr val="0000FF"/>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164613226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Autofit/>
          </a:bodyPr>
          <a:lstStyle/>
          <a:p>
            <a:pPr>
              <a:defRPr/>
            </a:pPr>
            <a:r>
              <a:rPr lang="en-US" sz="4000" b="1" dirty="0">
                <a:ln w="0"/>
                <a:solidFill>
                  <a:schemeClr val="accent1"/>
                </a:solidFill>
              </a:rPr>
              <a:t>Spread of the Welsh </a:t>
            </a:r>
            <a:r>
              <a:rPr lang="en-US" sz="4000" b="1" dirty="0" smtClean="0">
                <a:ln w="0"/>
                <a:solidFill>
                  <a:schemeClr val="accent1"/>
                </a:solidFill>
              </a:rPr>
              <a:t>Revival</a:t>
            </a:r>
            <a:br>
              <a:rPr lang="en-US" sz="4000" b="1" dirty="0" smtClean="0">
                <a:ln w="0"/>
                <a:solidFill>
                  <a:schemeClr val="accent1"/>
                </a:solidFill>
              </a:rPr>
            </a:br>
            <a:r>
              <a:rPr lang="ja-JP" altLang="en-US" sz="4000" b="1" dirty="0" smtClean="0">
                <a:ln w="0"/>
                <a:solidFill>
                  <a:schemeClr val="accent1"/>
                </a:solidFill>
              </a:rPr>
              <a:t>　　</a:t>
            </a:r>
            <a:r>
              <a:rPr lang="ja-JP" altLang="en-US" sz="3200" b="1" dirty="0" smtClean="0">
                <a:ln w="0"/>
                <a:solidFill>
                  <a:schemeClr val="accent4">
                    <a:lumMod val="75000"/>
                  </a:schemeClr>
                </a:solidFill>
              </a:rPr>
              <a:t>ウェールズリバイバルの広がり</a:t>
            </a:r>
            <a:endParaRPr lang="es-AR" sz="3200" b="1" dirty="0">
              <a:ln w="0"/>
              <a:solidFill>
                <a:schemeClr val="accent4">
                  <a:lumMod val="75000"/>
                </a:schemeClr>
              </a:solidFill>
            </a:endParaRPr>
          </a:p>
        </p:txBody>
      </p:sp>
      <p:sp>
        <p:nvSpPr>
          <p:cNvPr id="582659" name="Rectangle 3"/>
          <p:cNvSpPr>
            <a:spLocks noGrp="1" noChangeArrowheads="1"/>
          </p:cNvSpPr>
          <p:nvPr>
            <p:ph idx="1"/>
          </p:nvPr>
        </p:nvSpPr>
        <p:spPr/>
        <p:txBody>
          <a:bodyPr>
            <a:noAutofit/>
          </a:bodyPr>
          <a:lstStyle/>
          <a:p>
            <a:pPr eaLnBrk="1" fontAlgn="auto" hangingPunct="1">
              <a:defRPr/>
            </a:pPr>
            <a:r>
              <a:rPr lang="en-US" sz="3200" dirty="0" smtClean="0">
                <a:ln w="0"/>
                <a:solidFill>
                  <a:schemeClr val="tx1"/>
                </a:solidFill>
                <a:effectLst>
                  <a:outerShdw blurRad="38100" dist="38100" dir="2700000" algn="tl">
                    <a:srgbClr val="000000">
                      <a:alpha val="43137"/>
                    </a:srgbClr>
                  </a:outerShdw>
                </a:effectLst>
              </a:rPr>
              <a:t>Korean </a:t>
            </a:r>
            <a:r>
              <a:rPr lang="en-US" sz="3200" dirty="0">
                <a:ln w="0"/>
                <a:solidFill>
                  <a:schemeClr val="tx1"/>
                </a:solidFill>
                <a:effectLst>
                  <a:outerShdw blurRad="38100" dist="38100" dir="2700000" algn="tl">
                    <a:srgbClr val="000000">
                      <a:alpha val="43137"/>
                    </a:srgbClr>
                  </a:outerShdw>
                </a:effectLst>
              </a:rPr>
              <a:t>Revival of 1906</a:t>
            </a:r>
          </a:p>
          <a:p>
            <a:pPr marL="0" indent="0">
              <a:buNone/>
              <a:defRPr/>
            </a:pPr>
            <a:r>
              <a:rPr lang="ja-JP" altLang="en-US" sz="3200" dirty="0" smtClean="0">
                <a:ln w="0"/>
                <a:solidFill>
                  <a:schemeClr val="tx1"/>
                </a:solidFill>
                <a:effectLst>
                  <a:outerShdw blurRad="38100" dist="38100" dir="2700000" algn="tl">
                    <a:srgbClr val="000000">
                      <a:alpha val="43137"/>
                    </a:srgbClr>
                  </a:outerShdw>
                </a:effectLst>
              </a:rPr>
              <a:t>　</a:t>
            </a:r>
            <a:r>
              <a:rPr lang="en-US" altLang="ja-JP" sz="3200" dirty="0" smtClean="0">
                <a:ln w="0"/>
                <a:solidFill>
                  <a:srgbClr val="3366FF"/>
                </a:solidFill>
                <a:effectLst>
                  <a:outerShdw blurRad="38100" dist="38100" dir="2700000" algn="tl">
                    <a:srgbClr val="000000">
                      <a:alpha val="43137"/>
                    </a:srgbClr>
                  </a:outerShdw>
                </a:effectLst>
              </a:rPr>
              <a:t>1906</a:t>
            </a:r>
            <a:r>
              <a:rPr lang="ja-JP" altLang="en-US" sz="3200" dirty="0" smtClean="0">
                <a:ln w="0"/>
                <a:solidFill>
                  <a:srgbClr val="3366FF"/>
                </a:solidFill>
                <a:effectLst>
                  <a:outerShdw blurRad="38100" dist="38100" dir="2700000" algn="tl">
                    <a:srgbClr val="000000">
                      <a:alpha val="43137"/>
                    </a:srgbClr>
                  </a:outerShdw>
                </a:effectLst>
              </a:rPr>
              <a:t>年、韓国</a:t>
            </a:r>
            <a:r>
              <a:rPr lang="ja-JP" altLang="en-US" sz="3200" dirty="0">
                <a:ln w="0"/>
                <a:solidFill>
                  <a:srgbClr val="3366FF"/>
                </a:solidFill>
                <a:effectLst>
                  <a:outerShdw blurRad="38100" dist="38100" dir="2700000" algn="tl">
                    <a:srgbClr val="000000">
                      <a:alpha val="43137"/>
                    </a:srgbClr>
                  </a:outerShdw>
                </a:effectLst>
              </a:rPr>
              <a:t>でのリバイバル</a:t>
            </a:r>
            <a:endParaRPr lang="en-US" sz="3200" dirty="0" smtClean="0">
              <a:ln w="0"/>
              <a:solidFill>
                <a:srgbClr val="3366FF"/>
              </a:solidFill>
              <a:effectLst>
                <a:outerShdw blurRad="38100" dist="38100" dir="2700000" algn="tl">
                  <a:srgbClr val="000000">
                    <a:alpha val="43137"/>
                  </a:srgbClr>
                </a:outerShdw>
              </a:effectLst>
            </a:endParaRPr>
          </a:p>
          <a:p>
            <a:pPr eaLnBrk="1" fontAlgn="auto" hangingPunct="1">
              <a:defRPr/>
            </a:pPr>
            <a:r>
              <a:rPr lang="en-US" sz="3200" dirty="0" smtClean="0">
                <a:ln w="0"/>
                <a:solidFill>
                  <a:schemeClr val="tx1"/>
                </a:solidFill>
                <a:effectLst>
                  <a:outerShdw blurRad="38100" dist="38100" dir="2700000" algn="tl">
                    <a:srgbClr val="000000">
                      <a:alpha val="43137"/>
                    </a:srgbClr>
                  </a:outerShdw>
                </a:effectLst>
              </a:rPr>
              <a:t>Manchurian </a:t>
            </a:r>
            <a:r>
              <a:rPr lang="en-US" sz="3200" dirty="0">
                <a:ln w="0"/>
                <a:solidFill>
                  <a:schemeClr val="tx1"/>
                </a:solidFill>
                <a:effectLst>
                  <a:outerShdw blurRad="38100" dist="38100" dir="2700000" algn="tl">
                    <a:srgbClr val="000000">
                      <a:alpha val="43137"/>
                    </a:srgbClr>
                  </a:outerShdw>
                </a:effectLst>
              </a:rPr>
              <a:t>Revival of 1908</a:t>
            </a:r>
          </a:p>
          <a:p>
            <a:pPr marL="0" indent="0" eaLnBrk="1" fontAlgn="auto" hangingPunct="1">
              <a:buNone/>
              <a:defRPr/>
            </a:pPr>
            <a:r>
              <a:rPr lang="ja-JP" altLang="en-US" sz="3200" dirty="0" smtClean="0">
                <a:ln w="0"/>
                <a:solidFill>
                  <a:schemeClr val="tx1"/>
                </a:solidFill>
                <a:effectLst>
                  <a:outerShdw blurRad="38100" dist="38100" dir="2700000" algn="tl">
                    <a:srgbClr val="000000">
                      <a:alpha val="43137"/>
                    </a:srgbClr>
                  </a:outerShdw>
                </a:effectLst>
              </a:rPr>
              <a:t>　</a:t>
            </a:r>
            <a:r>
              <a:rPr lang="en-US" altLang="ja-JP" sz="3200" dirty="0" smtClean="0">
                <a:ln w="0"/>
                <a:solidFill>
                  <a:srgbClr val="3366FF"/>
                </a:solidFill>
                <a:effectLst>
                  <a:outerShdw blurRad="38100" dist="38100" dir="2700000" algn="tl">
                    <a:srgbClr val="000000">
                      <a:alpha val="43137"/>
                    </a:srgbClr>
                  </a:outerShdw>
                </a:effectLst>
              </a:rPr>
              <a:t>1908</a:t>
            </a:r>
            <a:r>
              <a:rPr lang="ja-JP" altLang="en-US" sz="3200" dirty="0" smtClean="0">
                <a:ln w="0"/>
                <a:solidFill>
                  <a:srgbClr val="3366FF"/>
                </a:solidFill>
                <a:effectLst>
                  <a:outerShdw blurRad="38100" dist="38100" dir="2700000" algn="tl">
                    <a:srgbClr val="000000">
                      <a:alpha val="43137"/>
                    </a:srgbClr>
                  </a:outerShdw>
                </a:effectLst>
              </a:rPr>
              <a:t>年、満州でのリバイバル</a:t>
            </a:r>
            <a:endParaRPr lang="en-US" sz="3200" dirty="0" smtClean="0">
              <a:ln w="0"/>
              <a:solidFill>
                <a:srgbClr val="3366FF"/>
              </a:solidFill>
              <a:effectLst>
                <a:outerShdw blurRad="38100" dist="38100" dir="2700000" algn="tl">
                  <a:srgbClr val="000000">
                    <a:alpha val="43137"/>
                  </a:srgbClr>
                </a:outerShdw>
              </a:effectLst>
            </a:endParaRPr>
          </a:p>
          <a:p>
            <a:pPr eaLnBrk="1" fontAlgn="auto" hangingPunct="1">
              <a:defRPr/>
            </a:pPr>
            <a:r>
              <a:rPr lang="en-US" sz="3200" dirty="0" smtClean="0">
                <a:ln w="0"/>
                <a:solidFill>
                  <a:schemeClr val="tx1"/>
                </a:solidFill>
                <a:effectLst>
                  <a:outerShdw blurRad="38100" dist="38100" dir="2700000" algn="tl">
                    <a:srgbClr val="000000">
                      <a:alpha val="43137"/>
                    </a:srgbClr>
                  </a:outerShdw>
                </a:effectLst>
              </a:rPr>
              <a:t>It </a:t>
            </a:r>
            <a:r>
              <a:rPr lang="en-US" sz="3200" dirty="0">
                <a:ln w="0"/>
                <a:solidFill>
                  <a:schemeClr val="tx1"/>
                </a:solidFill>
                <a:effectLst>
                  <a:outerShdw blurRad="38100" dist="38100" dir="2700000" algn="tl">
                    <a:srgbClr val="000000">
                      <a:alpha val="43137"/>
                    </a:srgbClr>
                  </a:outerShdw>
                </a:effectLst>
              </a:rPr>
              <a:t>stopped in 1914, due to </a:t>
            </a:r>
            <a:r>
              <a:rPr lang="en-US" sz="3200" dirty="0" smtClean="0">
                <a:ln w="0"/>
                <a:solidFill>
                  <a:schemeClr val="tx1"/>
                </a:solidFill>
                <a:effectLst>
                  <a:outerShdw blurRad="38100" dist="38100" dir="2700000" algn="tl">
                    <a:srgbClr val="000000">
                      <a:alpha val="43137"/>
                    </a:srgbClr>
                  </a:outerShdw>
                </a:effectLst>
              </a:rPr>
              <a:t>World War I</a:t>
            </a:r>
          </a:p>
          <a:p>
            <a:pPr marL="0" indent="0" eaLnBrk="1" fontAlgn="auto" hangingPunct="1">
              <a:buNone/>
              <a:defRPr/>
            </a:pPr>
            <a:r>
              <a:rPr lang="ja-JP" altLang="en-US" sz="3200" dirty="0">
                <a:ln w="0"/>
                <a:solidFill>
                  <a:schemeClr val="tx1"/>
                </a:solidFill>
                <a:effectLst>
                  <a:outerShdw blurRad="38100" dist="38100" dir="2700000" algn="tl">
                    <a:srgbClr val="000000">
                      <a:alpha val="43137"/>
                    </a:srgbClr>
                  </a:outerShdw>
                </a:effectLst>
              </a:rPr>
              <a:t>　</a:t>
            </a:r>
            <a:r>
              <a:rPr lang="en-US" altLang="ja-JP" sz="3200" dirty="0" smtClean="0">
                <a:ln w="0"/>
                <a:solidFill>
                  <a:srgbClr val="3366FF"/>
                </a:solidFill>
                <a:effectLst>
                  <a:outerShdw blurRad="38100" dist="38100" dir="2700000" algn="tl">
                    <a:srgbClr val="000000">
                      <a:alpha val="43137"/>
                    </a:srgbClr>
                  </a:outerShdw>
                </a:effectLst>
              </a:rPr>
              <a:t>1914</a:t>
            </a:r>
            <a:r>
              <a:rPr lang="ja-JP" altLang="en-US" sz="3200" dirty="0" smtClean="0">
                <a:ln w="0"/>
                <a:solidFill>
                  <a:srgbClr val="3366FF"/>
                </a:solidFill>
                <a:effectLst>
                  <a:outerShdw blurRad="38100" dist="38100" dir="2700000" algn="tl">
                    <a:srgbClr val="000000">
                      <a:alpha val="43137"/>
                    </a:srgbClr>
                  </a:outerShdw>
                </a:effectLst>
              </a:rPr>
              <a:t>年、第一次世界大戦で終息する</a:t>
            </a:r>
            <a:endParaRPr lang="es-AR" sz="3200" dirty="0">
              <a:ln w="0"/>
              <a:solidFill>
                <a:srgbClr val="3366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498265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0872"/>
          <a:stretch/>
        </p:blipFill>
        <p:spPr>
          <a:xfrm>
            <a:off x="0" y="0"/>
            <a:ext cx="12192000" cy="7315200"/>
          </a:xfrm>
        </p:spPr>
      </p:pic>
      <p:sp>
        <p:nvSpPr>
          <p:cNvPr id="5" name="Title 3"/>
          <p:cNvSpPr txBox="1">
            <a:spLocks/>
          </p:cNvSpPr>
          <p:nvPr/>
        </p:nvSpPr>
        <p:spPr>
          <a:xfrm>
            <a:off x="7467600" y="838200"/>
            <a:ext cx="4343400" cy="5562600"/>
          </a:xfrm>
          <a:prstGeom prst="rect">
            <a:avLst/>
          </a:prstGeom>
          <a:noFill/>
        </p:spPr>
        <p:txBody>
          <a:bodyPr vert="horz" lIns="91440" tIns="45720" rIns="91440" bIns="45720" rtlCol="0" anchor="t">
            <a:noAutofit/>
            <a:scene3d>
              <a:camera prst="orthographicFront"/>
              <a:lightRig rig="balanced" dir="t">
                <a:rot lat="0" lon="0" rev="2100000"/>
              </a:lightRig>
            </a:scene3d>
            <a:sp3d extrusionH="57150" prstMaterial="metal">
              <a:bevelT w="38100" h="25400"/>
              <a:contourClr>
                <a:schemeClr val="bg2"/>
              </a:contourClr>
            </a:sp3d>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es-AR" b="1" dirty="0">
                <a:ln w="50800"/>
                <a:solidFill>
                  <a:schemeClr val="bg1">
                    <a:shade val="50000"/>
                  </a:schemeClr>
                </a:solidFill>
              </a:rPr>
              <a:t>God can turn the world upside down in no time,… what about His church</a:t>
            </a:r>
            <a:r>
              <a:rPr lang="es-AR" b="1" dirty="0" smtClean="0">
                <a:ln w="50800"/>
                <a:solidFill>
                  <a:schemeClr val="bg1">
                    <a:shade val="50000"/>
                  </a:schemeClr>
                </a:solidFill>
              </a:rPr>
              <a:t>?</a:t>
            </a:r>
          </a:p>
          <a:p>
            <a:pPr algn="ctr" fontAlgn="auto">
              <a:spcAft>
                <a:spcPts val="0"/>
              </a:spcAft>
              <a:defRPr/>
            </a:pPr>
            <a:endParaRPr lang="es-AR" b="1" dirty="0">
              <a:ln w="50800"/>
              <a:solidFill>
                <a:schemeClr val="bg1">
                  <a:shade val="50000"/>
                </a:schemeClr>
              </a:solidFill>
            </a:endParaRPr>
          </a:p>
          <a:p>
            <a:pPr algn="ctr" fontAlgn="auto">
              <a:spcAft>
                <a:spcPts val="0"/>
              </a:spcAft>
              <a:defRPr/>
            </a:pPr>
            <a:r>
              <a:rPr lang="ja-JP" altLang="en-US" sz="3200" b="1" dirty="0" smtClean="0">
                <a:ln w="50800"/>
                <a:solidFill>
                  <a:schemeClr val="bg1">
                    <a:shade val="50000"/>
                  </a:schemeClr>
                </a:solidFill>
              </a:rPr>
              <a:t>神様は一瞬にして世界</a:t>
            </a:r>
            <a:r>
              <a:rPr lang="ja-JP" altLang="en-US" sz="3200" b="1" dirty="0" smtClean="0">
                <a:ln w="50800"/>
                <a:solidFill>
                  <a:schemeClr val="bg1">
                    <a:shade val="50000"/>
                  </a:schemeClr>
                </a:solidFill>
              </a:rPr>
              <a:t>を</a:t>
            </a:r>
            <a:r>
              <a:rPr lang="ja-JP" altLang="en-US" sz="3200" b="1" dirty="0" smtClean="0">
                <a:ln w="50800"/>
                <a:solidFill>
                  <a:schemeClr val="bg1">
                    <a:shade val="50000"/>
                  </a:schemeClr>
                </a:solidFill>
              </a:rPr>
              <a:t>ひっくり返す</a:t>
            </a:r>
            <a:r>
              <a:rPr lang="ja-JP" altLang="en-US" sz="3200" b="1" dirty="0" smtClean="0">
                <a:ln w="50800"/>
                <a:solidFill>
                  <a:schemeClr val="bg1">
                    <a:shade val="50000"/>
                  </a:schemeClr>
                </a:solidFill>
              </a:rPr>
              <a:t>事</a:t>
            </a:r>
            <a:r>
              <a:rPr lang="ja-JP" altLang="en-US" sz="3200" b="1" dirty="0" smtClean="0">
                <a:ln w="50800"/>
                <a:solidFill>
                  <a:schemeClr val="bg1">
                    <a:shade val="50000"/>
                  </a:schemeClr>
                </a:solidFill>
              </a:rPr>
              <a:t>ができます。神の教会はどうでしょうか？</a:t>
            </a:r>
            <a:endParaRPr lang="es-AR" sz="3200" b="1" dirty="0">
              <a:ln w="50800"/>
              <a:solidFill>
                <a:schemeClr val="bg1">
                  <a:shade val="50000"/>
                </a:schemeClr>
              </a:solidFill>
            </a:endParaRPr>
          </a:p>
        </p:txBody>
      </p:sp>
    </p:spTree>
    <p:extLst>
      <p:ext uri="{BB962C8B-B14F-4D97-AF65-F5344CB8AC3E}">
        <p14:creationId xmlns:p14="http://schemas.microsoft.com/office/powerpoint/2010/main" val="353566639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2" descr="B-02-003b"/>
          <p:cNvPicPr>
            <a:picLocks noChangeAspect="1" noChangeArrowheads="1"/>
          </p:cNvPicPr>
          <p:nvPr/>
        </p:nvPicPr>
        <p:blipFill rotWithShape="1">
          <a:blip r:embed="rId2">
            <a:extLst>
              <a:ext uri="{28A0092B-C50C-407E-A947-70E740481C1C}">
                <a14:useLocalDpi xmlns:a14="http://schemas.microsoft.com/office/drawing/2010/main" val="0"/>
              </a:ext>
            </a:extLst>
          </a:blip>
          <a:srcRect r="12500"/>
          <a:stretch/>
        </p:blipFill>
        <p:spPr bwMode="auto">
          <a:xfrm>
            <a:off x="0" y="0"/>
            <a:ext cx="800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153400" y="304800"/>
            <a:ext cx="3733800" cy="7478971"/>
          </a:xfrm>
          <a:prstGeom prst="rect">
            <a:avLst/>
          </a:prstGeom>
          <a:noFill/>
          <a:effectLst/>
        </p:spPr>
        <p:txBody>
          <a:bodyPr wrap="square">
            <a:spAutoFit/>
          </a:bodyPr>
          <a:lstStyle/>
          <a:p>
            <a:pPr algn="ctr" fontAlgn="auto">
              <a:spcBef>
                <a:spcPts val="0"/>
              </a:spcBef>
              <a:spcAft>
                <a:spcPts val="0"/>
              </a:spcAft>
              <a:defRPr/>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rPr>
              <a:t>The reason we haven’t finished the work is because we are not looking </a:t>
            </a:r>
          </a:p>
          <a:p>
            <a:pPr algn="ctr" fontAlgn="auto">
              <a:spcBef>
                <a:spcPts val="0"/>
              </a:spcBef>
              <a:spcAft>
                <a:spcPts val="0"/>
              </a:spcAft>
              <a:defRPr/>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rPr>
              <a:t>to Jesus!</a:t>
            </a:r>
          </a:p>
          <a:p>
            <a:pPr algn="ctr" fontAlgn="auto">
              <a:spcBef>
                <a:spcPts val="0"/>
              </a:spcBef>
              <a:spcAft>
                <a:spcPts val="0"/>
              </a:spcAft>
              <a:defRPr/>
            </a:pP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endParaRPr>
          </a:p>
          <a:p>
            <a:pPr algn="ctr" fontAlgn="auto">
              <a:spcBef>
                <a:spcPts val="0"/>
              </a:spcBef>
              <a:spcAft>
                <a:spcPts val="0"/>
              </a:spcAft>
              <a:defRPr/>
            </a:pPr>
            <a:r>
              <a:rPr lang="ja-JP" alt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rPr>
              <a:t>私達が使命を終えていないのは、私達がイエス様を見ていないから</a:t>
            </a:r>
            <a:r>
              <a:rPr lang="ja-JP" alt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rPr>
              <a:t>で</a:t>
            </a:r>
            <a:r>
              <a:rPr lang="ja-JP" alt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rPr>
              <a:t>す</a:t>
            </a:r>
            <a:r>
              <a:rPr lang="ja-JP" alt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rPr>
              <a:t>！</a:t>
            </a:r>
            <a:endParaRPr lang="en-US" sz="3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endParaRPr>
          </a:p>
          <a:p>
            <a:pPr algn="ctr" fontAlgn="auto">
              <a:spcBef>
                <a:spcPts val="0"/>
              </a:spcBef>
              <a:spcAft>
                <a:spcPts val="0"/>
              </a:spcAft>
              <a:defRPr/>
            </a:pP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endParaRPr>
          </a:p>
          <a:p>
            <a:pPr algn="ctr" fontAlgn="auto">
              <a:spcBef>
                <a:spcPts val="0"/>
              </a:spcBef>
              <a:spcAft>
                <a:spcPts val="0"/>
              </a:spcAft>
              <a:defRPr/>
            </a:pPr>
            <a:endPar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endParaRPr>
          </a:p>
          <a:p>
            <a:pPr algn="ctr" fontAlgn="auto">
              <a:spcBef>
                <a:spcPts val="0"/>
              </a:spcBef>
              <a:spcAft>
                <a:spcPts val="0"/>
              </a:spcAft>
              <a:defRPr/>
            </a:pP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endParaRPr>
          </a:p>
        </p:txBody>
      </p:sp>
    </p:spTree>
    <p:extLst>
      <p:ext uri="{BB962C8B-B14F-4D97-AF65-F5344CB8AC3E}">
        <p14:creationId xmlns:p14="http://schemas.microsoft.com/office/powerpoint/2010/main" val="190173347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2" descr="B-02-003b"/>
          <p:cNvPicPr>
            <a:picLocks noChangeAspect="1" noChangeArrowheads="1"/>
          </p:cNvPicPr>
          <p:nvPr/>
        </p:nvPicPr>
        <p:blipFill rotWithShape="1">
          <a:blip r:embed="rId2">
            <a:extLst>
              <a:ext uri="{28A0092B-C50C-407E-A947-70E740481C1C}">
                <a14:useLocalDpi xmlns:a14="http://schemas.microsoft.com/office/drawing/2010/main" val="0"/>
              </a:ext>
            </a:extLst>
          </a:blip>
          <a:srcRect r="12500"/>
          <a:stretch/>
        </p:blipFill>
        <p:spPr bwMode="auto">
          <a:xfrm>
            <a:off x="0" y="0"/>
            <a:ext cx="800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153400" y="1093887"/>
            <a:ext cx="3733800" cy="6001643"/>
          </a:xfrm>
          <a:prstGeom prst="rect">
            <a:avLst/>
          </a:prstGeom>
          <a:noFill/>
          <a:effectLst/>
        </p:spPr>
        <p:txBody>
          <a:bodyPr wrap="square">
            <a:spAutoFit/>
          </a:bodyPr>
          <a:lstStyle/>
          <a:p>
            <a:pPr algn="ctr" fontAlgn="auto">
              <a:spcBef>
                <a:spcPts val="0"/>
              </a:spcBef>
              <a:spcAft>
                <a:spcPts val="0"/>
              </a:spcAft>
              <a:defRPr/>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rPr>
              <a:t>Let’s get serious about </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rPr>
              <a:t>looking </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endParaRPr>
          </a:p>
          <a:p>
            <a:pPr algn="ctr" fontAlgn="auto">
              <a:spcBef>
                <a:spcPts val="0"/>
              </a:spcBef>
              <a:spcAft>
                <a:spcPts val="0"/>
              </a:spcAft>
              <a:defRPr/>
            </a:pPr>
            <a:r>
              <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rPr>
              <a:t>to Jesus!</a:t>
            </a:r>
          </a:p>
          <a:p>
            <a:pPr algn="ctr" fontAlgn="auto">
              <a:spcBef>
                <a:spcPts val="0"/>
              </a:spcBef>
              <a:spcAft>
                <a:spcPts val="0"/>
              </a:spcAft>
              <a:defRPr/>
            </a:pPr>
            <a:endPar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endParaRPr>
          </a:p>
          <a:p>
            <a:pPr algn="ctr" fontAlgn="auto">
              <a:spcBef>
                <a:spcPts val="0"/>
              </a:spcBef>
              <a:spcAft>
                <a:spcPts val="0"/>
              </a:spcAft>
              <a:defRPr/>
            </a:pP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endParaRPr>
          </a:p>
          <a:p>
            <a:pPr algn="ctr" fontAlgn="auto">
              <a:spcBef>
                <a:spcPts val="0"/>
              </a:spcBef>
              <a:spcAft>
                <a:spcPts val="0"/>
              </a:spcAft>
              <a:defRPr/>
            </a:pPr>
            <a:r>
              <a:rPr lang="ja-JP" alt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rPr>
              <a:t>真剣に、イエス様に、目を向けましょう！</a:t>
            </a: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endParaRPr>
          </a:p>
          <a:p>
            <a:pPr algn="ctr" fontAlgn="auto">
              <a:spcBef>
                <a:spcPts val="0"/>
              </a:spcBef>
              <a:spcAft>
                <a:spcPts val="0"/>
              </a:spcAft>
              <a:defRPr/>
            </a:pP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endParaRPr>
          </a:p>
          <a:p>
            <a:pPr algn="ctr" fontAlgn="auto">
              <a:spcBef>
                <a:spcPts val="0"/>
              </a:spcBef>
              <a:spcAft>
                <a:spcPts val="0"/>
              </a:spcAft>
              <a:defRPr/>
            </a:pPr>
            <a:endPar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endParaRPr>
          </a:p>
          <a:p>
            <a:pPr algn="ctr" fontAlgn="auto">
              <a:spcBef>
                <a:spcPts val="0"/>
              </a:spcBef>
              <a:spcAft>
                <a:spcPts val="0"/>
              </a:spcAft>
              <a:defRPr/>
            </a:pP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panose="020B0502020202020204"/>
            </a:endParaRPr>
          </a:p>
        </p:txBody>
      </p:sp>
    </p:spTree>
    <p:extLst>
      <p:ext uri="{BB962C8B-B14F-4D97-AF65-F5344CB8AC3E}">
        <p14:creationId xmlns:p14="http://schemas.microsoft.com/office/powerpoint/2010/main" val="216016307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50496" b="48466"/>
          <a:stretch/>
        </p:blipFill>
        <p:spPr>
          <a:xfrm>
            <a:off x="2514600" y="980058"/>
            <a:ext cx="7924800" cy="5268342"/>
          </a:xfrm>
          <a:prstGeom prst="rect">
            <a:avLst/>
          </a:prstGeom>
          <a:ln>
            <a:solidFill>
              <a:schemeClr val="tx1"/>
            </a:solidFill>
          </a:ln>
        </p:spPr>
      </p:pic>
    </p:spTree>
    <p:extLst>
      <p:ext uri="{BB962C8B-B14F-4D97-AF65-F5344CB8AC3E}">
        <p14:creationId xmlns:p14="http://schemas.microsoft.com/office/powerpoint/2010/main" val="104407464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400" b="1" dirty="0" smtClean="0"/>
              <a:t>The Meaning of “Christ in Me”</a:t>
            </a:r>
            <a:endParaRPr lang="en-US" sz="4400" b="1" dirty="0"/>
          </a:p>
        </p:txBody>
      </p:sp>
      <p:sp>
        <p:nvSpPr>
          <p:cNvPr id="3" name="Subtitle 2"/>
          <p:cNvSpPr>
            <a:spLocks noGrp="1"/>
          </p:cNvSpPr>
          <p:nvPr>
            <p:ph type="subTitle" idx="1"/>
          </p:nvPr>
        </p:nvSpPr>
        <p:spPr/>
        <p:txBody>
          <a:bodyPr>
            <a:normAutofit/>
          </a:bodyPr>
          <a:lstStyle/>
          <a:p>
            <a:pPr algn="ctr"/>
            <a:r>
              <a:rPr lang="en-US" sz="3200" dirty="0" smtClean="0"/>
              <a:t>Tomorrow, 19:00</a:t>
            </a:r>
            <a:endParaRPr lang="en-US" sz="3200" dirty="0"/>
          </a:p>
        </p:txBody>
      </p:sp>
      <p:pic>
        <p:nvPicPr>
          <p:cNvPr id="4" name="Picture 2057" descr="dove-holy-spirit"/>
          <p:cNvPicPr>
            <a:picLocks noChangeAspect="1" noChangeArrowheads="1"/>
          </p:cNvPicPr>
          <p:nvPr/>
        </p:nvPicPr>
        <p:blipFill>
          <a:blip r:embed="rId2" cstate="print"/>
          <a:srcRect r="29698" b="17857"/>
          <a:stretch>
            <a:fillRect/>
          </a:stretch>
        </p:blipFill>
        <p:spPr bwMode="auto">
          <a:xfrm>
            <a:off x="5861089" y="762000"/>
            <a:ext cx="2216111" cy="2691734"/>
          </a:xfrm>
          <a:prstGeom prst="rect">
            <a:avLst/>
          </a:prstGeom>
          <a:ln>
            <a:noFill/>
          </a:ln>
          <a:effectLst>
            <a:softEdge rad="112500"/>
          </a:effectLst>
        </p:spPr>
      </p:pic>
      <p:sp>
        <p:nvSpPr>
          <p:cNvPr id="5" name="TextBox 4"/>
          <p:cNvSpPr txBox="1"/>
          <p:nvPr/>
        </p:nvSpPr>
        <p:spPr>
          <a:xfrm>
            <a:off x="4648200" y="5486400"/>
            <a:ext cx="4288353" cy="1077218"/>
          </a:xfrm>
          <a:prstGeom prst="rect">
            <a:avLst/>
          </a:prstGeom>
          <a:noFill/>
        </p:spPr>
        <p:txBody>
          <a:bodyPr wrap="none" rtlCol="0">
            <a:spAutoFit/>
          </a:bodyPr>
          <a:lstStyle/>
          <a:p>
            <a:r>
              <a:rPr lang="ja-JP" altLang="en-US" sz="3200" dirty="0" smtClean="0">
                <a:solidFill>
                  <a:srgbClr val="3366FF"/>
                </a:solidFill>
              </a:rPr>
              <a:t>キリストの内住の意味</a:t>
            </a:r>
            <a:endParaRPr lang="en-US" altLang="ja-JP" sz="3200" dirty="0" smtClean="0">
              <a:solidFill>
                <a:srgbClr val="3366FF"/>
              </a:solidFill>
            </a:endParaRPr>
          </a:p>
          <a:p>
            <a:r>
              <a:rPr lang="ja-JP" altLang="en-US" sz="3200" dirty="0" smtClean="0">
                <a:solidFill>
                  <a:srgbClr val="3366FF"/>
                </a:solidFill>
              </a:rPr>
              <a:t>　　明日、</a:t>
            </a:r>
            <a:r>
              <a:rPr lang="en-US" altLang="ja-JP" sz="3200" dirty="0" smtClean="0">
                <a:solidFill>
                  <a:srgbClr val="3366FF"/>
                </a:solidFill>
              </a:rPr>
              <a:t>19:00</a:t>
            </a:r>
            <a:endParaRPr lang="en-US" sz="3200" dirty="0">
              <a:solidFill>
                <a:srgbClr val="3366FF"/>
              </a:solidFill>
            </a:endParaRPr>
          </a:p>
        </p:txBody>
      </p:sp>
    </p:spTree>
    <p:extLst>
      <p:ext uri="{BB962C8B-B14F-4D97-AF65-F5344CB8AC3E}">
        <p14:creationId xmlns:p14="http://schemas.microsoft.com/office/powerpoint/2010/main" val="4582724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2667000" y="1752600"/>
            <a:ext cx="5791200" cy="5262979"/>
          </a:xfrm>
          <a:prstGeom prst="rect">
            <a:avLst/>
          </a:prstGeom>
          <a:noFill/>
          <a:ln w="9525">
            <a:noFill/>
            <a:miter lim="800000"/>
            <a:headEnd/>
            <a:tailEnd/>
          </a:ln>
        </p:spPr>
        <p:txBody>
          <a:bodyPr wrap="square">
            <a:spAutoFit/>
          </a:bodyPr>
          <a:lstStyle/>
          <a:p>
            <a:pPr marL="514350" indent="-514350" fontAlgn="auto">
              <a:spcAft>
                <a:spcPts val="0"/>
              </a:spcAft>
              <a:buFont typeface="+mj-lt"/>
              <a:buAutoNum type="arabicPeriod"/>
              <a:defRPr/>
            </a:pPr>
            <a:r>
              <a:rPr lang="en-US" sz="3400" dirty="0">
                <a:ln w="0"/>
                <a:effectLst>
                  <a:outerShdw blurRad="38100" dist="25400" dir="5400000" algn="ctr" rotWithShape="0">
                    <a:srgbClr val="6E747A">
                      <a:alpha val="43000"/>
                    </a:srgbClr>
                  </a:outerShdw>
                </a:effectLst>
                <a:latin typeface="+mj-lt"/>
              </a:rPr>
              <a:t>Conformity to the world = </a:t>
            </a:r>
            <a:r>
              <a:rPr lang="en-US" sz="3400" dirty="0">
                <a:ln w="0"/>
                <a:solidFill>
                  <a:schemeClr val="accent1"/>
                </a:solidFill>
                <a:effectLst>
                  <a:outerShdw blurRad="38100" dist="25400" dir="5400000" algn="ctr" rotWithShape="0">
                    <a:srgbClr val="6E747A">
                      <a:alpha val="43000"/>
                    </a:srgbClr>
                  </a:outerShdw>
                </a:effectLst>
                <a:latin typeface="+mj-lt"/>
              </a:rPr>
              <a:t>today: </a:t>
            </a:r>
            <a:r>
              <a:rPr lang="en-US" sz="3400" b="1" dirty="0">
                <a:ln w="0"/>
                <a:solidFill>
                  <a:schemeClr val="accent1"/>
                </a:solidFill>
                <a:effectLst>
                  <a:outerShdw blurRad="38100" dist="25400" dir="5400000" algn="ctr" rotWithShape="0">
                    <a:srgbClr val="6E747A">
                      <a:alpha val="43000"/>
                    </a:srgbClr>
                  </a:outerShdw>
                </a:effectLst>
                <a:latin typeface="+mj-lt"/>
              </a:rPr>
              <a:t>secular </a:t>
            </a:r>
            <a:r>
              <a:rPr lang="en-US" sz="3400" b="1" dirty="0" smtClean="0">
                <a:ln w="0"/>
                <a:solidFill>
                  <a:schemeClr val="accent1"/>
                </a:solidFill>
                <a:effectLst>
                  <a:outerShdw blurRad="38100" dist="25400" dir="5400000" algn="ctr" rotWithShape="0">
                    <a:srgbClr val="6E747A">
                      <a:alpha val="43000"/>
                    </a:srgbClr>
                  </a:outerShdw>
                </a:effectLst>
                <a:latin typeface="+mj-lt"/>
              </a:rPr>
              <a:t>spirit</a:t>
            </a:r>
          </a:p>
          <a:p>
            <a:pPr fontAlgn="auto">
              <a:spcAft>
                <a:spcPts val="0"/>
              </a:spcAft>
              <a:defRPr/>
            </a:pPr>
            <a:r>
              <a:rPr lang="ja-JP" altLang="en-US" sz="3400" b="1" dirty="0" smtClean="0">
                <a:ln w="0"/>
                <a:solidFill>
                  <a:schemeClr val="accent1"/>
                </a:solidFill>
                <a:effectLst>
                  <a:outerShdw blurRad="38100" dist="25400" dir="5400000" algn="ctr" rotWithShape="0">
                    <a:srgbClr val="6E747A">
                      <a:alpha val="43000"/>
                    </a:srgbClr>
                  </a:outerShdw>
                </a:effectLst>
                <a:latin typeface="+mj-lt"/>
              </a:rPr>
              <a:t>　</a:t>
            </a:r>
            <a:r>
              <a:rPr lang="ja-JP" altLang="en-US" sz="3200" dirty="0" smtClean="0">
                <a:ln w="0"/>
                <a:solidFill>
                  <a:srgbClr val="0000FF"/>
                </a:solidFill>
                <a:effectLst>
                  <a:outerShdw blurRad="38100" dist="25400" dir="5400000" algn="ctr" rotWithShape="0">
                    <a:srgbClr val="6E747A">
                      <a:alpha val="43000"/>
                    </a:srgbClr>
                  </a:outerShdw>
                </a:effectLst>
                <a:latin typeface="+mj-lt"/>
              </a:rPr>
              <a:t>世に妥協</a:t>
            </a:r>
            <a:endParaRPr lang="en-US" altLang="ja-JP" sz="3200" dirty="0" smtClean="0">
              <a:ln w="0"/>
              <a:solidFill>
                <a:srgbClr val="0000FF"/>
              </a:solidFill>
              <a:effectLst>
                <a:outerShdw blurRad="38100" dist="25400" dir="5400000" algn="ctr" rotWithShape="0">
                  <a:srgbClr val="6E747A">
                    <a:alpha val="43000"/>
                  </a:srgbClr>
                </a:outerShdw>
              </a:effectLst>
              <a:latin typeface="+mj-lt"/>
            </a:endParaRPr>
          </a:p>
          <a:p>
            <a:pPr fontAlgn="auto">
              <a:spcAft>
                <a:spcPts val="0"/>
              </a:spcAft>
              <a:defRPr/>
            </a:pPr>
            <a:r>
              <a:rPr lang="ja-JP" altLang="ja-JP" sz="3200" dirty="0">
                <a:ln w="0"/>
                <a:solidFill>
                  <a:srgbClr val="0000FF"/>
                </a:solidFill>
                <a:effectLst>
                  <a:outerShdw blurRad="38100" dist="25400" dir="5400000" algn="ctr" rotWithShape="0">
                    <a:srgbClr val="6E747A">
                      <a:alpha val="43000"/>
                    </a:srgbClr>
                  </a:outerShdw>
                </a:effectLst>
                <a:latin typeface="+mj-lt"/>
              </a:rPr>
              <a:t>　</a:t>
            </a:r>
            <a:r>
              <a:rPr lang="ja-JP" altLang="en-US" sz="3200" dirty="0">
                <a:ln w="0"/>
                <a:solidFill>
                  <a:srgbClr val="0000FF"/>
                </a:solidFill>
                <a:effectLst>
                  <a:outerShdw blurRad="38100" dist="25400" dir="5400000" algn="ctr" rotWithShape="0">
                    <a:srgbClr val="6E747A">
                      <a:alpha val="43000"/>
                    </a:srgbClr>
                  </a:outerShdw>
                </a:effectLst>
                <a:latin typeface="+mj-lt"/>
              </a:rPr>
              <a:t> </a:t>
            </a:r>
            <a:r>
              <a:rPr lang="ja-JP" altLang="en-US" sz="3200" dirty="0" smtClean="0">
                <a:ln w="0"/>
                <a:solidFill>
                  <a:srgbClr val="728653"/>
                </a:solidFill>
                <a:effectLst>
                  <a:outerShdw blurRad="38100" dist="25400" dir="5400000" algn="ctr" rotWithShape="0">
                    <a:srgbClr val="6E747A">
                      <a:alpha val="43000"/>
                    </a:srgbClr>
                  </a:outerShdw>
                </a:effectLst>
                <a:latin typeface="+mj-lt"/>
              </a:rPr>
              <a:t>＝</a:t>
            </a:r>
            <a:r>
              <a:rPr lang="en-US" altLang="ja-JP" sz="3200" dirty="0" smtClean="0">
                <a:ln w="0"/>
                <a:solidFill>
                  <a:srgbClr val="728653"/>
                </a:solidFill>
                <a:effectLst>
                  <a:outerShdw blurRad="38100" dist="25400" dir="5400000" algn="ctr" rotWithShape="0">
                    <a:srgbClr val="6E747A">
                      <a:alpha val="43000"/>
                    </a:srgbClr>
                  </a:outerShdw>
                </a:effectLst>
                <a:latin typeface="+mj-lt"/>
              </a:rPr>
              <a:t> </a:t>
            </a:r>
            <a:r>
              <a:rPr lang="ja-JP" altLang="en-US" sz="3200" dirty="0" smtClean="0">
                <a:ln w="0"/>
                <a:solidFill>
                  <a:srgbClr val="728653"/>
                </a:solidFill>
                <a:effectLst>
                  <a:outerShdw blurRad="38100" dist="25400" dir="5400000" algn="ctr" rotWithShape="0">
                    <a:srgbClr val="6E747A">
                      <a:alpha val="43000"/>
                    </a:srgbClr>
                  </a:outerShdw>
                </a:effectLst>
                <a:latin typeface="+mj-lt"/>
              </a:rPr>
              <a:t>今日：</a:t>
            </a:r>
            <a:r>
              <a:rPr lang="ja-JP" altLang="en-US" sz="3200" b="1" dirty="0" smtClean="0">
                <a:ln w="0"/>
                <a:solidFill>
                  <a:srgbClr val="728653"/>
                </a:solidFill>
                <a:effectLst>
                  <a:outerShdw blurRad="38100" dist="25400" dir="5400000" algn="ctr" rotWithShape="0">
                    <a:srgbClr val="6E747A">
                      <a:alpha val="43000"/>
                    </a:srgbClr>
                  </a:outerShdw>
                </a:effectLst>
                <a:latin typeface="+mj-lt"/>
              </a:rPr>
              <a:t>世俗的な精神</a:t>
            </a:r>
            <a:endParaRPr lang="en-US" sz="3400" b="1" dirty="0">
              <a:ln w="0"/>
              <a:solidFill>
                <a:schemeClr val="accent1"/>
              </a:solidFill>
              <a:effectLst>
                <a:outerShdw blurRad="38100" dist="25400" dir="5400000" algn="ctr" rotWithShape="0">
                  <a:srgbClr val="6E747A">
                    <a:alpha val="43000"/>
                  </a:srgbClr>
                </a:outerShdw>
              </a:effectLst>
              <a:latin typeface="+mj-lt"/>
            </a:endParaRPr>
          </a:p>
          <a:p>
            <a:pPr marL="514350" indent="-514350" fontAlgn="auto">
              <a:spcAft>
                <a:spcPts val="0"/>
              </a:spcAft>
              <a:buFont typeface="+mj-lt"/>
              <a:buAutoNum type="arabicPeriod" startAt="2"/>
              <a:defRPr/>
            </a:pPr>
            <a:r>
              <a:rPr lang="en-US" sz="3400" dirty="0">
                <a:ln w="0"/>
                <a:effectLst>
                  <a:outerShdw blurRad="38100" dist="25400" dir="5400000" algn="ctr" rotWithShape="0">
                    <a:srgbClr val="6E747A">
                      <a:alpha val="43000"/>
                    </a:srgbClr>
                  </a:outerShdw>
                </a:effectLst>
                <a:latin typeface="+mj-lt"/>
              </a:rPr>
              <a:t>Unwillingness to sacrifice </a:t>
            </a:r>
            <a:r>
              <a:rPr lang="en-US" sz="3400" dirty="0">
                <a:ln w="0"/>
                <a:solidFill>
                  <a:schemeClr val="accent1"/>
                </a:solidFill>
                <a:effectLst>
                  <a:outerShdw blurRad="38100" dist="25400" dir="5400000" algn="ctr" rotWithShape="0">
                    <a:srgbClr val="6E747A">
                      <a:alpha val="43000"/>
                    </a:srgbClr>
                  </a:outerShdw>
                </a:effectLst>
                <a:latin typeface="+mj-lt"/>
              </a:rPr>
              <a:t>= today: </a:t>
            </a:r>
            <a:r>
              <a:rPr lang="en-US" sz="3400" b="1" dirty="0">
                <a:ln w="0"/>
                <a:solidFill>
                  <a:schemeClr val="accent1"/>
                </a:solidFill>
                <a:effectLst>
                  <a:outerShdw blurRad="38100" dist="25400" dir="5400000" algn="ctr" rotWithShape="0">
                    <a:srgbClr val="6E747A">
                      <a:alpha val="43000"/>
                    </a:srgbClr>
                  </a:outerShdw>
                </a:effectLst>
                <a:latin typeface="+mj-lt"/>
              </a:rPr>
              <a:t>lack of </a:t>
            </a:r>
            <a:r>
              <a:rPr lang="en-US" sz="3400" b="1" i="1" dirty="0">
                <a:ln w="0"/>
                <a:solidFill>
                  <a:schemeClr val="accent1"/>
                </a:solidFill>
                <a:effectLst>
                  <a:outerShdw blurRad="38100" dist="25400" dir="5400000" algn="ctr" rotWithShape="0">
                    <a:srgbClr val="6E747A">
                      <a:alpha val="43000"/>
                    </a:srgbClr>
                  </a:outerShdw>
                </a:effectLst>
                <a:latin typeface="+mj-lt"/>
              </a:rPr>
              <a:t>total </a:t>
            </a:r>
            <a:r>
              <a:rPr lang="en-US" sz="3400" b="1" dirty="0" smtClean="0">
                <a:ln w="0"/>
                <a:solidFill>
                  <a:schemeClr val="accent1"/>
                </a:solidFill>
                <a:effectLst>
                  <a:outerShdw blurRad="38100" dist="25400" dir="5400000" algn="ctr" rotWithShape="0">
                    <a:srgbClr val="6E747A">
                      <a:alpha val="43000"/>
                    </a:srgbClr>
                  </a:outerShdw>
                </a:effectLst>
                <a:latin typeface="+mj-lt"/>
              </a:rPr>
              <a:t>surrender</a:t>
            </a:r>
          </a:p>
          <a:p>
            <a:pPr fontAlgn="auto">
              <a:spcAft>
                <a:spcPts val="0"/>
              </a:spcAft>
              <a:defRPr/>
            </a:pPr>
            <a:r>
              <a:rPr lang="ja-JP" altLang="en-US" sz="3400" b="1" dirty="0">
                <a:ln w="0"/>
                <a:solidFill>
                  <a:schemeClr val="accent1"/>
                </a:solidFill>
                <a:effectLst>
                  <a:outerShdw blurRad="38100" dist="25400" dir="5400000" algn="ctr" rotWithShape="0">
                    <a:srgbClr val="6E747A">
                      <a:alpha val="43000"/>
                    </a:srgbClr>
                  </a:outerShdw>
                </a:effectLst>
                <a:latin typeface="+mj-lt"/>
              </a:rPr>
              <a:t>　</a:t>
            </a:r>
            <a:r>
              <a:rPr lang="ja-JP" altLang="en-US" sz="3200" dirty="0" smtClean="0">
                <a:ln w="0"/>
                <a:solidFill>
                  <a:srgbClr val="0000FF"/>
                </a:solidFill>
                <a:effectLst>
                  <a:outerShdw blurRad="38100" dist="25400" dir="5400000" algn="ctr" rotWithShape="0">
                    <a:srgbClr val="6E747A">
                      <a:alpha val="43000"/>
                    </a:srgbClr>
                  </a:outerShdw>
                </a:effectLst>
                <a:latin typeface="+mj-lt"/>
              </a:rPr>
              <a:t>犠牲を望まない</a:t>
            </a:r>
            <a:endParaRPr lang="en-US" altLang="ja-JP" sz="3200" dirty="0" smtClean="0">
              <a:ln w="0"/>
              <a:solidFill>
                <a:srgbClr val="0000FF"/>
              </a:solidFill>
              <a:effectLst>
                <a:outerShdw blurRad="38100" dist="25400" dir="5400000" algn="ctr" rotWithShape="0">
                  <a:srgbClr val="6E747A">
                    <a:alpha val="43000"/>
                  </a:srgbClr>
                </a:outerShdw>
              </a:effectLst>
              <a:latin typeface="+mj-lt"/>
            </a:endParaRPr>
          </a:p>
          <a:p>
            <a:pPr fontAlgn="auto">
              <a:spcAft>
                <a:spcPts val="0"/>
              </a:spcAft>
              <a:defRPr/>
            </a:pPr>
            <a:r>
              <a:rPr lang="ja-JP" altLang="ja-JP" sz="3200" dirty="0">
                <a:ln w="0"/>
                <a:solidFill>
                  <a:srgbClr val="0000FF"/>
                </a:solidFill>
                <a:effectLst>
                  <a:outerShdw blurRad="38100" dist="25400" dir="5400000" algn="ctr" rotWithShape="0">
                    <a:srgbClr val="6E747A">
                      <a:alpha val="43000"/>
                    </a:srgbClr>
                  </a:outerShdw>
                </a:effectLst>
                <a:latin typeface="+mj-lt"/>
              </a:rPr>
              <a:t>　</a:t>
            </a:r>
            <a:r>
              <a:rPr lang="en-US" altLang="en-US" sz="3200" dirty="0">
                <a:ln w="0"/>
                <a:solidFill>
                  <a:srgbClr val="728653"/>
                </a:solidFill>
                <a:effectLst>
                  <a:outerShdw blurRad="38100" dist="25400" dir="5400000" algn="ctr" rotWithShape="0">
                    <a:srgbClr val="6E747A">
                      <a:alpha val="43000"/>
                    </a:srgbClr>
                  </a:outerShdw>
                </a:effectLst>
                <a:latin typeface="+mj-lt"/>
              </a:rPr>
              <a:t> </a:t>
            </a:r>
            <a:r>
              <a:rPr lang="en-US" altLang="en-US" sz="3200" dirty="0" smtClean="0">
                <a:ln w="0"/>
                <a:solidFill>
                  <a:srgbClr val="728653"/>
                </a:solidFill>
                <a:effectLst>
                  <a:outerShdw blurRad="38100" dist="25400" dir="5400000" algn="ctr" rotWithShape="0">
                    <a:srgbClr val="6E747A">
                      <a:alpha val="43000"/>
                    </a:srgbClr>
                  </a:outerShdw>
                </a:effectLst>
                <a:latin typeface="+mj-lt"/>
              </a:rPr>
              <a:t>=</a:t>
            </a:r>
            <a:r>
              <a:rPr lang="ja-JP" altLang="en-US" sz="3200" dirty="0" smtClean="0">
                <a:ln w="0"/>
                <a:solidFill>
                  <a:srgbClr val="728653"/>
                </a:solidFill>
                <a:effectLst>
                  <a:outerShdw blurRad="38100" dist="25400" dir="5400000" algn="ctr" rotWithShape="0">
                    <a:srgbClr val="6E747A">
                      <a:alpha val="43000"/>
                    </a:srgbClr>
                  </a:outerShdw>
                </a:effectLst>
                <a:latin typeface="+mj-lt"/>
              </a:rPr>
              <a:t>　今日：</a:t>
            </a:r>
            <a:r>
              <a:rPr lang="ja-JP" altLang="en-US" sz="3200" b="1" dirty="0" smtClean="0">
                <a:ln w="0"/>
                <a:solidFill>
                  <a:srgbClr val="728653"/>
                </a:solidFill>
                <a:effectLst>
                  <a:outerShdw blurRad="38100" dist="25400" dir="5400000" algn="ctr" rotWithShape="0">
                    <a:srgbClr val="6E747A">
                      <a:alpha val="43000"/>
                    </a:srgbClr>
                  </a:outerShdw>
                </a:effectLst>
                <a:latin typeface="+mj-lt"/>
              </a:rPr>
              <a:t>完全服従の欠如</a:t>
            </a:r>
            <a:endParaRPr lang="en-US" sz="3200" b="1" dirty="0">
              <a:ln w="0"/>
              <a:solidFill>
                <a:srgbClr val="728653"/>
              </a:solidFill>
              <a:effectLst>
                <a:outerShdw blurRad="38100" dist="25400" dir="5400000" algn="ctr" rotWithShape="0">
                  <a:srgbClr val="6E747A">
                    <a:alpha val="43000"/>
                  </a:srgbClr>
                </a:outerShdw>
              </a:effectLst>
              <a:latin typeface="+mj-lt"/>
            </a:endParaRPr>
          </a:p>
          <a:p>
            <a:pPr fontAlgn="auto">
              <a:spcBef>
                <a:spcPts val="0"/>
              </a:spcBef>
              <a:spcAft>
                <a:spcPts val="0"/>
              </a:spcAft>
              <a:defRPr/>
            </a:pPr>
            <a:endParaRPr lang="en-US" sz="3400" dirty="0">
              <a:ln w="0"/>
              <a:solidFill>
                <a:schemeClr val="accent1"/>
              </a:solidFill>
              <a:effectLst>
                <a:outerShdw blurRad="38100" dist="25400" dir="5400000" algn="ctr" rotWithShape="0">
                  <a:srgbClr val="6E747A">
                    <a:alpha val="43000"/>
                  </a:srgbClr>
                </a:outerShdw>
              </a:effectLst>
              <a:latin typeface="+mj-lt"/>
              <a:cs typeface="+mn-cs"/>
            </a:endParaRPr>
          </a:p>
        </p:txBody>
      </p:sp>
      <p:sp>
        <p:nvSpPr>
          <p:cNvPr id="6" name="Rectangle 5"/>
          <p:cNvSpPr txBox="1">
            <a:spLocks noChangeArrowheads="1"/>
          </p:cNvSpPr>
          <p:nvPr/>
        </p:nvSpPr>
        <p:spPr>
          <a:xfrm>
            <a:off x="2590800" y="304800"/>
            <a:ext cx="4419600" cy="914400"/>
          </a:xfrm>
          <a:prstGeom prst="rect">
            <a:avLst/>
          </a:prstGeom>
        </p:spPr>
        <p:txBody>
          <a:bodyPr lIns="45720" tIns="0" rIns="45720" bIns="0" anchor="b">
            <a:normAutofit fontScale="92500"/>
          </a:bodyPr>
          <a:lstStyle/>
          <a:p>
            <a:pPr algn="ctr" fontAlgn="auto">
              <a:spcBef>
                <a:spcPts val="0"/>
              </a:spcBef>
              <a:spcAft>
                <a:spcPts val="0"/>
              </a:spcAft>
              <a:defRPr/>
            </a:pPr>
            <a:r>
              <a:rPr lang="en-US" sz="4000" b="1" cap="all" dirty="0">
                <a:ln w="500">
                  <a:solidFill>
                    <a:schemeClr val="tx2">
                      <a:shade val="20000"/>
                      <a:satMod val="120000"/>
                    </a:schemeClr>
                  </a:solidFill>
                </a:ln>
                <a:solidFill>
                  <a:srgbClr val="C00000"/>
                </a:solidFill>
                <a:effectLst>
                  <a:outerShdw blurRad="38100" dist="38100" dir="2700000" algn="tl">
                    <a:srgbClr val="000000">
                      <a:alpha val="43137"/>
                    </a:srgbClr>
                  </a:outerShdw>
                </a:effectLst>
                <a:latin typeface="+mj-lt"/>
                <a:ea typeface="+mj-ea"/>
                <a:cs typeface="+mj-cs"/>
              </a:rPr>
              <a:t>May 1856 Vision:</a:t>
            </a:r>
          </a:p>
        </p:txBody>
      </p:sp>
      <p:pic>
        <p:nvPicPr>
          <p:cNvPr id="7" name="Picture 7" descr="egw1859_lg"/>
          <p:cNvPicPr>
            <a:picLocks noChangeAspect="1" noChangeArrowheads="1"/>
          </p:cNvPicPr>
          <p:nvPr/>
        </p:nvPicPr>
        <p:blipFill>
          <a:blip r:embed="rId2">
            <a:lum contrast="10000"/>
          </a:blip>
          <a:srcRect l="9375" t="4286" r="9375" b="18001"/>
          <a:stretch>
            <a:fillRect/>
          </a:stretch>
        </p:blipFill>
        <p:spPr bwMode="auto">
          <a:xfrm>
            <a:off x="8892765" y="1828800"/>
            <a:ext cx="2384835" cy="31183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64253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1" y="228600"/>
            <a:ext cx="10972800" cy="3810000"/>
          </a:xfrm>
        </p:spPr>
        <p:txBody>
          <a:bodyPr>
            <a:normAutofit fontScale="90000"/>
          </a:bodyPr>
          <a:lstStyle/>
          <a:p>
            <a:pPr algn="ctr"/>
            <a:r>
              <a:rPr lang="en-US"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Is this happening with our churches and our pastors in Japan today?</a:t>
            </a:r>
            <a:br>
              <a:rPr lang="en-US"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ja-JP" altLang="en-US" sz="3600" b="1" dirty="0" smtClean="0">
                <a:ln w="10160">
                  <a:solidFill>
                    <a:schemeClr val="accent5"/>
                  </a:solidFill>
                  <a:prstDash val="solid"/>
                </a:ln>
                <a:solidFill>
                  <a:srgbClr val="0000FF"/>
                </a:solidFill>
                <a:effectLst>
                  <a:outerShdw blurRad="38100" dist="22860" dir="5400000" algn="tl" rotWithShape="0">
                    <a:srgbClr val="000000">
                      <a:alpha val="30000"/>
                    </a:srgbClr>
                  </a:outerShdw>
                </a:effectLst>
              </a:rPr>
              <a:t>これと同じ現象が、今日の日本の教会と牧師たちにおきているのでしょうか？</a:t>
            </a:r>
            <a:r>
              <a:rPr lang="en-US" sz="3600" dirty="0" smtClean="0"/>
              <a:t/>
            </a:r>
            <a:br>
              <a:rPr lang="en-US" sz="3600" dirty="0" smtClean="0"/>
            </a:br>
            <a:endParaRPr lang="en-US" sz="3600" dirty="0"/>
          </a:p>
        </p:txBody>
      </p:sp>
      <p:sp>
        <p:nvSpPr>
          <p:cNvPr id="2" name="&quot;No&quot; Symbol 1"/>
          <p:cNvSpPr/>
          <p:nvPr/>
        </p:nvSpPr>
        <p:spPr>
          <a:xfrm>
            <a:off x="5486400" y="3810000"/>
            <a:ext cx="3352800" cy="30480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286057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2000"/>
            <a:ext cx="4267200" cy="5029200"/>
          </a:xfrm>
        </p:spPr>
        <p:txBody>
          <a:bodyPr>
            <a:noAutofit/>
          </a:bodyPr>
          <a:lstStyle/>
          <a:p>
            <a:r>
              <a:rPr lang="en-US" sz="3400" dirty="0"/>
              <a:t>In November of 1856, James </a:t>
            </a:r>
            <a:r>
              <a:rPr lang="en-US" sz="3400" dirty="0" smtClean="0"/>
              <a:t>White wrote: </a:t>
            </a:r>
            <a:r>
              <a:rPr lang="en-US" sz="3400" b="1" dirty="0"/>
              <a:t>The church of Laodicea is </a:t>
            </a:r>
            <a:r>
              <a:rPr lang="en-US" sz="3400" b="1" u="sng" dirty="0"/>
              <a:t>us</a:t>
            </a:r>
            <a:r>
              <a:rPr lang="en-US" sz="3400" b="1" dirty="0" smtClean="0"/>
              <a:t>!</a:t>
            </a:r>
            <a:br>
              <a:rPr lang="en-US" sz="3400" b="1" dirty="0" smtClean="0"/>
            </a:br>
            <a:r>
              <a:rPr lang="en-US" sz="3400" b="1" dirty="0"/>
              <a:t/>
            </a:r>
            <a:br>
              <a:rPr lang="en-US" sz="3400" b="1" dirty="0"/>
            </a:br>
            <a:r>
              <a:rPr lang="en-US" sz="3400" b="1" dirty="0" smtClean="0"/>
              <a:t/>
            </a:r>
            <a:br>
              <a:rPr lang="en-US" sz="3400" b="1" dirty="0" smtClean="0"/>
            </a:br>
            <a:r>
              <a:rPr lang="en-US" sz="3400" b="1" dirty="0"/>
              <a:t/>
            </a:r>
            <a:br>
              <a:rPr lang="en-US" sz="3400" b="1" dirty="0"/>
            </a:br>
            <a:r>
              <a:rPr lang="en-US" sz="3400" b="1" dirty="0" smtClean="0"/>
              <a:t/>
            </a:r>
            <a:br>
              <a:rPr lang="en-US" sz="3400" b="1" dirty="0" smtClean="0"/>
            </a:br>
            <a:r>
              <a:rPr lang="en-US" sz="2400" b="1" dirty="0" smtClean="0">
                <a:solidFill>
                  <a:srgbClr val="0000FF"/>
                </a:solidFill>
              </a:rPr>
              <a:t/>
            </a:r>
            <a:br>
              <a:rPr lang="en-US" sz="2400" b="1" dirty="0" smtClean="0">
                <a:solidFill>
                  <a:srgbClr val="0000FF"/>
                </a:solidFill>
              </a:rPr>
            </a:br>
            <a:r>
              <a:rPr lang="en-US" sz="3400" b="1" dirty="0"/>
              <a:t/>
            </a:r>
            <a:br>
              <a:rPr lang="en-US" sz="3400" b="1" dirty="0"/>
            </a:br>
            <a:endParaRPr lang="en-US" sz="3400" b="1" dirty="0"/>
          </a:p>
        </p:txBody>
      </p:sp>
      <p:pic>
        <p:nvPicPr>
          <p:cNvPr id="4" name="Picture 2" descr="0607063"/>
          <p:cNvPicPr>
            <a:picLocks noChangeAspect="1" noChangeArrowheads="1"/>
          </p:cNvPicPr>
          <p:nvPr/>
        </p:nvPicPr>
        <p:blipFill rotWithShape="1">
          <a:blip r:embed="rId2">
            <a:extLst>
              <a:ext uri="{28A0092B-C50C-407E-A947-70E740481C1C}">
                <a14:useLocalDpi xmlns:a14="http://schemas.microsoft.com/office/drawing/2010/main" val="0"/>
              </a:ext>
            </a:extLst>
          </a:blip>
          <a:srcRect l="5233" r="7021"/>
          <a:stretch/>
        </p:blipFill>
        <p:spPr bwMode="auto">
          <a:xfrm>
            <a:off x="7391400" y="609600"/>
            <a:ext cx="3810000" cy="579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209801" y="3505200"/>
            <a:ext cx="5029200" cy="3539430"/>
          </a:xfrm>
          <a:prstGeom prst="rect">
            <a:avLst/>
          </a:prstGeom>
          <a:noFill/>
        </p:spPr>
        <p:txBody>
          <a:bodyPr wrap="square" rtlCol="0">
            <a:spAutoFit/>
          </a:bodyPr>
          <a:lstStyle/>
          <a:p>
            <a:r>
              <a:rPr lang="en-US" altLang="ja-JP" sz="3200" dirty="0" smtClean="0">
                <a:solidFill>
                  <a:srgbClr val="0000FF"/>
                </a:solidFill>
              </a:rPr>
              <a:t>1856</a:t>
            </a:r>
            <a:r>
              <a:rPr lang="ja-JP" altLang="en-US" sz="3200" dirty="0" smtClean="0">
                <a:solidFill>
                  <a:srgbClr val="0000FF"/>
                </a:solidFill>
              </a:rPr>
              <a:t>年</a:t>
            </a:r>
            <a:r>
              <a:rPr lang="ja-JP" altLang="en-US" sz="3200" dirty="0" smtClean="0">
                <a:solidFill>
                  <a:srgbClr val="0000FF"/>
                </a:solidFill>
              </a:rPr>
              <a:t>１１月</a:t>
            </a:r>
            <a:r>
              <a:rPr lang="ja-JP" altLang="en-US" sz="3200" dirty="0" smtClean="0">
                <a:solidFill>
                  <a:srgbClr val="0000FF"/>
                </a:solidFill>
              </a:rPr>
              <a:t>、</a:t>
            </a:r>
            <a:r>
              <a:rPr lang="ja-JP" altLang="en-US" sz="3200" dirty="0">
                <a:solidFill>
                  <a:srgbClr val="0000FF"/>
                </a:solidFill>
              </a:rPr>
              <a:t>ジェームズ　</a:t>
            </a:r>
            <a:r>
              <a:rPr lang="ja-JP" altLang="en-US" sz="3200" dirty="0" smtClean="0">
                <a:solidFill>
                  <a:srgbClr val="0000FF"/>
                </a:solidFill>
              </a:rPr>
              <a:t>ホワイ</a:t>
            </a:r>
            <a:r>
              <a:rPr lang="ja-JP" altLang="en-US" sz="3200" dirty="0" smtClean="0">
                <a:solidFill>
                  <a:srgbClr val="0000FF"/>
                </a:solidFill>
              </a:rPr>
              <a:t>トは、こう書いた：</a:t>
            </a:r>
            <a:r>
              <a:rPr lang="en-US" altLang="ja-JP" sz="3200" b="1" dirty="0">
                <a:solidFill>
                  <a:srgbClr val="0000FF"/>
                </a:solidFill>
              </a:rPr>
              <a:t/>
            </a:r>
            <a:br>
              <a:rPr lang="en-US" altLang="ja-JP" sz="3200" b="1" dirty="0">
                <a:solidFill>
                  <a:srgbClr val="0000FF"/>
                </a:solidFill>
              </a:rPr>
            </a:br>
            <a:r>
              <a:rPr lang="ja-JP" altLang="en-US" sz="3200" b="1" dirty="0" smtClean="0">
                <a:solidFill>
                  <a:srgbClr val="0000FF"/>
                </a:solidFill>
              </a:rPr>
              <a:t>“ラオデキア</a:t>
            </a:r>
            <a:r>
              <a:rPr lang="ja-JP" altLang="en-US" sz="3200" b="1" dirty="0" smtClean="0">
                <a:solidFill>
                  <a:srgbClr val="0000FF"/>
                </a:solidFill>
              </a:rPr>
              <a:t>の</a:t>
            </a:r>
            <a:r>
              <a:rPr lang="ja-JP" altLang="en-US" sz="3200" b="1" dirty="0" smtClean="0">
                <a:solidFill>
                  <a:srgbClr val="0000FF"/>
                </a:solidFill>
              </a:rPr>
              <a:t>教会</a:t>
            </a:r>
            <a:r>
              <a:rPr lang="ja-JP" altLang="en-US" sz="3200" b="1" dirty="0">
                <a:solidFill>
                  <a:srgbClr val="0000FF"/>
                </a:solidFill>
              </a:rPr>
              <a:t>は</a:t>
            </a:r>
            <a:r>
              <a:rPr lang="ja-JP" altLang="en-US" sz="3200" b="1" u="sng" dirty="0">
                <a:solidFill>
                  <a:srgbClr val="0000FF"/>
                </a:solidFill>
              </a:rPr>
              <a:t>私達</a:t>
            </a:r>
            <a:r>
              <a:rPr lang="ja-JP" altLang="en-US" sz="3200" b="1" dirty="0">
                <a:solidFill>
                  <a:srgbClr val="0000FF"/>
                </a:solidFill>
              </a:rPr>
              <a:t>である”</a:t>
            </a:r>
            <a:r>
              <a:rPr lang="en-US" altLang="ja-JP" sz="3200" b="1" dirty="0">
                <a:solidFill>
                  <a:srgbClr val="0000FF"/>
                </a:solidFill>
              </a:rPr>
              <a:t/>
            </a:r>
            <a:br>
              <a:rPr lang="en-US" altLang="ja-JP" sz="3200" b="1" dirty="0">
                <a:solidFill>
                  <a:srgbClr val="0000FF"/>
                </a:solidFill>
              </a:rPr>
            </a:br>
            <a:r>
              <a:rPr lang="en-US" sz="3200" b="1" dirty="0"/>
              <a:t/>
            </a:r>
            <a:br>
              <a:rPr lang="en-US" sz="3200" b="1" dirty="0"/>
            </a:br>
            <a:endParaRPr lang="en-US" sz="3200" dirty="0"/>
          </a:p>
        </p:txBody>
      </p:sp>
    </p:spTree>
    <p:extLst>
      <p:ext uri="{BB962C8B-B14F-4D97-AF65-F5344CB8AC3E}">
        <p14:creationId xmlns:p14="http://schemas.microsoft.com/office/powerpoint/2010/main" val="33967171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16590</TotalTime>
  <Words>2420</Words>
  <Application>Microsoft Macintosh PowerPoint</Application>
  <PresentationFormat>ユーザー設定</PresentationFormat>
  <Paragraphs>352</Paragraphs>
  <Slides>66</Slides>
  <Notes>6</Notes>
  <HiddenSlides>0</HiddenSlides>
  <MMClips>0</MMClips>
  <ScaleCrop>false</ScaleCrop>
  <HeadingPairs>
    <vt:vector size="4" baseType="variant">
      <vt:variant>
        <vt:lpstr>テーマ</vt:lpstr>
      </vt:variant>
      <vt:variant>
        <vt:i4>1</vt:i4>
      </vt:variant>
      <vt:variant>
        <vt:lpstr>スライド タイトル</vt:lpstr>
      </vt:variant>
      <vt:variant>
        <vt:i4>66</vt:i4>
      </vt:variant>
    </vt:vector>
  </HeadingPairs>
  <TitlesOfParts>
    <vt:vector size="67" baseType="lpstr">
      <vt:lpstr>Wisp</vt:lpstr>
      <vt:lpstr>Weekend of Spiritual Renewal LIVING BY THE SPIRIT</vt:lpstr>
      <vt:lpstr>The Greatest Adventist Mistake</vt:lpstr>
      <vt:lpstr>PowerPoint プレゼンテーション</vt:lpstr>
      <vt:lpstr>There was a time in our early history when we lost sight of Jesus.</vt:lpstr>
      <vt:lpstr>PowerPoint プレゼンテーション</vt:lpstr>
      <vt:lpstr>PowerPoint プレゼンテーション</vt:lpstr>
      <vt:lpstr>PowerPoint プレゼンテーション</vt:lpstr>
      <vt:lpstr>Is this happening with our churches and our pastors in Japan today? これと同じ現象が、今日の日本の教会と牧師たちにおきているのでしょうか？ </vt:lpstr>
      <vt:lpstr>In November of 1856, James White wrote: The church of Laodicea is us!       </vt:lpstr>
      <vt:lpstr>Revival Followed. One of five had a reconversion experience!</vt:lpstr>
      <vt:lpstr>But it did not last five months. Why?</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Prayer/Layman’s Revival: 1857-59</vt:lpstr>
      <vt:lpstr>Prayer/Layman’s Revival: 1857-59</vt:lpstr>
      <vt:lpstr>Worldwide Impact: 世界的な影響：</vt:lpstr>
      <vt:lpstr>PowerPoint プレゼンテーション</vt:lpstr>
      <vt:lpstr>The work could have been finished then, or in the 1890s. Jesus could have come, but we didn’t cooperate with God’s Spirit!     </vt:lpstr>
      <vt:lpstr>But…They wouldn’t have had the whole message, you say? All the world needs is Jesus… He is the Truth that leads to truth!     </vt:lpstr>
      <vt:lpstr>Salvation in World Religions… 世界の宗教の救い</vt:lpstr>
      <vt:lpstr>Ephesians 2:8, 9　エペソ2:8,9</vt:lpstr>
      <vt:lpstr>Salvation in World Religions 世界の宗教の救い</vt:lpstr>
      <vt:lpstr>Christianity? Distortions</vt:lpstr>
      <vt:lpstr>The Fullness of Truth</vt:lpstr>
      <vt:lpstr>The Fullness of Truth</vt:lpstr>
      <vt:lpstr>The Fullness of Truth</vt:lpstr>
      <vt:lpstr>The Fullness of Truth</vt:lpstr>
      <vt:lpstr>The Scope of Salvation 救済の範囲　</vt:lpstr>
      <vt:lpstr>The Scope of Salvation 救済の範囲</vt:lpstr>
      <vt:lpstr>The Scope of Salvation 救済の範囲</vt:lpstr>
      <vt:lpstr>Adventism Brought Justice and Mercy Together.  But this must be experienced!</vt:lpstr>
      <vt:lpstr>PowerPoint プレゼンテーション</vt:lpstr>
      <vt:lpstr>PowerPoint プレゼンテーション</vt:lpstr>
      <vt:lpstr>PowerPoint プレゼンテーション</vt:lpstr>
      <vt:lpstr>One early morning at the University… 大学でのある日の早朝….</vt:lpstr>
      <vt:lpstr>The Desire of Ages, chapter: Calvary </vt:lpstr>
      <vt:lpstr>1888 General Conference Session, Minneapolis, USA 1888年　世界総会 ミネアポリス、アメリカ</vt:lpstr>
      <vt:lpstr>PowerPoint プレゼンテーション</vt:lpstr>
      <vt:lpstr>PowerPoint プレゼンテーション</vt:lpstr>
      <vt:lpstr>PowerPoint プレゼンテーション</vt:lpstr>
      <vt:lpstr>What was this Christ-centered teaching?</vt:lpstr>
      <vt:lpstr>What was this Christ-centered teaching?</vt:lpstr>
      <vt:lpstr>What was this Christ-centered teaching?</vt:lpstr>
      <vt:lpstr>What was this Christ-centered teaching?</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In 1888, many rejected the message, or took it for granted.</vt:lpstr>
      <vt:lpstr>PowerPoint プレゼンテーション</vt:lpstr>
      <vt:lpstr>In the meantime… ところで…</vt:lpstr>
      <vt:lpstr>Evan Roberts (1878-1951) エバン　ロバーツ</vt:lpstr>
      <vt:lpstr>The Welsh Revival Characteristics 　　　ウェールズリバイバルの特徴</vt:lpstr>
      <vt:lpstr>The Welsh Revival Results 　ウェールズリバイバルの結果</vt:lpstr>
      <vt:lpstr>Spread of the Welsh Revival 　　ウェールズリバイバルの広がり</vt:lpstr>
      <vt:lpstr>Spread of the Welsh Revival 　　ウェールズリバイバルの広がり</vt:lpstr>
      <vt:lpstr>PowerPoint プレゼンテーション</vt:lpstr>
      <vt:lpstr>PowerPoint プレゼンテーション</vt:lpstr>
      <vt:lpstr>PowerPoint プレゼンテーション</vt:lpstr>
      <vt:lpstr>PowerPoint プレゼンテーション</vt:lpstr>
      <vt:lpstr>The Meaning of “Christ in Me”</vt:lpstr>
    </vt:vector>
  </TitlesOfParts>
  <Company>Andrews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Long-awaited adventist revival Module one</dc:title>
  <dc:creator>clouzet</dc:creator>
  <cp:lastModifiedBy>西野 俊宏</cp:lastModifiedBy>
  <cp:revision>213</cp:revision>
  <dcterms:created xsi:type="dcterms:W3CDTF">2011-12-28T17:46:45Z</dcterms:created>
  <dcterms:modified xsi:type="dcterms:W3CDTF">2017-04-16T17:22:59Z</dcterms:modified>
</cp:coreProperties>
</file>