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2" r:id="rId3"/>
  </p:sldMasterIdLst>
  <p:notesMasterIdLst>
    <p:notesMasterId r:id="rId67"/>
  </p:notesMasterIdLst>
  <p:sldIdLst>
    <p:sldId id="728" r:id="rId4"/>
    <p:sldId id="729" r:id="rId5"/>
    <p:sldId id="783" r:id="rId6"/>
    <p:sldId id="787" r:id="rId7"/>
    <p:sldId id="782" r:id="rId8"/>
    <p:sldId id="788" r:id="rId9"/>
    <p:sldId id="743" r:id="rId10"/>
    <p:sldId id="744" r:id="rId11"/>
    <p:sldId id="794" r:id="rId12"/>
    <p:sldId id="791" r:id="rId13"/>
    <p:sldId id="792" r:id="rId14"/>
    <p:sldId id="795" r:id="rId15"/>
    <p:sldId id="796" r:id="rId16"/>
    <p:sldId id="745" r:id="rId17"/>
    <p:sldId id="746" r:id="rId18"/>
    <p:sldId id="747" r:id="rId19"/>
    <p:sldId id="748" r:id="rId20"/>
    <p:sldId id="749" r:id="rId21"/>
    <p:sldId id="750" r:id="rId22"/>
    <p:sldId id="751" r:id="rId23"/>
    <p:sldId id="752" r:id="rId24"/>
    <p:sldId id="753" r:id="rId25"/>
    <p:sldId id="797" r:id="rId26"/>
    <p:sldId id="798" r:id="rId27"/>
    <p:sldId id="799" r:id="rId28"/>
    <p:sldId id="800" r:id="rId29"/>
    <p:sldId id="801" r:id="rId30"/>
    <p:sldId id="802" r:id="rId31"/>
    <p:sldId id="803" r:id="rId32"/>
    <p:sldId id="804" r:id="rId33"/>
    <p:sldId id="805" r:id="rId34"/>
    <p:sldId id="767" r:id="rId35"/>
    <p:sldId id="768" r:id="rId36"/>
    <p:sldId id="775" r:id="rId37"/>
    <p:sldId id="769" r:id="rId38"/>
    <p:sldId id="771" r:id="rId39"/>
    <p:sldId id="806" r:id="rId40"/>
    <p:sldId id="772" r:id="rId41"/>
    <p:sldId id="807" r:id="rId42"/>
    <p:sldId id="773" r:id="rId43"/>
    <p:sldId id="808" r:id="rId44"/>
    <p:sldId id="774" r:id="rId45"/>
    <p:sldId id="809" r:id="rId46"/>
    <p:sldId id="776" r:id="rId47"/>
    <p:sldId id="777" r:id="rId48"/>
    <p:sldId id="810" r:id="rId49"/>
    <p:sldId id="778" r:id="rId50"/>
    <p:sldId id="811" r:id="rId51"/>
    <p:sldId id="779" r:id="rId52"/>
    <p:sldId id="759" r:id="rId53"/>
    <p:sldId id="785" r:id="rId54"/>
    <p:sldId id="786" r:id="rId55"/>
    <p:sldId id="812" r:id="rId56"/>
    <p:sldId id="813" r:id="rId57"/>
    <p:sldId id="814" r:id="rId58"/>
    <p:sldId id="815" r:id="rId59"/>
    <p:sldId id="761" r:id="rId60"/>
    <p:sldId id="763" r:id="rId61"/>
    <p:sldId id="816" r:id="rId62"/>
    <p:sldId id="784" r:id="rId63"/>
    <p:sldId id="818" r:id="rId64"/>
    <p:sldId id="817" r:id="rId65"/>
    <p:sldId id="78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531"/>
    <a:srgbClr val="000714"/>
    <a:srgbClr val="001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38" autoAdjust="0"/>
  </p:normalViewPr>
  <p:slideViewPr>
    <p:cSldViewPr>
      <p:cViewPr varScale="1">
        <p:scale>
          <a:sx n="78" d="100"/>
          <a:sy n="78" d="100"/>
        </p:scale>
        <p:origin x="68" y="22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rgbClr val="002060"/>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rgbClr val="002060"/>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rgbClr val="002060"/>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rgbClr val="002060"/>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B374004E-63C5-4F17-A051-D4D4D3644FAE}" type="presOf" srcId="{4F778FAD-ED45-407A-8536-6FBDBD0C9A2F}" destId="{171B42CC-9D56-4F0A-9105-3BE4F3EA4D7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65B19206-3EDE-4E00-91F3-E61271C1DA23}" type="presOf" srcId="{A0F9A0AE-329A-456E-A23C-60EE413A4B24}" destId="{28FE297B-78FE-43A2-8986-F326E4B1DAEA}" srcOrd="0" destOrd="0" presId="urn:microsoft.com/office/officeart/2005/8/layout/matrix3"/>
    <dgm:cxn modelId="{9C7E65BF-D89A-4C98-973A-9AA944754B24}" type="presOf" srcId="{0CE9F341-9F2F-474E-A3B8-9184CEB2EA2D}" destId="{78802F29-0363-4225-ADDD-A2BE406F8009}" srcOrd="0" destOrd="0" presId="urn:microsoft.com/office/officeart/2005/8/layout/matrix3"/>
    <dgm:cxn modelId="{A775BD03-8535-4723-A127-6EF559733EED}"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9794F6B8-4607-4D4C-9B75-F63EDE2283E0}" type="presOf" srcId="{58FC4A7D-4640-4118-BDC4-B196F03B8EAD}" destId="{7A385530-51DC-44EF-BF12-93307F8E7942}"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0F8C921D-0629-4005-B9E2-F405455BC7A2}" type="presParOf" srcId="{28FE297B-78FE-43A2-8986-F326E4B1DAEA}" destId="{46781CA9-84F1-479B-AE46-E037D1CB72A6}" srcOrd="0" destOrd="0" presId="urn:microsoft.com/office/officeart/2005/8/layout/matrix3"/>
    <dgm:cxn modelId="{76B695B8-4B56-4422-BCB3-DEB07E532E50}" type="presParOf" srcId="{28FE297B-78FE-43A2-8986-F326E4B1DAEA}" destId="{B815568E-82D0-4BD4-85CF-8C25EFB1C216}" srcOrd="1" destOrd="0" presId="urn:microsoft.com/office/officeart/2005/8/layout/matrix3"/>
    <dgm:cxn modelId="{E98F61EB-DFB9-433A-BD50-9A793CD79DC8}" type="presParOf" srcId="{28FE297B-78FE-43A2-8986-F326E4B1DAEA}" destId="{7A385530-51DC-44EF-BF12-93307F8E7942}" srcOrd="2" destOrd="0" presId="urn:microsoft.com/office/officeart/2005/8/layout/matrix3"/>
    <dgm:cxn modelId="{4C688595-5D82-4BA6-915B-0CF33617234A}" type="presParOf" srcId="{28FE297B-78FE-43A2-8986-F326E4B1DAEA}" destId="{78802F29-0363-4225-ADDD-A2BE406F8009}" srcOrd="3" destOrd="0" presId="urn:microsoft.com/office/officeart/2005/8/layout/matrix3"/>
    <dgm:cxn modelId="{BC0F0D38-4678-48F6-B586-5DB99F6596F2}"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rgbClr val="002060"/>
              </a:solidFill>
            </a:rPr>
            <a:t>Bible Study</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聖書研究</a:t>
          </a:r>
          <a:endParaRPr lang="en-US" b="0" i="0" dirty="0">
            <a:solidFill>
              <a:srgbClr val="002060"/>
            </a:solidFill>
            <a:latin typeface="HG明朝E" panose="02020909000000000000" pitchFamily="17" charset="-128"/>
            <a:ea typeface="HG明朝E" panose="02020909000000000000"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rgbClr val="002060"/>
              </a:solidFill>
            </a:rPr>
            <a:t>Fellow ship</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親交</a:t>
          </a:r>
          <a:endParaRPr lang="en-US" b="0" i="0" dirty="0">
            <a:solidFill>
              <a:srgbClr val="002060"/>
            </a:solidFill>
            <a:latin typeface="HG明朝E" panose="02020909000000000000" pitchFamily="17" charset="-128"/>
            <a:ea typeface="HG明朝E" panose="02020909000000000000"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rgbClr val="002060"/>
              </a:solidFill>
            </a:rPr>
            <a:t>Social Life</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社会生活</a:t>
          </a:r>
          <a:endParaRPr lang="en-US" b="0" i="0" dirty="0">
            <a:solidFill>
              <a:srgbClr val="002060"/>
            </a:solidFill>
            <a:latin typeface="HG明朝E" panose="02020909000000000000" pitchFamily="17" charset="-128"/>
            <a:ea typeface="HG明朝E" panose="02020909000000000000"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rgbClr val="002060"/>
              </a:solidFill>
            </a:rPr>
            <a:t>Prayer</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祈り</a:t>
          </a:r>
          <a:endParaRPr lang="en-US" b="0" i="0" dirty="0">
            <a:solidFill>
              <a:srgbClr val="002060"/>
            </a:solidFill>
            <a:latin typeface="HG明朝E" panose="02020909000000000000" pitchFamily="17" charset="-128"/>
            <a:ea typeface="HG明朝E" panose="02020909000000000000"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0AA887E6-D666-4A4F-AF36-D7769302F0F9}" type="presOf" srcId="{A0F9A0AE-329A-456E-A23C-60EE413A4B24}" destId="{28FE297B-78FE-43A2-8986-F326E4B1DAEA}" srcOrd="0" destOrd="0" presId="urn:microsoft.com/office/officeart/2005/8/layout/matrix3"/>
    <dgm:cxn modelId="{6B21B377-60BF-4046-8D8C-17D82EACC22E}" type="presOf" srcId="{9AD6679A-9C96-47C3-BC21-C4F9429E457E}" destId="{B815568E-82D0-4BD4-85CF-8C25EFB1C216}" srcOrd="0" destOrd="0" presId="urn:microsoft.com/office/officeart/2005/8/layout/matrix3"/>
    <dgm:cxn modelId="{5C3CDC98-878D-BC4B-A712-ECA3B901AFFD}" type="presOf" srcId="{0CE9F341-9F2F-474E-A3B8-9184CEB2EA2D}" destId="{78802F29-0363-4225-ADDD-A2BE406F8009}"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B36F3A69-FD95-454B-BB0A-E9627442E7F8}" type="presOf" srcId="{4F778FAD-ED45-407A-8536-6FBDBD0C9A2F}" destId="{171B42CC-9D56-4F0A-9105-3BE4F3EA4D7A}" srcOrd="0" destOrd="0" presId="urn:microsoft.com/office/officeart/2005/8/layout/matrix3"/>
    <dgm:cxn modelId="{86E3D1C5-C5E8-9442-AD22-C5B90F292F8E}" type="presOf" srcId="{58FC4A7D-4640-4118-BDC4-B196F03B8EAD}" destId="{7A385530-51DC-44EF-BF12-93307F8E7942}"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F798772E-75A9-6346-B215-8BDE80C40624}" type="presParOf" srcId="{28FE297B-78FE-43A2-8986-F326E4B1DAEA}" destId="{46781CA9-84F1-479B-AE46-E037D1CB72A6}" srcOrd="0" destOrd="0" presId="urn:microsoft.com/office/officeart/2005/8/layout/matrix3"/>
    <dgm:cxn modelId="{F3CCFFF7-EE25-E94B-861D-5D0317BC0074}" type="presParOf" srcId="{28FE297B-78FE-43A2-8986-F326E4B1DAEA}" destId="{B815568E-82D0-4BD4-85CF-8C25EFB1C216}" srcOrd="1" destOrd="0" presId="urn:microsoft.com/office/officeart/2005/8/layout/matrix3"/>
    <dgm:cxn modelId="{418C4783-D259-A14A-9917-F8CA0D9E4964}" type="presParOf" srcId="{28FE297B-78FE-43A2-8986-F326E4B1DAEA}" destId="{7A385530-51DC-44EF-BF12-93307F8E7942}" srcOrd="2" destOrd="0" presId="urn:microsoft.com/office/officeart/2005/8/layout/matrix3"/>
    <dgm:cxn modelId="{9989B620-8B86-244E-B111-6579C5A803A3}" type="presParOf" srcId="{28FE297B-78FE-43A2-8986-F326E4B1DAEA}" destId="{78802F29-0363-4225-ADDD-A2BE406F8009}" srcOrd="3" destOrd="0" presId="urn:microsoft.com/office/officeart/2005/8/layout/matrix3"/>
    <dgm:cxn modelId="{2184EAF9-A773-2846-ABBB-D15C89EC84EA}"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6EBD42EA-2EE0-5D48-8B49-26B1B24FF454}" type="presOf" srcId="{A0F9A0AE-329A-456E-A23C-60EE413A4B24}" destId="{28FE297B-78FE-43A2-8986-F326E4B1DAE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2D54C60F-4ADA-9E4F-9F4B-F9A86666D435}" type="presOf" srcId="{58FC4A7D-4640-4118-BDC4-B196F03B8EAD}" destId="{7A385530-51DC-44EF-BF12-93307F8E7942}" srcOrd="0" destOrd="0" presId="urn:microsoft.com/office/officeart/2005/8/layout/matrix3"/>
    <dgm:cxn modelId="{6B83E68B-20D5-D249-8134-595A4D24FE4B}" type="presOf" srcId="{0CE9F341-9F2F-474E-A3B8-9184CEB2EA2D}" destId="{78802F29-0363-4225-ADDD-A2BE406F8009}" srcOrd="0" destOrd="0" presId="urn:microsoft.com/office/officeart/2005/8/layout/matrix3"/>
    <dgm:cxn modelId="{BC892069-8E6E-B84B-BD1B-A1EDB8349D07}"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5AB22C01-9A3B-AE40-ADA9-43520807FA87}" type="presOf" srcId="{9AD6679A-9C96-47C3-BC21-C4F9429E457E}" destId="{B815568E-82D0-4BD4-85CF-8C25EFB1C216}" srcOrd="0" destOrd="0" presId="urn:microsoft.com/office/officeart/2005/8/layout/matrix3"/>
    <dgm:cxn modelId="{985FDFFF-1C8A-4941-BB0E-596C33786A09}" type="presParOf" srcId="{28FE297B-78FE-43A2-8986-F326E4B1DAEA}" destId="{46781CA9-84F1-479B-AE46-E037D1CB72A6}" srcOrd="0" destOrd="0" presId="urn:microsoft.com/office/officeart/2005/8/layout/matrix3"/>
    <dgm:cxn modelId="{0A9C6DCB-E3DE-DB44-8CFA-5CFC0F036C25}" type="presParOf" srcId="{28FE297B-78FE-43A2-8986-F326E4B1DAEA}" destId="{B815568E-82D0-4BD4-85CF-8C25EFB1C216}" srcOrd="1" destOrd="0" presId="urn:microsoft.com/office/officeart/2005/8/layout/matrix3"/>
    <dgm:cxn modelId="{69A0EC0A-3B2D-1941-888B-FEF9EB9DEBB8}" type="presParOf" srcId="{28FE297B-78FE-43A2-8986-F326E4B1DAEA}" destId="{7A385530-51DC-44EF-BF12-93307F8E7942}" srcOrd="2" destOrd="0" presId="urn:microsoft.com/office/officeart/2005/8/layout/matrix3"/>
    <dgm:cxn modelId="{A0138F37-2532-A241-AD1D-1364D33B268E}" type="presParOf" srcId="{28FE297B-78FE-43A2-8986-F326E4B1DAEA}" destId="{78802F29-0363-4225-ADDD-A2BE406F8009}" srcOrd="3" destOrd="0" presId="urn:microsoft.com/office/officeart/2005/8/layout/matrix3"/>
    <dgm:cxn modelId="{925E9F58-A8AA-AE49-98AF-3CE44A5CE23C}"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53E93473-C371-4BD4-900F-B8B18C0A3864}" type="presOf" srcId="{9AD6679A-9C96-47C3-BC21-C4F9429E457E}" destId="{B815568E-82D0-4BD4-85CF-8C25EFB1C216}"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17A891F8-9971-4846-9A79-B128064F5564}" type="presOf" srcId="{A0F9A0AE-329A-456E-A23C-60EE413A4B24}" destId="{28FE297B-78FE-43A2-8986-F326E4B1DAEA}" srcOrd="0" destOrd="0" presId="urn:microsoft.com/office/officeart/2005/8/layout/matrix3"/>
    <dgm:cxn modelId="{E22F4DB4-6D81-4ED2-BB9F-27349CA71D03}" type="presOf" srcId="{0CE9F341-9F2F-474E-A3B8-9184CEB2EA2D}" destId="{78802F29-0363-4225-ADDD-A2BE406F8009}" srcOrd="0" destOrd="0" presId="urn:microsoft.com/office/officeart/2005/8/layout/matrix3"/>
    <dgm:cxn modelId="{82EC58FB-7140-40BB-85EA-58AF0050F3A4}" type="presOf" srcId="{58FC4A7D-4640-4118-BDC4-B196F03B8EAD}" destId="{7A385530-51DC-44EF-BF12-93307F8E7942}"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D0766B3C-FD7F-4C68-8396-2209E059842B}"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38061280-535F-4754-8AF6-DD59BF943060}" type="presParOf" srcId="{28FE297B-78FE-43A2-8986-F326E4B1DAEA}" destId="{46781CA9-84F1-479B-AE46-E037D1CB72A6}" srcOrd="0" destOrd="0" presId="urn:microsoft.com/office/officeart/2005/8/layout/matrix3"/>
    <dgm:cxn modelId="{18CD77DA-6261-428F-AB44-776117680CCB}" type="presParOf" srcId="{28FE297B-78FE-43A2-8986-F326E4B1DAEA}" destId="{B815568E-82D0-4BD4-85CF-8C25EFB1C216}" srcOrd="1" destOrd="0" presId="urn:microsoft.com/office/officeart/2005/8/layout/matrix3"/>
    <dgm:cxn modelId="{1A3389A5-B1BD-4E67-A39E-78B65CD81EED}" type="presParOf" srcId="{28FE297B-78FE-43A2-8986-F326E4B1DAEA}" destId="{7A385530-51DC-44EF-BF12-93307F8E7942}" srcOrd="2" destOrd="0" presId="urn:microsoft.com/office/officeart/2005/8/layout/matrix3"/>
    <dgm:cxn modelId="{087E958C-F7C8-4E13-A909-304610F45C92}" type="presParOf" srcId="{28FE297B-78FE-43A2-8986-F326E4B1DAEA}" destId="{78802F29-0363-4225-ADDD-A2BE406F8009}" srcOrd="3" destOrd="0" presId="urn:microsoft.com/office/officeart/2005/8/layout/matrix3"/>
    <dgm:cxn modelId="{F44845E8-5392-4D30-BBD5-5E19667533EB}"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b="0" i="0" dirty="0">
            <a:solidFill>
              <a:schemeClr val="bg1"/>
            </a:solidFill>
            <a:latin typeface="HG明朝E" panose="02020909000000000000" pitchFamily="17" charset="-128"/>
            <a:ea typeface="HG明朝E" panose="02020909000000000000"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84AB7AC2-27FD-A64F-83C9-D8F6D18D1502}"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CE41B7AC-44DE-A142-AD62-82A7988965D8}" type="presOf" srcId="{4F778FAD-ED45-407A-8536-6FBDBD0C9A2F}" destId="{171B42CC-9D56-4F0A-9105-3BE4F3EA4D7A}" srcOrd="0" destOrd="0" presId="urn:microsoft.com/office/officeart/2005/8/layout/matrix3"/>
    <dgm:cxn modelId="{423BD89C-4C87-EC4A-A361-009C344891F0}" type="presOf" srcId="{58FC4A7D-4640-4118-BDC4-B196F03B8EAD}" destId="{7A385530-51DC-44EF-BF12-93307F8E7942}"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A9CFBE28-CE67-C542-B41B-D84CDB71CF66}" type="presOf" srcId="{0CE9F341-9F2F-474E-A3B8-9184CEB2EA2D}" destId="{78802F29-0363-4225-ADDD-A2BE406F8009}" srcOrd="0" destOrd="0" presId="urn:microsoft.com/office/officeart/2005/8/layout/matrix3"/>
    <dgm:cxn modelId="{BC5FFCDB-A9B4-384C-A81F-76656D4B83F2}" type="presOf" srcId="{9AD6679A-9C96-47C3-BC21-C4F9429E457E}" destId="{B815568E-82D0-4BD4-85CF-8C25EFB1C216}"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6F11EADB-96B1-774F-BB49-BCF59EACD983}" type="presParOf" srcId="{28FE297B-78FE-43A2-8986-F326E4B1DAEA}" destId="{46781CA9-84F1-479B-AE46-E037D1CB72A6}" srcOrd="0" destOrd="0" presId="urn:microsoft.com/office/officeart/2005/8/layout/matrix3"/>
    <dgm:cxn modelId="{8C0DE066-BE96-A043-9040-F4F153638B4C}" type="presParOf" srcId="{28FE297B-78FE-43A2-8986-F326E4B1DAEA}" destId="{B815568E-82D0-4BD4-85CF-8C25EFB1C216}" srcOrd="1" destOrd="0" presId="urn:microsoft.com/office/officeart/2005/8/layout/matrix3"/>
    <dgm:cxn modelId="{158BEB2D-6CF2-4446-A5A5-11F9A571C929}" type="presParOf" srcId="{28FE297B-78FE-43A2-8986-F326E4B1DAEA}" destId="{7A385530-51DC-44EF-BF12-93307F8E7942}" srcOrd="2" destOrd="0" presId="urn:microsoft.com/office/officeart/2005/8/layout/matrix3"/>
    <dgm:cxn modelId="{88C34042-5384-9A4D-A379-D8E0ECA7416C}" type="presParOf" srcId="{28FE297B-78FE-43A2-8986-F326E4B1DAEA}" destId="{78802F29-0363-4225-ADDD-A2BE406F8009}" srcOrd="3" destOrd="0" presId="urn:microsoft.com/office/officeart/2005/8/layout/matrix3"/>
    <dgm:cxn modelId="{7FAA3288-4A5D-3C46-96B6-734FC0EAA952}"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D3768962-07CD-7346-8DCC-B67A16E67C03}" type="presOf" srcId="{4F778FAD-ED45-407A-8536-6FBDBD0C9A2F}" destId="{171B42CC-9D56-4F0A-9105-3BE4F3EA4D7A}" srcOrd="0" destOrd="0" presId="urn:microsoft.com/office/officeart/2005/8/layout/matrix3"/>
    <dgm:cxn modelId="{383AC085-4197-F746-9EC0-D496EA209B83}" type="presOf" srcId="{58FC4A7D-4640-4118-BDC4-B196F03B8EAD}" destId="{7A385530-51DC-44EF-BF12-93307F8E7942}"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742E3816-1DFC-B546-A86E-C15D0B1718F6}" type="presOf" srcId="{9AD6679A-9C96-47C3-BC21-C4F9429E457E}" destId="{B815568E-82D0-4BD4-85CF-8C25EFB1C216}"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314A57B8-C43D-AC43-A863-521276B9C72B}" type="presOf" srcId="{0CE9F341-9F2F-474E-A3B8-9184CEB2EA2D}" destId="{78802F29-0363-4225-ADDD-A2BE406F8009}" srcOrd="0" destOrd="0" presId="urn:microsoft.com/office/officeart/2005/8/layout/matrix3"/>
    <dgm:cxn modelId="{905D1D0E-FA65-2543-99C2-3FE76E2EBDA0}" type="presOf" srcId="{A0F9A0AE-329A-456E-A23C-60EE413A4B24}" destId="{28FE297B-78FE-43A2-8986-F326E4B1DAEA}" srcOrd="0" destOrd="0" presId="urn:microsoft.com/office/officeart/2005/8/layout/matrix3"/>
    <dgm:cxn modelId="{241698B0-4DE9-E84A-8440-9DFC2CD9FDE6}" type="presParOf" srcId="{28FE297B-78FE-43A2-8986-F326E4B1DAEA}" destId="{46781CA9-84F1-479B-AE46-E037D1CB72A6}" srcOrd="0" destOrd="0" presId="urn:microsoft.com/office/officeart/2005/8/layout/matrix3"/>
    <dgm:cxn modelId="{228954BD-BA96-8544-8862-60343FAC59CB}" type="presParOf" srcId="{28FE297B-78FE-43A2-8986-F326E4B1DAEA}" destId="{B815568E-82D0-4BD4-85CF-8C25EFB1C216}" srcOrd="1" destOrd="0" presId="urn:microsoft.com/office/officeart/2005/8/layout/matrix3"/>
    <dgm:cxn modelId="{9D0549D8-5422-A444-9FCF-3D81BFDD222B}" type="presParOf" srcId="{28FE297B-78FE-43A2-8986-F326E4B1DAEA}" destId="{7A385530-51DC-44EF-BF12-93307F8E7942}" srcOrd="2" destOrd="0" presId="urn:microsoft.com/office/officeart/2005/8/layout/matrix3"/>
    <dgm:cxn modelId="{5170BEE4-5101-9242-8D31-FAD9B414E4C6}" type="presParOf" srcId="{28FE297B-78FE-43A2-8986-F326E4B1DAEA}" destId="{78802F29-0363-4225-ADDD-A2BE406F8009}" srcOrd="3" destOrd="0" presId="urn:microsoft.com/office/officeart/2005/8/layout/matrix3"/>
    <dgm:cxn modelId="{ED558D4C-E90C-1A48-8887-E1B0E7D1D9DE}"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E14EDF45-9EFA-3A43-9191-15B3655F67A0}" type="presOf" srcId="{0CE9F341-9F2F-474E-A3B8-9184CEB2EA2D}" destId="{78802F29-0363-4225-ADDD-A2BE406F8009}" srcOrd="0" destOrd="0" presId="urn:microsoft.com/office/officeart/2005/8/layout/matrix3"/>
    <dgm:cxn modelId="{E9EB3AB3-A2D0-9D42-8E7A-799577EC2B4F}"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C8C9AE87-90A7-1348-AB94-36B18F1D0EB2}"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966B5ED8-D703-814D-8C74-1E93CDA5C1DA}" type="presOf" srcId="{A0F9A0AE-329A-456E-A23C-60EE413A4B24}" destId="{28FE297B-78FE-43A2-8986-F326E4B1DAEA}" srcOrd="0" destOrd="0" presId="urn:microsoft.com/office/officeart/2005/8/layout/matrix3"/>
    <dgm:cxn modelId="{9B235E94-51E2-CF4F-9017-B416236775FB}" type="presOf" srcId="{58FC4A7D-4640-4118-BDC4-B196F03B8EAD}" destId="{7A385530-51DC-44EF-BF12-93307F8E7942}" srcOrd="0" destOrd="0" presId="urn:microsoft.com/office/officeart/2005/8/layout/matrix3"/>
    <dgm:cxn modelId="{4B29DDDF-3688-A944-B3FF-EF67629E0143}" type="presParOf" srcId="{28FE297B-78FE-43A2-8986-F326E4B1DAEA}" destId="{46781CA9-84F1-479B-AE46-E037D1CB72A6}" srcOrd="0" destOrd="0" presId="urn:microsoft.com/office/officeart/2005/8/layout/matrix3"/>
    <dgm:cxn modelId="{E284364C-9625-4E49-8D26-D08CEF875C29}" type="presParOf" srcId="{28FE297B-78FE-43A2-8986-F326E4B1DAEA}" destId="{B815568E-82D0-4BD4-85CF-8C25EFB1C216}" srcOrd="1" destOrd="0" presId="urn:microsoft.com/office/officeart/2005/8/layout/matrix3"/>
    <dgm:cxn modelId="{D765E843-0C52-F444-9214-B053199494A1}" type="presParOf" srcId="{28FE297B-78FE-43A2-8986-F326E4B1DAEA}" destId="{7A385530-51DC-44EF-BF12-93307F8E7942}" srcOrd="2" destOrd="0" presId="urn:microsoft.com/office/officeart/2005/8/layout/matrix3"/>
    <dgm:cxn modelId="{65C3E6DC-076E-8C4B-8C82-9F72B8BC02AA}" type="presParOf" srcId="{28FE297B-78FE-43A2-8986-F326E4B1DAEA}" destId="{78802F29-0363-4225-ADDD-A2BE406F8009}" srcOrd="3" destOrd="0" presId="urn:microsoft.com/office/officeart/2005/8/layout/matrix3"/>
    <dgm:cxn modelId="{1847528D-D6E3-A745-9906-8DBA3DE4B11F}"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700DFB1D-ED15-4B4D-9172-203FAE922162}" type="presOf" srcId="{4F778FAD-ED45-407A-8536-6FBDBD0C9A2F}" destId="{171B42CC-9D56-4F0A-9105-3BE4F3EA4D7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9EFA21FB-8F8D-48A5-B641-54EF8D55F1CF}" type="presOf" srcId="{9AD6679A-9C96-47C3-BC21-C4F9429E457E}" destId="{B815568E-82D0-4BD4-85CF-8C25EFB1C216}" srcOrd="0" destOrd="0" presId="urn:microsoft.com/office/officeart/2005/8/layout/matrix3"/>
    <dgm:cxn modelId="{3D432A54-CC9F-4B66-81B0-E2B84DCC2016}" type="presOf" srcId="{0CE9F341-9F2F-474E-A3B8-9184CEB2EA2D}" destId="{78802F29-0363-4225-ADDD-A2BE406F8009}"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84E4333D-90A6-4239-80AA-744E2A9530B7}" type="presOf" srcId="{58FC4A7D-4640-4118-BDC4-B196F03B8EAD}" destId="{7A385530-51DC-44EF-BF12-93307F8E7942}" srcOrd="0" destOrd="0" presId="urn:microsoft.com/office/officeart/2005/8/layout/matrix3"/>
    <dgm:cxn modelId="{4A80EBEB-808F-4789-8DAF-01DE86315642}" type="presOf" srcId="{A0F9A0AE-329A-456E-A23C-60EE413A4B24}" destId="{28FE297B-78FE-43A2-8986-F326E4B1DAEA}" srcOrd="0" destOrd="0" presId="urn:microsoft.com/office/officeart/2005/8/layout/matrix3"/>
    <dgm:cxn modelId="{62B78DA0-EE97-452A-8A59-E04A0AB22B46}" type="presParOf" srcId="{28FE297B-78FE-43A2-8986-F326E4B1DAEA}" destId="{46781CA9-84F1-479B-AE46-E037D1CB72A6}" srcOrd="0" destOrd="0" presId="urn:microsoft.com/office/officeart/2005/8/layout/matrix3"/>
    <dgm:cxn modelId="{921BFA9B-6518-4028-A905-1DCA655AB7ED}" type="presParOf" srcId="{28FE297B-78FE-43A2-8986-F326E4B1DAEA}" destId="{B815568E-82D0-4BD4-85CF-8C25EFB1C216}" srcOrd="1" destOrd="0" presId="urn:microsoft.com/office/officeart/2005/8/layout/matrix3"/>
    <dgm:cxn modelId="{BD76CF26-1F33-42C0-A558-E53DF4A3A198}" type="presParOf" srcId="{28FE297B-78FE-43A2-8986-F326E4B1DAEA}" destId="{7A385530-51DC-44EF-BF12-93307F8E7942}" srcOrd="2" destOrd="0" presId="urn:microsoft.com/office/officeart/2005/8/layout/matrix3"/>
    <dgm:cxn modelId="{179A3B85-66BF-4FC8-89F7-57407C5C8D4E}" type="presParOf" srcId="{28FE297B-78FE-43A2-8986-F326E4B1DAEA}" destId="{78802F29-0363-4225-ADDD-A2BE406F8009}" srcOrd="3" destOrd="0" presId="urn:microsoft.com/office/officeart/2005/8/layout/matrix3"/>
    <dgm:cxn modelId="{808E7B97-6566-430F-AD93-5CAD26CDDC10}"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a:solidFill>
          <a:schemeClr val="tx2"/>
        </a:solidFill>
      </dgm:spPr>
      <dgm:t>
        <a:bodyPr/>
        <a:lstStyle/>
        <a:p>
          <a:r>
            <a:rPr lang="en-US" b="1" dirty="0">
              <a:solidFill>
                <a:srgbClr val="FFFF00"/>
              </a:solidFill>
            </a:rPr>
            <a:t>Bible Study</a:t>
          </a:r>
          <a:br>
            <a:rPr lang="en-US" b="1" dirty="0">
              <a:solidFill>
                <a:srgbClr val="FFFF00"/>
              </a:solidFill>
            </a:rPr>
          </a:br>
          <a:r>
            <a:rPr lang="ja-JP" altLang="en-US" b="1" i="0" dirty="0">
              <a:solidFill>
                <a:srgbClr val="FFFF00"/>
              </a:solidFill>
              <a:latin typeface="HG明朝E" panose="02020909000000000000" pitchFamily="17" charset="-128"/>
              <a:ea typeface="HG明朝E" panose="02020909000000000000" pitchFamily="17" charset="-128"/>
            </a:rPr>
            <a:t>聖書研究</a:t>
          </a:r>
          <a:endParaRPr lang="en-US" b="1" dirty="0">
            <a:solidFill>
              <a:srgbClr val="FFFF00"/>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a:solidFill>
          <a:schemeClr val="tx2"/>
        </a:solidFill>
      </dgm:spPr>
      <dgm:t>
        <a:bodyPr/>
        <a:lstStyle/>
        <a:p>
          <a:r>
            <a:rPr lang="en-US" b="1" dirty="0">
              <a:solidFill>
                <a:srgbClr val="FFFF00"/>
              </a:solidFill>
            </a:rPr>
            <a:t>Prayer</a:t>
          </a:r>
          <a:br>
            <a:rPr lang="en-US" b="1" dirty="0">
              <a:solidFill>
                <a:srgbClr val="FFFF00"/>
              </a:solidFill>
            </a:rPr>
          </a:br>
          <a:r>
            <a:rPr lang="ja-JP" altLang="en-US" b="1" i="0" dirty="0">
              <a:solidFill>
                <a:srgbClr val="FFFF00"/>
              </a:solidFill>
              <a:latin typeface="HG明朝E" panose="02020909000000000000" pitchFamily="17" charset="-128"/>
              <a:ea typeface="HG明朝E" panose="02020909000000000000" pitchFamily="17" charset="-128"/>
            </a:rPr>
            <a:t>祈り</a:t>
          </a:r>
          <a:endParaRPr lang="en-US" b="1" dirty="0">
            <a:solidFill>
              <a:srgbClr val="FFFF00"/>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BF691A29-DAD7-4C95-AD85-253956B57E2B}"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60FF6B19-F1AC-4F96-A7BB-7EAD9B6B2C95}" type="presOf" srcId="{58FC4A7D-4640-4118-BDC4-B196F03B8EAD}" destId="{7A385530-51DC-44EF-BF12-93307F8E7942}"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496EE707-BF11-4C85-A087-8AE31D722878}" type="presOf" srcId="{0CE9F341-9F2F-474E-A3B8-9184CEB2EA2D}" destId="{78802F29-0363-4225-ADDD-A2BE406F8009}"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BE11CEFA-9301-4D96-9191-40AE5D4E4938}" type="presOf" srcId="{9AD6679A-9C96-47C3-BC21-C4F9429E457E}" destId="{B815568E-82D0-4BD4-85CF-8C25EFB1C216}" srcOrd="0" destOrd="0" presId="urn:microsoft.com/office/officeart/2005/8/layout/matrix3"/>
    <dgm:cxn modelId="{2B658679-9295-4C46-B9B6-AC11E5663E57}"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1687CB80-510D-486B-A1CB-492E0C3592A5}" type="presParOf" srcId="{28FE297B-78FE-43A2-8986-F326E4B1DAEA}" destId="{46781CA9-84F1-479B-AE46-E037D1CB72A6}" srcOrd="0" destOrd="0" presId="urn:microsoft.com/office/officeart/2005/8/layout/matrix3"/>
    <dgm:cxn modelId="{9DE9EBF9-BDE0-47E5-8B1E-935A1DA53CED}" type="presParOf" srcId="{28FE297B-78FE-43A2-8986-F326E4B1DAEA}" destId="{B815568E-82D0-4BD4-85CF-8C25EFB1C216}" srcOrd="1" destOrd="0" presId="urn:microsoft.com/office/officeart/2005/8/layout/matrix3"/>
    <dgm:cxn modelId="{D1586AF7-A514-4021-B85E-534FFCD19C1F}" type="presParOf" srcId="{28FE297B-78FE-43A2-8986-F326E4B1DAEA}" destId="{7A385530-51DC-44EF-BF12-93307F8E7942}" srcOrd="2" destOrd="0" presId="urn:microsoft.com/office/officeart/2005/8/layout/matrix3"/>
    <dgm:cxn modelId="{88492A52-0B03-4546-9FA9-2254E40B20A1}" type="presParOf" srcId="{28FE297B-78FE-43A2-8986-F326E4B1DAEA}" destId="{78802F29-0363-4225-ADDD-A2BE406F8009}" srcOrd="3" destOrd="0" presId="urn:microsoft.com/office/officeart/2005/8/layout/matrix3"/>
    <dgm:cxn modelId="{6D4FF52C-1415-444B-B415-5D7D2451071F}"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rgbClr val="002060"/>
              </a:solidFill>
            </a:rPr>
            <a:t>Bible Study</a:t>
          </a:r>
          <a:r>
            <a:rPr lang="ja-JP" altLang="en-US" dirty="0">
              <a:solidFill>
                <a:srgbClr val="002060"/>
              </a:solidFill>
              <a:latin typeface="HG明朝E" pitchFamily="17" charset="-128"/>
              <a:ea typeface="HG明朝E" pitchFamily="17" charset="-128"/>
            </a:rPr>
            <a:t>　聖書研究</a:t>
          </a:r>
          <a:endParaRPr lang="en-US" dirty="0">
            <a:solidFill>
              <a:srgbClr val="002060"/>
            </a:solidFill>
            <a:latin typeface="HG明朝E" pitchFamily="17" charset="-128"/>
            <a:ea typeface="HG明朝E"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a:solidFill>
          <a:schemeClr val="accent2"/>
        </a:solidFill>
      </dgm:spPr>
      <dgm:t>
        <a:bodyPr/>
        <a:lstStyle/>
        <a:p>
          <a:r>
            <a:rPr lang="en-US" dirty="0" err="1">
              <a:solidFill>
                <a:srgbClr val="C00000"/>
              </a:solidFill>
            </a:rPr>
            <a:t>Comm</a:t>
          </a:r>
          <a:r>
            <a:rPr lang="en-US" dirty="0">
              <a:solidFill>
                <a:srgbClr val="C00000"/>
              </a:solidFill>
            </a:rPr>
            <a:t> unity</a:t>
          </a:r>
          <a:r>
            <a:rPr lang="ja-JP" altLang="en-US" dirty="0">
              <a:solidFill>
                <a:srgbClr val="C00000"/>
              </a:solidFill>
            </a:rPr>
            <a:t>　</a:t>
          </a:r>
          <a:endParaRPr lang="en-US" altLang="ja-JP" dirty="0">
            <a:solidFill>
              <a:srgbClr val="C00000"/>
            </a:solidFill>
          </a:endParaRPr>
        </a:p>
        <a:p>
          <a:r>
            <a:rPr lang="ja-JP" altLang="en-US" dirty="0">
              <a:solidFill>
                <a:srgbClr val="C00000"/>
              </a:solidFill>
              <a:latin typeface="HG明朝E" pitchFamily="17" charset="-128"/>
              <a:ea typeface="HG明朝E" pitchFamily="17" charset="-128"/>
            </a:rPr>
            <a:t>地域社会</a:t>
          </a:r>
          <a:endParaRPr lang="en-US" dirty="0">
            <a:solidFill>
              <a:srgbClr val="C00000"/>
            </a:solidFill>
            <a:latin typeface="HG明朝E" pitchFamily="17" charset="-128"/>
            <a:ea typeface="HG明朝E"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a:solidFill>
          <a:schemeClr val="accent3">
            <a:lumMod val="60000"/>
            <a:lumOff val="40000"/>
          </a:schemeClr>
        </a:solidFill>
      </dgm:spPr>
      <dgm:t>
        <a:bodyPr/>
        <a:lstStyle/>
        <a:p>
          <a:r>
            <a:rPr lang="en-US" dirty="0" smtClean="0">
              <a:solidFill>
                <a:schemeClr val="accent5">
                  <a:lumMod val="50000"/>
                </a:schemeClr>
              </a:solidFill>
            </a:rPr>
            <a:t>Mission</a:t>
          </a:r>
          <a:r>
            <a:rPr lang="ja-JP" altLang="en-US" dirty="0">
              <a:solidFill>
                <a:schemeClr val="accent5">
                  <a:lumMod val="50000"/>
                </a:schemeClr>
              </a:solidFill>
            </a:rPr>
            <a:t>　</a:t>
          </a:r>
          <a:r>
            <a:rPr lang="ja-JP" altLang="en-US" dirty="0">
              <a:solidFill>
                <a:schemeClr val="accent5">
                  <a:lumMod val="50000"/>
                </a:schemeClr>
              </a:solidFill>
              <a:latin typeface="HG明朝E" pitchFamily="17" charset="-128"/>
              <a:ea typeface="HG明朝E" pitchFamily="17" charset="-128"/>
            </a:rPr>
            <a:t>伝道</a:t>
          </a:r>
          <a:endParaRPr lang="en-US" dirty="0">
            <a:solidFill>
              <a:schemeClr val="accent5">
                <a:lumMod val="50000"/>
              </a:schemeClr>
            </a:solidFill>
            <a:latin typeface="HG明朝E" pitchFamily="17" charset="-128"/>
            <a:ea typeface="HG明朝E"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a:solidFill>
          <a:schemeClr val="accent4">
            <a:lumMod val="40000"/>
            <a:lumOff val="60000"/>
          </a:schemeClr>
        </a:solidFill>
      </dgm:spPr>
      <dgm:t>
        <a:bodyPr/>
        <a:lstStyle/>
        <a:p>
          <a:r>
            <a:rPr lang="en-US" dirty="0">
              <a:solidFill>
                <a:schemeClr val="accent4">
                  <a:lumMod val="50000"/>
                </a:schemeClr>
              </a:solidFill>
              <a:effectLst/>
            </a:rPr>
            <a:t>Prayer</a:t>
          </a:r>
          <a:r>
            <a:rPr lang="ja-JP" altLang="en-US" dirty="0">
              <a:solidFill>
                <a:schemeClr val="accent4">
                  <a:lumMod val="50000"/>
                </a:schemeClr>
              </a:solidFill>
              <a:effectLst/>
            </a:rPr>
            <a:t>　</a:t>
          </a:r>
          <a:r>
            <a:rPr lang="ja-JP" altLang="en-US" dirty="0">
              <a:solidFill>
                <a:schemeClr val="accent4">
                  <a:lumMod val="50000"/>
                </a:schemeClr>
              </a:solidFill>
              <a:effectLst/>
              <a:latin typeface="HG明朝E" pitchFamily="17" charset="-128"/>
              <a:ea typeface="HG明朝E" pitchFamily="17" charset="-128"/>
            </a:rPr>
            <a:t>祈り</a:t>
          </a:r>
          <a:endParaRPr lang="en-US" dirty="0">
            <a:solidFill>
              <a:schemeClr val="accent4">
                <a:lumMod val="50000"/>
              </a:schemeClr>
            </a:solidFill>
            <a:effectLst/>
            <a:latin typeface="HG明朝E" pitchFamily="17" charset="-128"/>
            <a:ea typeface="HG明朝E"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D95DBF14-1F68-42FB-B772-851CA6BC3FE2}">
      <dgm:prSet phldrT="[Text]"/>
      <dgm:spPr>
        <a:solidFill>
          <a:schemeClr val="accent4">
            <a:lumMod val="40000"/>
            <a:lumOff val="60000"/>
          </a:schemeClr>
        </a:solidFill>
      </dgm:spPr>
      <dgm:t>
        <a:bodyPr/>
        <a:lstStyle/>
        <a:p>
          <a:endParaRPr lang="en-US" dirty="0">
            <a:solidFill>
              <a:schemeClr val="accent4">
                <a:lumMod val="50000"/>
              </a:schemeClr>
            </a:solidFill>
            <a:effectLst/>
          </a:endParaRPr>
        </a:p>
      </dgm:t>
    </dgm:pt>
    <dgm:pt modelId="{C6E70195-B8EB-4D4D-B6AE-D2F7A5B2D472}" type="parTrans" cxnId="{C762C500-97B5-4FD3-95C7-4AB9EABAA8C1}">
      <dgm:prSet/>
      <dgm:spPr/>
      <dgm:t>
        <a:bodyPr/>
        <a:lstStyle/>
        <a:p>
          <a:endParaRPr kumimoji="1" lang="ja-JP" altLang="en-US"/>
        </a:p>
      </dgm:t>
    </dgm:pt>
    <dgm:pt modelId="{DFBC0C81-F1B1-4F9D-AA8C-DC0C66BC9B67}" type="sibTrans" cxnId="{C762C500-97B5-4FD3-95C7-4AB9EABAA8C1}">
      <dgm:prSet/>
      <dgm:spPr/>
      <dgm:t>
        <a:bodyPr/>
        <a:lstStyle/>
        <a:p>
          <a:endParaRPr kumimoji="1" lang="ja-JP" alt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custLinFactNeighborX="3143" custLinFactNeighborY="427">
        <dgm:presLayoutVars>
          <dgm:chMax val="0"/>
          <dgm:chPref val="0"/>
          <dgm:bulletEnabled val="1"/>
        </dgm:presLayoutVars>
      </dgm:prSet>
      <dgm:spPr/>
      <dgm:t>
        <a:bodyPr/>
        <a:lstStyle/>
        <a:p>
          <a:endParaRPr kumimoji="1" lang="ja-JP" altLang="en-US"/>
        </a:p>
      </dgm:t>
    </dgm:pt>
  </dgm:ptLst>
  <dgm:cxnLst>
    <dgm:cxn modelId="{51DA9DD4-D4FD-5343-9F3C-6774809F4FDF}" type="presOf" srcId="{0CE9F341-9F2F-474E-A3B8-9184CEB2EA2D}" destId="{78802F29-0363-4225-ADDD-A2BE406F8009}" srcOrd="0" destOrd="0" presId="urn:microsoft.com/office/officeart/2005/8/layout/matrix3"/>
    <dgm:cxn modelId="{E9731740-546F-8B4F-8591-6EFE5BAE4749}"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A03560D2-871A-8941-997D-14EEA7AA08C1}" type="presOf" srcId="{9AD6679A-9C96-47C3-BC21-C4F9429E457E}" destId="{B815568E-82D0-4BD4-85CF-8C25EFB1C216}" srcOrd="0" destOrd="0" presId="urn:microsoft.com/office/officeart/2005/8/layout/matrix3"/>
    <dgm:cxn modelId="{C762C500-97B5-4FD3-95C7-4AB9EABAA8C1}" srcId="{A0F9A0AE-329A-456E-A23C-60EE413A4B24}" destId="{D95DBF14-1F68-42FB-B772-851CA6BC3FE2}" srcOrd="4" destOrd="0" parTransId="{C6E70195-B8EB-4D4D-B6AE-D2F7A5B2D472}" sibTransId="{DFBC0C81-F1B1-4F9D-AA8C-DC0C66BC9B67}"/>
    <dgm:cxn modelId="{CCE71ABE-78CF-4F6E-A5F9-A4533BA36EFB}" srcId="{A0F9A0AE-329A-456E-A23C-60EE413A4B24}" destId="{58FC4A7D-4640-4118-BDC4-B196F03B8EAD}" srcOrd="1" destOrd="0" parTransId="{32C456E5-5353-45E3-9936-A261E0433C18}" sibTransId="{CDA75BE3-8C20-4246-9ADC-53CAD92F472D}"/>
    <dgm:cxn modelId="{1D71E744-036B-834C-921C-477480B51E11}" type="presOf" srcId="{58FC4A7D-4640-4118-BDC4-B196F03B8EAD}" destId="{7A385530-51DC-44EF-BF12-93307F8E7942}" srcOrd="0" destOrd="0" presId="urn:microsoft.com/office/officeart/2005/8/layout/matrix3"/>
    <dgm:cxn modelId="{54CD5E49-9ED3-2141-99A1-2C190441C0E9}" type="presOf" srcId="{4F778FAD-ED45-407A-8536-6FBDBD0C9A2F}" destId="{171B42CC-9D56-4F0A-9105-3BE4F3EA4D7A}" srcOrd="0" destOrd="0" presId="urn:microsoft.com/office/officeart/2005/8/layout/matrix3"/>
    <dgm:cxn modelId="{6E4A9E0F-CF7F-BB42-A8FC-843654C5CB8B}" type="presParOf" srcId="{28FE297B-78FE-43A2-8986-F326E4B1DAEA}" destId="{46781CA9-84F1-479B-AE46-E037D1CB72A6}" srcOrd="0" destOrd="0" presId="urn:microsoft.com/office/officeart/2005/8/layout/matrix3"/>
    <dgm:cxn modelId="{66C8DC92-D8A2-3745-BC1F-6911ED3F4E81}" type="presParOf" srcId="{28FE297B-78FE-43A2-8986-F326E4B1DAEA}" destId="{B815568E-82D0-4BD4-85CF-8C25EFB1C216}" srcOrd="1" destOrd="0" presId="urn:microsoft.com/office/officeart/2005/8/layout/matrix3"/>
    <dgm:cxn modelId="{B7E182B9-4C04-B748-AE28-F4E448F67D34}" type="presParOf" srcId="{28FE297B-78FE-43A2-8986-F326E4B1DAEA}" destId="{7A385530-51DC-44EF-BF12-93307F8E7942}" srcOrd="2" destOrd="0" presId="urn:microsoft.com/office/officeart/2005/8/layout/matrix3"/>
    <dgm:cxn modelId="{C0FDB8F6-A580-6549-BE7E-6CABF75A14BD}" type="presParOf" srcId="{28FE297B-78FE-43A2-8986-F326E4B1DAEA}" destId="{78802F29-0363-4225-ADDD-A2BE406F8009}" srcOrd="3" destOrd="0" presId="urn:microsoft.com/office/officeart/2005/8/layout/matrix3"/>
    <dgm:cxn modelId="{D053B078-D733-4044-9BAE-37D7FC1FEBFD}"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AE565D93-3EA8-4F68-AFA0-D3A2E2FA37B7}" type="presOf" srcId="{4F778FAD-ED45-407A-8536-6FBDBD0C9A2F}" destId="{171B42CC-9D56-4F0A-9105-3BE4F3EA4D7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67157270-12DC-4C2D-A38D-8ECA6F198551}" type="presOf" srcId="{A0F9A0AE-329A-456E-A23C-60EE413A4B24}" destId="{28FE297B-78FE-43A2-8986-F326E4B1DAEA}" srcOrd="0" destOrd="0" presId="urn:microsoft.com/office/officeart/2005/8/layout/matrix3"/>
    <dgm:cxn modelId="{85237899-A3F5-4EBD-9805-6E5748DA4F33}"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25A45923-2276-4F79-BEF9-0DC25FB633F9}" type="presOf" srcId="{58FC4A7D-4640-4118-BDC4-B196F03B8EAD}" destId="{7A385530-51DC-44EF-BF12-93307F8E7942}" srcOrd="0" destOrd="0" presId="urn:microsoft.com/office/officeart/2005/8/layout/matrix3"/>
    <dgm:cxn modelId="{7BA4253C-DA13-4146-AA37-B4653BB02FC0}" type="presOf" srcId="{0CE9F341-9F2F-474E-A3B8-9184CEB2EA2D}" destId="{78802F29-0363-4225-ADDD-A2BE406F8009}"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0F7D0DAF-652A-4FDE-944C-D267C278D4B4}" type="presParOf" srcId="{28FE297B-78FE-43A2-8986-F326E4B1DAEA}" destId="{46781CA9-84F1-479B-AE46-E037D1CB72A6}" srcOrd="0" destOrd="0" presId="urn:microsoft.com/office/officeart/2005/8/layout/matrix3"/>
    <dgm:cxn modelId="{F7899F90-791B-428C-9B07-5B2FB89EBFC1}" type="presParOf" srcId="{28FE297B-78FE-43A2-8986-F326E4B1DAEA}" destId="{B815568E-82D0-4BD4-85CF-8C25EFB1C216}" srcOrd="1" destOrd="0" presId="urn:microsoft.com/office/officeart/2005/8/layout/matrix3"/>
    <dgm:cxn modelId="{B32E3715-32E4-42A9-A6E5-8D3E59813E1D}" type="presParOf" srcId="{28FE297B-78FE-43A2-8986-F326E4B1DAEA}" destId="{7A385530-51DC-44EF-BF12-93307F8E7942}" srcOrd="2" destOrd="0" presId="urn:microsoft.com/office/officeart/2005/8/layout/matrix3"/>
    <dgm:cxn modelId="{9BFB9BA4-3316-4BC8-9136-CA3B88215D17}" type="presParOf" srcId="{28FE297B-78FE-43A2-8986-F326E4B1DAEA}" destId="{78802F29-0363-4225-ADDD-A2BE406F8009}" srcOrd="3" destOrd="0" presId="urn:microsoft.com/office/officeart/2005/8/layout/matrix3"/>
    <dgm:cxn modelId="{B12E4859-03F3-4D3E-B4A2-86AFED4D75C2}"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3A0D81CF-00F2-496D-9531-8862D5741FDF}" type="presOf" srcId="{0CE9F341-9F2F-474E-A3B8-9184CEB2EA2D}" destId="{78802F29-0363-4225-ADDD-A2BE406F8009}"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541B9AFC-56D3-4FAD-BFAC-AC355DF75C0F}" type="presOf" srcId="{4F778FAD-ED45-407A-8536-6FBDBD0C9A2F}" destId="{171B42CC-9D56-4F0A-9105-3BE4F3EA4D7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75695316-0289-42B0-B115-69EFC8915854}" type="presOf" srcId="{9AD6679A-9C96-47C3-BC21-C4F9429E457E}" destId="{B815568E-82D0-4BD4-85CF-8C25EFB1C216}"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E06446ED-9A24-464C-BA5C-1BEDC5583005}" type="presOf" srcId="{58FC4A7D-4640-4118-BDC4-B196F03B8EAD}" destId="{7A385530-51DC-44EF-BF12-93307F8E7942}"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297DA253-92E3-4235-AA96-72899FE6FE83}" type="presOf" srcId="{A0F9A0AE-329A-456E-A23C-60EE413A4B24}" destId="{28FE297B-78FE-43A2-8986-F326E4B1DAEA}" srcOrd="0" destOrd="0" presId="urn:microsoft.com/office/officeart/2005/8/layout/matrix3"/>
    <dgm:cxn modelId="{1B792FCE-7C8A-4AD5-A78C-5DE1BFC88E75}" type="presParOf" srcId="{28FE297B-78FE-43A2-8986-F326E4B1DAEA}" destId="{46781CA9-84F1-479B-AE46-E037D1CB72A6}" srcOrd="0" destOrd="0" presId="urn:microsoft.com/office/officeart/2005/8/layout/matrix3"/>
    <dgm:cxn modelId="{7601BA1F-80C8-4A0F-AFBD-91884877B816}" type="presParOf" srcId="{28FE297B-78FE-43A2-8986-F326E4B1DAEA}" destId="{B815568E-82D0-4BD4-85CF-8C25EFB1C216}" srcOrd="1" destOrd="0" presId="urn:microsoft.com/office/officeart/2005/8/layout/matrix3"/>
    <dgm:cxn modelId="{55FABEFA-FE41-46CE-96C5-C50F9A2A6399}" type="presParOf" srcId="{28FE297B-78FE-43A2-8986-F326E4B1DAEA}" destId="{7A385530-51DC-44EF-BF12-93307F8E7942}" srcOrd="2" destOrd="0" presId="urn:microsoft.com/office/officeart/2005/8/layout/matrix3"/>
    <dgm:cxn modelId="{A7799358-9082-4F13-84D9-4AC7BA7E7D73}" type="presParOf" srcId="{28FE297B-78FE-43A2-8986-F326E4B1DAEA}" destId="{78802F29-0363-4225-ADDD-A2BE406F8009}" srcOrd="3" destOrd="0" presId="urn:microsoft.com/office/officeart/2005/8/layout/matrix3"/>
    <dgm:cxn modelId="{7F9CE0B5-EF47-4476-AD4E-8431E9D44FFD}"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C2092580-8FBA-43DC-811C-D8C76D61684C}" type="presOf" srcId="{A0F9A0AE-329A-456E-A23C-60EE413A4B24}" destId="{28FE297B-78FE-43A2-8986-F326E4B1DAEA}" srcOrd="0" destOrd="0" presId="urn:microsoft.com/office/officeart/2005/8/layout/matrix3"/>
    <dgm:cxn modelId="{5A93E2CC-C969-400A-8F03-D16B8628B05E}" type="presOf" srcId="{4F778FAD-ED45-407A-8536-6FBDBD0C9A2F}" destId="{171B42CC-9D56-4F0A-9105-3BE4F3EA4D7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01D0EB0B-A82E-4312-B85E-822B7FC73D02}" type="presOf" srcId="{58FC4A7D-4640-4118-BDC4-B196F03B8EAD}" destId="{7A385530-51DC-44EF-BF12-93307F8E7942}"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CCE71ABE-78CF-4F6E-A5F9-A4533BA36EFB}" srcId="{A0F9A0AE-329A-456E-A23C-60EE413A4B24}" destId="{58FC4A7D-4640-4118-BDC4-B196F03B8EAD}" srcOrd="1" destOrd="0" parTransId="{32C456E5-5353-45E3-9936-A261E0433C18}" sibTransId="{CDA75BE3-8C20-4246-9ADC-53CAD92F472D}"/>
    <dgm:cxn modelId="{9B445564-428C-4DE0-8EBE-C7B92A675F9D}" type="presOf" srcId="{0CE9F341-9F2F-474E-A3B8-9184CEB2EA2D}" destId="{78802F29-0363-4225-ADDD-A2BE406F8009}" srcOrd="0" destOrd="0" presId="urn:microsoft.com/office/officeart/2005/8/layout/matrix3"/>
    <dgm:cxn modelId="{C2B0E0DA-B117-4E20-9311-6A6D9B2F2CC2}" type="presOf" srcId="{9AD6679A-9C96-47C3-BC21-C4F9429E457E}" destId="{B815568E-82D0-4BD4-85CF-8C25EFB1C216}"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03906339-07F6-48BA-A0FC-D39830C7A740}" type="presParOf" srcId="{28FE297B-78FE-43A2-8986-F326E4B1DAEA}" destId="{46781CA9-84F1-479B-AE46-E037D1CB72A6}" srcOrd="0" destOrd="0" presId="urn:microsoft.com/office/officeart/2005/8/layout/matrix3"/>
    <dgm:cxn modelId="{57E537D9-9824-44F5-983F-C36C143AFDF2}" type="presParOf" srcId="{28FE297B-78FE-43A2-8986-F326E4B1DAEA}" destId="{B815568E-82D0-4BD4-85CF-8C25EFB1C216}" srcOrd="1" destOrd="0" presId="urn:microsoft.com/office/officeart/2005/8/layout/matrix3"/>
    <dgm:cxn modelId="{AD67E1F2-6F01-43BE-B01D-176D546C508B}" type="presParOf" srcId="{28FE297B-78FE-43A2-8986-F326E4B1DAEA}" destId="{7A385530-51DC-44EF-BF12-93307F8E7942}" srcOrd="2" destOrd="0" presId="urn:microsoft.com/office/officeart/2005/8/layout/matrix3"/>
    <dgm:cxn modelId="{6A23E902-B01D-43D9-8E81-8FC086C6C887}" type="presParOf" srcId="{28FE297B-78FE-43A2-8986-F326E4B1DAEA}" destId="{78802F29-0363-4225-ADDD-A2BE406F8009}" srcOrd="3" destOrd="0" presId="urn:microsoft.com/office/officeart/2005/8/layout/matrix3"/>
    <dgm:cxn modelId="{7B000061-9A96-433F-BA23-BC9EDBB13D30}"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8F96F528-6AC6-41FD-9D5A-529A610F80E8}"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8D5A6CB2-0CF5-40D4-BDCE-779D3639303C}" type="presOf" srcId="{58FC4A7D-4640-4118-BDC4-B196F03B8EAD}" destId="{7A385530-51DC-44EF-BF12-93307F8E7942}"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42534CFC-48A3-46E7-8691-D54C53E8610D}" type="presOf" srcId="{4F778FAD-ED45-407A-8536-6FBDBD0C9A2F}" destId="{171B42CC-9D56-4F0A-9105-3BE4F3EA4D7A}"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BA3778E3-54F9-4C12-8898-B18AB66FBC2E}" type="presOf" srcId="{9AD6679A-9C96-47C3-BC21-C4F9429E457E}" destId="{B815568E-82D0-4BD4-85CF-8C25EFB1C216}"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2DF18503-015B-4A1A-BF19-6373EF18BEDA}" type="presOf" srcId="{0CE9F341-9F2F-474E-A3B8-9184CEB2EA2D}" destId="{78802F29-0363-4225-ADDD-A2BE406F8009}" srcOrd="0" destOrd="0" presId="urn:microsoft.com/office/officeart/2005/8/layout/matrix3"/>
    <dgm:cxn modelId="{74050558-A476-4299-A92C-693EA9F4D150}" type="presParOf" srcId="{28FE297B-78FE-43A2-8986-F326E4B1DAEA}" destId="{46781CA9-84F1-479B-AE46-E037D1CB72A6}" srcOrd="0" destOrd="0" presId="urn:microsoft.com/office/officeart/2005/8/layout/matrix3"/>
    <dgm:cxn modelId="{9F6349A3-C643-493D-98D2-4754E10E2EDD}" type="presParOf" srcId="{28FE297B-78FE-43A2-8986-F326E4B1DAEA}" destId="{B815568E-82D0-4BD4-85CF-8C25EFB1C216}" srcOrd="1" destOrd="0" presId="urn:microsoft.com/office/officeart/2005/8/layout/matrix3"/>
    <dgm:cxn modelId="{33DDB4E8-AADA-4FFA-BFF0-FE85FC397258}" type="presParOf" srcId="{28FE297B-78FE-43A2-8986-F326E4B1DAEA}" destId="{7A385530-51DC-44EF-BF12-93307F8E7942}" srcOrd="2" destOrd="0" presId="urn:microsoft.com/office/officeart/2005/8/layout/matrix3"/>
    <dgm:cxn modelId="{CF83EC36-AAD7-4648-A58A-041A90BDE9FB}" type="presParOf" srcId="{28FE297B-78FE-43A2-8986-F326E4B1DAEA}" destId="{78802F29-0363-4225-ADDD-A2BE406F8009}" srcOrd="3" destOrd="0" presId="urn:microsoft.com/office/officeart/2005/8/layout/matrix3"/>
    <dgm:cxn modelId="{D0A7D6FD-6268-4BFE-BAC7-F3110159F4AD}"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02F7B434-3A15-4BAF-A6C8-D6208F26F0E7}" type="presOf" srcId="{0CE9F341-9F2F-474E-A3B8-9184CEB2EA2D}" destId="{78802F29-0363-4225-ADDD-A2BE406F8009}"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13F27F9E-AACE-44CD-B24B-4A84966BC0E3}" type="presOf" srcId="{4F778FAD-ED45-407A-8536-6FBDBD0C9A2F}" destId="{171B42CC-9D56-4F0A-9105-3BE4F3EA4D7A}" srcOrd="0" destOrd="0" presId="urn:microsoft.com/office/officeart/2005/8/layout/matrix3"/>
    <dgm:cxn modelId="{0DBE6913-47CE-4E9E-AB62-E4011D61116A}" type="presOf" srcId="{A0F9A0AE-329A-456E-A23C-60EE413A4B24}" destId="{28FE297B-78FE-43A2-8986-F326E4B1DAE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1D956E98-AD02-4530-AC7C-92C5D4C195D9}" type="presOf" srcId="{9AD6679A-9C96-47C3-BC21-C4F9429E457E}" destId="{B815568E-82D0-4BD4-85CF-8C25EFB1C216}" srcOrd="0" destOrd="0" presId="urn:microsoft.com/office/officeart/2005/8/layout/matrix3"/>
    <dgm:cxn modelId="{70473202-AD89-49C9-81DB-2A853C8ABB4F}" type="presOf" srcId="{58FC4A7D-4640-4118-BDC4-B196F03B8EAD}" destId="{7A385530-51DC-44EF-BF12-93307F8E7942}"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594B2736-2F1D-46A8-A0BE-B5A1AD6F2C6A}" type="presParOf" srcId="{28FE297B-78FE-43A2-8986-F326E4B1DAEA}" destId="{46781CA9-84F1-479B-AE46-E037D1CB72A6}" srcOrd="0" destOrd="0" presId="urn:microsoft.com/office/officeart/2005/8/layout/matrix3"/>
    <dgm:cxn modelId="{5B75B1D7-628D-408E-9B5D-84B84E6CF720}" type="presParOf" srcId="{28FE297B-78FE-43A2-8986-F326E4B1DAEA}" destId="{B815568E-82D0-4BD4-85CF-8C25EFB1C216}" srcOrd="1" destOrd="0" presId="urn:microsoft.com/office/officeart/2005/8/layout/matrix3"/>
    <dgm:cxn modelId="{F7535E5C-97D7-424C-8979-C2EBD0184504}" type="presParOf" srcId="{28FE297B-78FE-43A2-8986-F326E4B1DAEA}" destId="{7A385530-51DC-44EF-BF12-93307F8E7942}" srcOrd="2" destOrd="0" presId="urn:microsoft.com/office/officeart/2005/8/layout/matrix3"/>
    <dgm:cxn modelId="{9C00C461-62EE-4DDA-AB8E-55E85805766B}" type="presParOf" srcId="{28FE297B-78FE-43A2-8986-F326E4B1DAEA}" destId="{78802F29-0363-4225-ADDD-A2BE406F8009}" srcOrd="3" destOrd="0" presId="urn:microsoft.com/office/officeart/2005/8/layout/matrix3"/>
    <dgm:cxn modelId="{CD37476D-A31C-4D72-BF40-6A6379336C53}"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DBFC47EB-444D-46CC-B902-09CB88F4F4D1}" type="presOf" srcId="{0CE9F341-9F2F-474E-A3B8-9184CEB2EA2D}" destId="{78802F29-0363-4225-ADDD-A2BE406F8009}"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0A2C68F5-82FA-4B45-B548-977A081B420A}"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BEC1237B-DA09-4AA0-BD70-D139D0722245}" type="presOf" srcId="{4F778FAD-ED45-407A-8536-6FBDBD0C9A2F}" destId="{171B42CC-9D56-4F0A-9105-3BE4F3EA4D7A}" srcOrd="0" destOrd="0" presId="urn:microsoft.com/office/officeart/2005/8/layout/matrix3"/>
    <dgm:cxn modelId="{5A62AAF4-0B6E-40CC-85B8-197F2D0BD1B5}" type="presOf" srcId="{58FC4A7D-4640-4118-BDC4-B196F03B8EAD}" destId="{7A385530-51DC-44EF-BF12-93307F8E7942}"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336AD10C-96A8-434D-976B-0F25D9897320}" type="presOf" srcId="{A0F9A0AE-329A-456E-A23C-60EE413A4B24}" destId="{28FE297B-78FE-43A2-8986-F326E4B1DAEA}" srcOrd="0" destOrd="0" presId="urn:microsoft.com/office/officeart/2005/8/layout/matrix3"/>
    <dgm:cxn modelId="{13E37D25-FE0D-455A-8AB7-498374AFEDA7}" type="presParOf" srcId="{28FE297B-78FE-43A2-8986-F326E4B1DAEA}" destId="{46781CA9-84F1-479B-AE46-E037D1CB72A6}" srcOrd="0" destOrd="0" presId="urn:microsoft.com/office/officeart/2005/8/layout/matrix3"/>
    <dgm:cxn modelId="{14FCC859-9D39-4407-810E-27CCB0378BFE}" type="presParOf" srcId="{28FE297B-78FE-43A2-8986-F326E4B1DAEA}" destId="{B815568E-82D0-4BD4-85CF-8C25EFB1C216}" srcOrd="1" destOrd="0" presId="urn:microsoft.com/office/officeart/2005/8/layout/matrix3"/>
    <dgm:cxn modelId="{E8886920-6B6C-4BC7-88E9-705FE5DA7AB7}" type="presParOf" srcId="{28FE297B-78FE-43A2-8986-F326E4B1DAEA}" destId="{7A385530-51DC-44EF-BF12-93307F8E7942}" srcOrd="2" destOrd="0" presId="urn:microsoft.com/office/officeart/2005/8/layout/matrix3"/>
    <dgm:cxn modelId="{8D031626-48DA-4BBC-9BD2-1981C6BF876D}" type="presParOf" srcId="{28FE297B-78FE-43A2-8986-F326E4B1DAEA}" destId="{78802F29-0363-4225-ADDD-A2BE406F8009}" srcOrd="3" destOrd="0" presId="urn:microsoft.com/office/officeart/2005/8/layout/matrix3"/>
    <dgm:cxn modelId="{18395383-DF7A-4FE5-9E07-AC982740F104}"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a:solidFill>
          <a:schemeClr val="tx2"/>
        </a:solidFill>
      </dgm:spPr>
      <dgm:t>
        <a:bodyPr/>
        <a:lstStyle/>
        <a:p>
          <a:r>
            <a:rPr lang="en-US" dirty="0">
              <a:solidFill>
                <a:schemeClr val="bg1"/>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a:solidFill>
          <a:schemeClr val="tx2"/>
        </a:solidFill>
      </dgm:spPr>
      <dgm:t>
        <a:bodyPr/>
        <a:lstStyle/>
        <a:p>
          <a:r>
            <a:rPr lang="en-US" dirty="0">
              <a:solidFill>
                <a:schemeClr val="bg1"/>
              </a:solidFill>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A0D5EB4F-5C1D-4FA3-B610-E5951EC92BFE}"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7E8837BF-5E68-4905-80B4-8450E125973E}" type="presOf" srcId="{4F778FAD-ED45-407A-8536-6FBDBD0C9A2F}" destId="{171B42CC-9D56-4F0A-9105-3BE4F3EA4D7A}" srcOrd="0" destOrd="0" presId="urn:microsoft.com/office/officeart/2005/8/layout/matrix3"/>
    <dgm:cxn modelId="{8F3D4850-A627-4FCC-8D70-0B0C6EEB34F2}" type="presOf" srcId="{58FC4A7D-4640-4118-BDC4-B196F03B8EAD}" destId="{7A385530-51DC-44EF-BF12-93307F8E7942}"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078C3972-3356-4706-8419-43F304527491}" type="presOf" srcId="{9AD6679A-9C96-47C3-BC21-C4F9429E457E}" destId="{B815568E-82D0-4BD4-85CF-8C25EFB1C216}"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2E2682E3-85D3-4ABE-AD83-EF94E8DE1EC9}" type="presOf" srcId="{0CE9F341-9F2F-474E-A3B8-9184CEB2EA2D}" destId="{78802F29-0363-4225-ADDD-A2BE406F8009}" srcOrd="0" destOrd="0" presId="urn:microsoft.com/office/officeart/2005/8/layout/matrix3"/>
    <dgm:cxn modelId="{540A27D9-B27C-44CE-BEAC-30A81B36ADF1}" type="presParOf" srcId="{28FE297B-78FE-43A2-8986-F326E4B1DAEA}" destId="{46781CA9-84F1-479B-AE46-E037D1CB72A6}" srcOrd="0" destOrd="0" presId="urn:microsoft.com/office/officeart/2005/8/layout/matrix3"/>
    <dgm:cxn modelId="{56E8401F-1FB6-4DD3-9570-CC89D2D96E2A}" type="presParOf" srcId="{28FE297B-78FE-43A2-8986-F326E4B1DAEA}" destId="{B815568E-82D0-4BD4-85CF-8C25EFB1C216}" srcOrd="1" destOrd="0" presId="urn:microsoft.com/office/officeart/2005/8/layout/matrix3"/>
    <dgm:cxn modelId="{D24B58B5-E5E8-4C40-B642-0F8B054F9C8C}" type="presParOf" srcId="{28FE297B-78FE-43A2-8986-F326E4B1DAEA}" destId="{7A385530-51DC-44EF-BF12-93307F8E7942}" srcOrd="2" destOrd="0" presId="urn:microsoft.com/office/officeart/2005/8/layout/matrix3"/>
    <dgm:cxn modelId="{296BCB5C-835A-47CA-BDF2-AE85A25791AC}" type="presParOf" srcId="{28FE297B-78FE-43A2-8986-F326E4B1DAEA}" destId="{78802F29-0363-4225-ADDD-A2BE406F8009}" srcOrd="3" destOrd="0" presId="urn:microsoft.com/office/officeart/2005/8/layout/matrix3"/>
    <dgm:cxn modelId="{03E7744B-5B98-4418-BC86-71011BFCF0E5}"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rgbClr val="002060"/>
              </a:solidFill>
            </a:rPr>
            <a:t>Bible Study</a:t>
          </a: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a:solidFill>
          <a:schemeClr val="accent2"/>
        </a:solidFill>
      </dgm:spPr>
      <dgm:t>
        <a:bodyPr/>
        <a:lstStyle/>
        <a:p>
          <a:r>
            <a:rPr lang="en-US" dirty="0" err="1">
              <a:solidFill>
                <a:srgbClr val="C00000"/>
              </a:solidFill>
            </a:rPr>
            <a:t>Comm</a:t>
          </a:r>
          <a:r>
            <a:rPr lang="en-US" dirty="0">
              <a:solidFill>
                <a:srgbClr val="C00000"/>
              </a:solidFill>
            </a:rPr>
            <a:t> unity</a:t>
          </a: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a:solidFill>
          <a:schemeClr val="accent3">
            <a:lumMod val="60000"/>
            <a:lumOff val="40000"/>
          </a:schemeClr>
        </a:solidFill>
      </dgm:spPr>
      <dgm:t>
        <a:bodyPr/>
        <a:lstStyle/>
        <a:p>
          <a:r>
            <a:rPr lang="en-US" dirty="0" err="1">
              <a:solidFill>
                <a:schemeClr val="accent5">
                  <a:lumMod val="50000"/>
                </a:schemeClr>
              </a:solidFill>
            </a:rPr>
            <a:t>Missio</a:t>
          </a:r>
          <a:endParaRPr lang="en-US" dirty="0">
            <a:solidFill>
              <a:schemeClr val="accent5">
                <a:lumMod val="50000"/>
              </a:schemeClr>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a:solidFill>
          <a:schemeClr val="accent4">
            <a:lumMod val="40000"/>
            <a:lumOff val="60000"/>
          </a:schemeClr>
        </a:solidFill>
      </dgm:spPr>
      <dgm:t>
        <a:bodyPr/>
        <a:lstStyle/>
        <a:p>
          <a:r>
            <a:rPr lang="en-US" dirty="0">
              <a:solidFill>
                <a:schemeClr val="accent4">
                  <a:lumMod val="50000"/>
                </a:schemeClr>
              </a:solidFill>
              <a:effectLst/>
            </a:rPr>
            <a:t>Prayer</a:t>
          </a: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custLinFactNeighborX="3143" custLinFactNeighborY="427">
        <dgm:presLayoutVars>
          <dgm:chMax val="0"/>
          <dgm:chPref val="0"/>
          <dgm:bulletEnabled val="1"/>
        </dgm:presLayoutVars>
      </dgm:prSet>
      <dgm:spPr/>
      <dgm:t>
        <a:bodyPr/>
        <a:lstStyle/>
        <a:p>
          <a:endParaRPr kumimoji="1" lang="ja-JP" altLang="en-US"/>
        </a:p>
      </dgm:t>
    </dgm:pt>
  </dgm:ptLst>
  <dgm:cxnLst>
    <dgm:cxn modelId="{17725F5F-A25F-480E-A838-1581D84A65A9}" type="presOf" srcId="{9AD6679A-9C96-47C3-BC21-C4F9429E457E}" destId="{B815568E-82D0-4BD4-85CF-8C25EFB1C216}" srcOrd="0" destOrd="0" presId="urn:microsoft.com/office/officeart/2005/8/layout/matrix3"/>
    <dgm:cxn modelId="{481415D1-922F-48E7-B45F-6A3E1A238154}" type="presOf" srcId="{0CE9F341-9F2F-474E-A3B8-9184CEB2EA2D}" destId="{78802F29-0363-4225-ADDD-A2BE406F8009}"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F3A03201-5AC3-4D96-9DFB-C138EE2B808C}" type="presOf" srcId="{A0F9A0AE-329A-456E-A23C-60EE413A4B24}" destId="{28FE297B-78FE-43A2-8986-F326E4B1DAEA}" srcOrd="0" destOrd="0" presId="urn:microsoft.com/office/officeart/2005/8/layout/matrix3"/>
    <dgm:cxn modelId="{256FF670-A222-43EF-851B-E4A7E24ED197}" type="presOf" srcId="{58FC4A7D-4640-4118-BDC4-B196F03B8EAD}" destId="{7A385530-51DC-44EF-BF12-93307F8E7942}" srcOrd="0" destOrd="0" presId="urn:microsoft.com/office/officeart/2005/8/layout/matrix3"/>
    <dgm:cxn modelId="{27B8B55F-C7C7-4DBE-B93F-F57F5B185CB8}" type="presOf" srcId="{4F778FAD-ED45-407A-8536-6FBDBD0C9A2F}" destId="{171B42CC-9D56-4F0A-9105-3BE4F3EA4D7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CCE71ABE-78CF-4F6E-A5F9-A4533BA36EFB}" srcId="{A0F9A0AE-329A-456E-A23C-60EE413A4B24}" destId="{58FC4A7D-4640-4118-BDC4-B196F03B8EAD}" srcOrd="1" destOrd="0" parTransId="{32C456E5-5353-45E3-9936-A261E0433C18}" sibTransId="{CDA75BE3-8C20-4246-9ADC-53CAD92F472D}"/>
    <dgm:cxn modelId="{8DF78133-9F44-401A-A17A-F55032F7751A}" srcId="{A0F9A0AE-329A-456E-A23C-60EE413A4B24}" destId="{9AD6679A-9C96-47C3-BC21-C4F9429E457E}" srcOrd="0" destOrd="0" parTransId="{336620F0-172C-4148-8368-2B46702B1DB9}" sibTransId="{3C8AA15C-E3C5-4927-8A4F-D42FE78F5449}"/>
    <dgm:cxn modelId="{0FE04B7F-A025-4558-876C-2B533A2EA557}" type="presParOf" srcId="{28FE297B-78FE-43A2-8986-F326E4B1DAEA}" destId="{46781CA9-84F1-479B-AE46-E037D1CB72A6}" srcOrd="0" destOrd="0" presId="urn:microsoft.com/office/officeart/2005/8/layout/matrix3"/>
    <dgm:cxn modelId="{0ADF25E6-0208-4302-9D2E-7BA6B6047435}" type="presParOf" srcId="{28FE297B-78FE-43A2-8986-F326E4B1DAEA}" destId="{B815568E-82D0-4BD4-85CF-8C25EFB1C216}" srcOrd="1" destOrd="0" presId="urn:microsoft.com/office/officeart/2005/8/layout/matrix3"/>
    <dgm:cxn modelId="{E01BB4C3-0BE6-4514-895D-7A7D97E69D77}" type="presParOf" srcId="{28FE297B-78FE-43A2-8986-F326E4B1DAEA}" destId="{7A385530-51DC-44EF-BF12-93307F8E7942}" srcOrd="2" destOrd="0" presId="urn:microsoft.com/office/officeart/2005/8/layout/matrix3"/>
    <dgm:cxn modelId="{00A29E07-A985-4FBB-B31B-287FBB2BCA9E}" type="presParOf" srcId="{28FE297B-78FE-43A2-8986-F326E4B1DAEA}" destId="{78802F29-0363-4225-ADDD-A2BE406F8009}" srcOrd="3" destOrd="0" presId="urn:microsoft.com/office/officeart/2005/8/layout/matrix3"/>
    <dgm:cxn modelId="{E5E85F48-EC5E-4314-88F9-624700BFFD4C}"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rgbClr val="002060"/>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rgbClr val="002060"/>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rgbClr val="002060"/>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rgbClr val="002060"/>
              </a:solidFill>
            </a:rPr>
            <a:t>Prayer</a:t>
          </a:r>
        </a:p>
      </dsp:txBody>
      <dsp:txXfrm>
        <a:off x="5492004" y="2441623"/>
        <a:ext cx="1608994" cy="1608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Bible Study</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聖書研究</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Fellow ship</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親交</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Social Life</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社会生活</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Prayer</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祈り</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5492004" y="2441623"/>
        <a:ext cx="1608994" cy="16089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b="0" i="0" kern="1200" dirty="0">
            <a:solidFill>
              <a:schemeClr val="bg1"/>
            </a:solidFill>
            <a:latin typeface="HG明朝E" panose="02020909000000000000" pitchFamily="17" charset="-128"/>
            <a:ea typeface="HG明朝E" panose="02020909000000000000"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a:solidFill>
                <a:srgbClr val="FFFF00"/>
              </a:solidFill>
            </a:rPr>
            <a:t>Bible Study</a:t>
          </a:r>
          <a:br>
            <a:rPr lang="en-US" sz="2700" b="1" kern="1200" dirty="0">
              <a:solidFill>
                <a:srgbClr val="FFFF00"/>
              </a:solidFill>
            </a:rPr>
          </a:br>
          <a:r>
            <a:rPr lang="ja-JP" altLang="en-US" sz="2700" b="1" i="0" kern="1200" dirty="0">
              <a:solidFill>
                <a:srgbClr val="FFFF00"/>
              </a:solidFill>
              <a:latin typeface="HG明朝E" panose="02020909000000000000" pitchFamily="17" charset="-128"/>
              <a:ea typeface="HG明朝E" panose="02020909000000000000" pitchFamily="17" charset="-128"/>
            </a:rPr>
            <a:t>聖書研究</a:t>
          </a:r>
          <a:endParaRPr lang="en-US" sz="2700" b="1" kern="1200" dirty="0">
            <a:solidFill>
              <a:srgbClr val="FFFF00"/>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a:solidFill>
                <a:srgbClr val="FFFF00"/>
              </a:solidFill>
            </a:rPr>
            <a:t>Prayer</a:t>
          </a:r>
          <a:br>
            <a:rPr lang="en-US" sz="2700" b="1" kern="1200" dirty="0">
              <a:solidFill>
                <a:srgbClr val="FFFF00"/>
              </a:solidFill>
            </a:rPr>
          </a:br>
          <a:r>
            <a:rPr lang="ja-JP" altLang="en-US" sz="2700" b="1" i="0" kern="1200" dirty="0">
              <a:solidFill>
                <a:srgbClr val="FFFF00"/>
              </a:solidFill>
              <a:latin typeface="HG明朝E" panose="02020909000000000000" pitchFamily="17" charset="-128"/>
              <a:ea typeface="HG明朝E" panose="02020909000000000000" pitchFamily="17" charset="-128"/>
            </a:rPr>
            <a:t>祈り</a:t>
          </a:r>
          <a:endParaRPr lang="en-US" sz="2700" b="1" kern="1200" dirty="0">
            <a:solidFill>
              <a:srgbClr val="FFFF00"/>
            </a:solidFill>
          </a:endParaRPr>
        </a:p>
      </dsp:txBody>
      <dsp:txXfrm>
        <a:off x="5492004" y="2441623"/>
        <a:ext cx="1608994" cy="16089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Bible Study</a:t>
          </a:r>
          <a:r>
            <a:rPr lang="ja-JP" altLang="en-US" sz="2700" kern="1200" dirty="0">
              <a:solidFill>
                <a:srgbClr val="002060"/>
              </a:solidFill>
              <a:latin typeface="HG明朝E" pitchFamily="17" charset="-128"/>
              <a:ea typeface="HG明朝E" pitchFamily="17" charset="-128"/>
            </a:rPr>
            <a:t>　聖書研究</a:t>
          </a:r>
          <a:endParaRPr lang="en-US" sz="2700" kern="1200" dirty="0">
            <a:solidFill>
              <a:srgbClr val="002060"/>
            </a:solidFill>
            <a:latin typeface="HG明朝E" pitchFamily="17" charset="-128"/>
            <a:ea typeface="HG明朝E"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solidFill>
                <a:srgbClr val="C00000"/>
              </a:solidFill>
            </a:rPr>
            <a:t>Comm</a:t>
          </a:r>
          <a:r>
            <a:rPr lang="en-US" sz="2700" kern="1200" dirty="0">
              <a:solidFill>
                <a:srgbClr val="C00000"/>
              </a:solidFill>
            </a:rPr>
            <a:t> unity</a:t>
          </a:r>
          <a:r>
            <a:rPr lang="ja-JP" altLang="en-US" sz="2700" kern="1200" dirty="0">
              <a:solidFill>
                <a:srgbClr val="C00000"/>
              </a:solidFill>
            </a:rPr>
            <a:t>　</a:t>
          </a:r>
          <a:endParaRPr lang="en-US" altLang="ja-JP" sz="2700" kern="1200" dirty="0">
            <a:solidFill>
              <a:srgbClr val="C00000"/>
            </a:solidFill>
          </a:endParaRPr>
        </a:p>
        <a:p>
          <a:pPr lvl="0" algn="ctr" defTabSz="1200150">
            <a:lnSpc>
              <a:spcPct val="90000"/>
            </a:lnSpc>
            <a:spcBef>
              <a:spcPct val="0"/>
            </a:spcBef>
            <a:spcAft>
              <a:spcPct val="35000"/>
            </a:spcAft>
          </a:pPr>
          <a:r>
            <a:rPr lang="ja-JP" altLang="en-US" sz="2700" kern="1200" dirty="0">
              <a:solidFill>
                <a:srgbClr val="C00000"/>
              </a:solidFill>
              <a:latin typeface="HG明朝E" pitchFamily="17" charset="-128"/>
              <a:ea typeface="HG明朝E" pitchFamily="17" charset="-128"/>
            </a:rPr>
            <a:t>地域社会</a:t>
          </a:r>
          <a:endParaRPr lang="en-US" sz="2700" kern="1200" dirty="0">
            <a:solidFill>
              <a:srgbClr val="C00000"/>
            </a:solidFill>
            <a:latin typeface="HG明朝E" pitchFamily="17" charset="-128"/>
            <a:ea typeface="HG明朝E" pitchFamily="17" charset="-128"/>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5">
                  <a:lumMod val="50000"/>
                </a:schemeClr>
              </a:solidFill>
            </a:rPr>
            <a:t>Mission</a:t>
          </a:r>
          <a:r>
            <a:rPr lang="ja-JP" altLang="en-US" sz="2700" kern="1200" dirty="0">
              <a:solidFill>
                <a:schemeClr val="accent5">
                  <a:lumMod val="50000"/>
                </a:schemeClr>
              </a:solidFill>
            </a:rPr>
            <a:t>　</a:t>
          </a:r>
          <a:r>
            <a:rPr lang="ja-JP" altLang="en-US" sz="2700" kern="1200" dirty="0">
              <a:solidFill>
                <a:schemeClr val="accent5">
                  <a:lumMod val="50000"/>
                </a:schemeClr>
              </a:solidFill>
              <a:latin typeface="HG明朝E" pitchFamily="17" charset="-128"/>
              <a:ea typeface="HG明朝E" pitchFamily="17" charset="-128"/>
            </a:rPr>
            <a:t>伝道</a:t>
          </a:r>
          <a:endParaRPr lang="en-US" sz="2700" kern="1200" dirty="0">
            <a:solidFill>
              <a:schemeClr val="accent5">
                <a:lumMod val="50000"/>
              </a:schemeClr>
            </a:solidFill>
            <a:latin typeface="HG明朝E" pitchFamily="17" charset="-128"/>
            <a:ea typeface="HG明朝E" pitchFamily="17" charset="-128"/>
          </a:endParaRPr>
        </a:p>
      </dsp:txBody>
      <dsp:txXfrm>
        <a:off x="3571764" y="2441623"/>
        <a:ext cx="1608994" cy="1608994"/>
      </dsp:txXfrm>
    </dsp:sp>
    <dsp:sp modelId="{171B42CC-9D56-4F0A-9105-3BE4F3EA4D7A}">
      <dsp:nvSpPr>
        <dsp:cNvPr id="0" name=""/>
        <dsp:cNvSpPr/>
      </dsp:nvSpPr>
      <dsp:spPr>
        <a:xfrm>
          <a:off x="5461003" y="2362193"/>
          <a:ext cx="1783080" cy="1783080"/>
        </a:xfrm>
        <a:prstGeom prst="roundRect">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accent4">
                  <a:lumMod val="50000"/>
                </a:schemeClr>
              </a:solidFill>
              <a:effectLst/>
            </a:rPr>
            <a:t>Prayer</a:t>
          </a:r>
          <a:r>
            <a:rPr lang="ja-JP" altLang="en-US" sz="2700" kern="1200" dirty="0">
              <a:solidFill>
                <a:schemeClr val="accent4">
                  <a:lumMod val="50000"/>
                </a:schemeClr>
              </a:solidFill>
              <a:effectLst/>
            </a:rPr>
            <a:t>　</a:t>
          </a:r>
          <a:r>
            <a:rPr lang="ja-JP" altLang="en-US" sz="2700" kern="1200" dirty="0">
              <a:solidFill>
                <a:schemeClr val="accent4">
                  <a:lumMod val="50000"/>
                </a:schemeClr>
              </a:solidFill>
              <a:effectLst/>
              <a:latin typeface="HG明朝E" pitchFamily="17" charset="-128"/>
              <a:ea typeface="HG明朝E" pitchFamily="17" charset="-128"/>
            </a:rPr>
            <a:t>祈り</a:t>
          </a:r>
          <a:endParaRPr lang="en-US" sz="2700" kern="1200" dirty="0">
            <a:solidFill>
              <a:schemeClr val="accent4">
                <a:lumMod val="50000"/>
              </a:schemeClr>
            </a:solidFill>
            <a:effectLst/>
            <a:latin typeface="HG明朝E" pitchFamily="17" charset="-128"/>
            <a:ea typeface="HG明朝E" pitchFamily="17" charset="-128"/>
          </a:endParaRPr>
        </a:p>
      </dsp:txBody>
      <dsp:txXfrm>
        <a:off x="5548046" y="2449236"/>
        <a:ext cx="1608994" cy="1608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Prayer</a:t>
          </a:r>
        </a:p>
      </dsp:txBody>
      <dsp:txXfrm>
        <a:off x="5492004" y="2441623"/>
        <a:ext cx="1608994" cy="1608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Prayer</a:t>
          </a:r>
        </a:p>
      </dsp:txBody>
      <dsp:txXfrm>
        <a:off x="5492004" y="2441623"/>
        <a:ext cx="1608994" cy="1608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Prayer</a:t>
          </a:r>
        </a:p>
      </dsp:txBody>
      <dsp:txXfrm>
        <a:off x="5492004" y="2441623"/>
        <a:ext cx="1608994" cy="1608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Prayer</a:t>
          </a:r>
        </a:p>
      </dsp:txBody>
      <dsp:txXfrm>
        <a:off x="5492004" y="2441623"/>
        <a:ext cx="1608994" cy="1608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Prayer</a:t>
          </a:r>
        </a:p>
      </dsp:txBody>
      <dsp:txXfrm>
        <a:off x="5492004" y="2441623"/>
        <a:ext cx="1608994" cy="1608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Fellow ship</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Social Life</a:t>
          </a: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bg1"/>
              </a:solidFill>
            </a:rPr>
            <a:t>Prayer</a:t>
          </a:r>
        </a:p>
      </dsp:txBody>
      <dsp:txXfrm>
        <a:off x="5492004" y="2441623"/>
        <a:ext cx="1608994" cy="1608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rgbClr val="002060"/>
              </a:solidFill>
            </a:rPr>
            <a:t>Bible Study</a:t>
          </a: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solidFill>
                <a:srgbClr val="C00000"/>
              </a:solidFill>
            </a:rPr>
            <a:t>Comm</a:t>
          </a:r>
          <a:r>
            <a:rPr lang="en-US" sz="3500" kern="1200" dirty="0">
              <a:solidFill>
                <a:srgbClr val="C00000"/>
              </a:solidFill>
            </a:rPr>
            <a:t> unity</a:t>
          </a: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solidFill>
                <a:schemeClr val="accent5">
                  <a:lumMod val="50000"/>
                </a:schemeClr>
              </a:solidFill>
            </a:rPr>
            <a:t>Missio</a:t>
          </a:r>
          <a:endParaRPr lang="en-US" sz="3500" kern="1200" dirty="0">
            <a:solidFill>
              <a:schemeClr val="accent5">
                <a:lumMod val="50000"/>
              </a:schemeClr>
            </a:solidFill>
          </a:endParaRPr>
        </a:p>
      </dsp:txBody>
      <dsp:txXfrm>
        <a:off x="3571764" y="2441623"/>
        <a:ext cx="1608994" cy="1608994"/>
      </dsp:txXfrm>
    </dsp:sp>
    <dsp:sp modelId="{171B42CC-9D56-4F0A-9105-3BE4F3EA4D7A}">
      <dsp:nvSpPr>
        <dsp:cNvPr id="0" name=""/>
        <dsp:cNvSpPr/>
      </dsp:nvSpPr>
      <dsp:spPr>
        <a:xfrm>
          <a:off x="5461003" y="2362193"/>
          <a:ext cx="1783080" cy="1783080"/>
        </a:xfrm>
        <a:prstGeom prst="roundRect">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solidFill>
                <a:schemeClr val="accent4">
                  <a:lumMod val="50000"/>
                </a:schemeClr>
              </a:solidFill>
              <a:effectLst/>
            </a:rPr>
            <a:t>Prayer</a:t>
          </a:r>
        </a:p>
      </dsp:txBody>
      <dsp:txXfrm>
        <a:off x="5548046" y="2449236"/>
        <a:ext cx="1608994" cy="160899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9C1BB-0018-4F91-BF83-7408753661FD}" type="datetimeFigureOut">
              <a:rPr lang="en-US" smtClean="0"/>
              <a:t>7/27/2017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D2B5-3E30-4A7D-A75B-223A7BDDAE6F}" type="slidenum">
              <a:rPr lang="en-US" smtClean="0"/>
              <a:t>‹#›</a:t>
            </a:fld>
            <a:endParaRPr lang="en-US"/>
          </a:p>
        </p:txBody>
      </p:sp>
    </p:spTree>
    <p:extLst>
      <p:ext uri="{BB962C8B-B14F-4D97-AF65-F5344CB8AC3E}">
        <p14:creationId xmlns:p14="http://schemas.microsoft.com/office/powerpoint/2010/main" val="12884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included some of the slides with Japanese translation from the April training (much more was given in that meeting that now). </a:t>
            </a:r>
            <a:r>
              <a:rPr lang="en-US" u="sng" dirty="0"/>
              <a:t>However, they are not word for word the same</a:t>
            </a:r>
            <a:r>
              <a:rPr lang="en-US" i="1" u="sng" dirty="0"/>
              <a:t>.</a:t>
            </a:r>
            <a:r>
              <a:rPr lang="en-US" i="1" u="none" dirty="0"/>
              <a:t> </a:t>
            </a:r>
            <a:r>
              <a:rPr lang="en-US" i="0" u="none" dirty="0"/>
              <a:t>So, the translator MUST pay close attention to the English slide and ensure that THAT is translated. The Japanese slides are given to save him/her time, as long as they pay close attention. If this is confusing, delete all the Japanese slides and go from scratch.</a:t>
            </a:r>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t>8</a:t>
            </a:fld>
            <a:endParaRPr lang="en-US"/>
          </a:p>
        </p:txBody>
      </p:sp>
    </p:spTree>
    <p:extLst>
      <p:ext uri="{BB962C8B-B14F-4D97-AF65-F5344CB8AC3E}">
        <p14:creationId xmlns:p14="http://schemas.microsoft.com/office/powerpoint/2010/main" val="344146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included some of the slides with Japanese translation from the April training. </a:t>
            </a:r>
            <a:r>
              <a:rPr lang="en-US" u="sng" dirty="0"/>
              <a:t>However, they are not word for word the same</a:t>
            </a:r>
            <a:r>
              <a:rPr lang="en-US" i="1" u="sng" dirty="0"/>
              <a:t>.</a:t>
            </a:r>
            <a:r>
              <a:rPr lang="en-US" i="1" u="none" dirty="0"/>
              <a:t> </a:t>
            </a:r>
            <a:r>
              <a:rPr lang="en-US" i="0" u="none" dirty="0"/>
              <a:t>So, the translator MUST pay close attention to the English slide and ensure THAT is translated. The Japanese is given to save him/her time, as long as they pay close attention.</a:t>
            </a:r>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t>9</a:t>
            </a:fld>
            <a:endParaRPr lang="en-US"/>
          </a:p>
        </p:txBody>
      </p:sp>
    </p:spTree>
    <p:extLst>
      <p:ext uri="{BB962C8B-B14F-4D97-AF65-F5344CB8AC3E}">
        <p14:creationId xmlns:p14="http://schemas.microsoft.com/office/powerpoint/2010/main" val="368868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Japanese slides that follow this sequence of graphs. You may simply choose to use those. They are alike</a:t>
            </a:r>
            <a:r>
              <a:rPr lang="en-US" dirty="0" smtClean="0"/>
              <a:t>.</a:t>
            </a:r>
            <a:r>
              <a:rPr lang="ja-JP" altLang="en-US" dirty="0" smtClean="0"/>
              <a:t>　</a:t>
            </a:r>
            <a:r>
              <a:rPr lang="en-US" altLang="ja-JP" dirty="0" smtClean="0"/>
              <a:t>(trans) please</a:t>
            </a:r>
            <a:r>
              <a:rPr lang="en-US" altLang="ja-JP" baseline="0" dirty="0" smtClean="0"/>
              <a:t> use slides 23 on, thank you!! </a:t>
            </a:r>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t>14</a:t>
            </a:fld>
            <a:endParaRPr lang="en-US"/>
          </a:p>
        </p:txBody>
      </p:sp>
    </p:spTree>
    <p:extLst>
      <p:ext uri="{BB962C8B-B14F-4D97-AF65-F5344CB8AC3E}">
        <p14:creationId xmlns:p14="http://schemas.microsoft.com/office/powerpoint/2010/main" val="52543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Translator: please check the four slides with Japanese, following these two.</a:t>
            </a:r>
          </a:p>
        </p:txBody>
      </p:sp>
      <p:sp>
        <p:nvSpPr>
          <p:cNvPr id="4" name="Slide Number Placeholder 3"/>
          <p:cNvSpPr>
            <a:spLocks noGrp="1"/>
          </p:cNvSpPr>
          <p:nvPr>
            <p:ph type="sldNum" sz="quarter" idx="10"/>
          </p:nvPr>
        </p:nvSpPr>
        <p:spPr/>
        <p:txBody>
          <a:bodyPr/>
          <a:lstStyle/>
          <a:p>
            <a:fld id="{F87CD2B5-3E30-4A7D-A75B-223A7BDDAE6F}" type="slidenum">
              <a:rPr lang="en-US" smtClean="0"/>
              <a:t>51</a:t>
            </a:fld>
            <a:endParaRPr lang="en-US"/>
          </a:p>
        </p:txBody>
      </p:sp>
    </p:spTree>
    <p:extLst>
      <p:ext uri="{BB962C8B-B14F-4D97-AF65-F5344CB8AC3E}">
        <p14:creationId xmlns:p14="http://schemas.microsoft.com/office/powerpoint/2010/main" val="25966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C0730A-D9D0-4B64-B15A-CC5DED520116}" type="slidenum">
              <a:rPr lang="en-US" smtClean="0"/>
              <a:pPr/>
              <a:t>56</a:t>
            </a:fld>
            <a:endParaRPr lang="en-US"/>
          </a:p>
        </p:txBody>
      </p:sp>
    </p:spTree>
    <p:extLst>
      <p:ext uri="{BB962C8B-B14F-4D97-AF65-F5344CB8AC3E}">
        <p14:creationId xmlns:p14="http://schemas.microsoft.com/office/powerpoint/2010/main" val="52063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(trans) shared</a:t>
            </a:r>
            <a:r>
              <a:rPr kumimoji="1" lang="ja-JP" altLang="en-US" dirty="0" smtClean="0"/>
              <a:t>→ </a:t>
            </a:r>
            <a:r>
              <a:rPr kumimoji="1" lang="en-US" altLang="ja-JP" dirty="0" smtClean="0"/>
              <a:t>share ??</a:t>
            </a:r>
            <a:endParaRPr kumimoji="1" lang="ja-JP" altLang="en-US" dirty="0"/>
          </a:p>
        </p:txBody>
      </p:sp>
      <p:sp>
        <p:nvSpPr>
          <p:cNvPr id="4" name="スライド番号プレースホルダー 3"/>
          <p:cNvSpPr>
            <a:spLocks noGrp="1"/>
          </p:cNvSpPr>
          <p:nvPr>
            <p:ph type="sldNum" sz="quarter" idx="10"/>
          </p:nvPr>
        </p:nvSpPr>
        <p:spPr/>
        <p:txBody>
          <a:bodyPr/>
          <a:lstStyle/>
          <a:p>
            <a:fld id="{F87CD2B5-3E30-4A7D-A75B-223A7BDDAE6F}" type="slidenum">
              <a:rPr lang="en-US" smtClean="0"/>
              <a:t>60</a:t>
            </a:fld>
            <a:endParaRPr lang="en-US"/>
          </a:p>
        </p:txBody>
      </p:sp>
    </p:spTree>
    <p:extLst>
      <p:ext uri="{BB962C8B-B14F-4D97-AF65-F5344CB8AC3E}">
        <p14:creationId xmlns:p14="http://schemas.microsoft.com/office/powerpoint/2010/main" val="120756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9" y="1905005"/>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9" y="4344997"/>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62"/>
            <a:ext cx="111760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62"/>
            <a:ext cx="111760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13"/>
            <a:ext cx="9390944"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7"/>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63084" y="1905009"/>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600"/>
            <a:ext cx="12192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0" y="4111752"/>
            <a:ext cx="18288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828800" y="4111752"/>
            <a:ext cx="103632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1828800" y="4191000"/>
            <a:ext cx="9956800" cy="1066800"/>
          </a:xfrm>
        </p:spPr>
        <p:txBody>
          <a:bodyPr anchor="b">
            <a:normAutofit/>
          </a:bodyPr>
          <a:lstStyle>
            <a:lvl1pPr>
              <a:defRPr sz="4400" cap="none" baseline="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828800" y="5257800"/>
            <a:ext cx="99568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0" y="6233160"/>
            <a:ext cx="23368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7/27/2017</a:t>
            </a:fld>
            <a:endParaRPr lang="en-US"/>
          </a:p>
        </p:txBody>
      </p:sp>
      <p:sp>
        <p:nvSpPr>
          <p:cNvPr id="17" name="Footer Placeholder 16"/>
          <p:cNvSpPr>
            <a:spLocks noGrp="1"/>
          </p:cNvSpPr>
          <p:nvPr>
            <p:ph type="ftr" sz="quarter" idx="11"/>
          </p:nvPr>
        </p:nvSpPr>
        <p:spPr>
          <a:xfrm>
            <a:off x="4267199" y="6233160"/>
            <a:ext cx="6336524"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10668000" y="6233160"/>
            <a:ext cx="11176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7001719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1016000" y="1600200"/>
            <a:ext cx="10672064"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Title 10"/>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5083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2743200"/>
            <a:ext cx="1016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8288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nchor="ctr" anchorCtr="0"/>
          <a:lstStyle>
            <a:lvl1pPr algn="l">
              <a:buNone/>
              <a:defRPr sz="4400" b="0" cap="none">
                <a:solidFill>
                  <a:srgbClr val="FFFFFF"/>
                </a:solidFill>
              </a:defRPr>
            </a:lvl1pPr>
          </a:lstStyle>
          <a:p>
            <a:r>
              <a:rPr kumimoji="0" lang="en-US"/>
              <a:t>Click to edit Master title style</a:t>
            </a:r>
          </a:p>
        </p:txBody>
      </p:sp>
      <p:sp>
        <p:nvSpPr>
          <p:cNvPr id="10" name="Date Placeholder 9"/>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886472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10160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024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0347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10160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5024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6" name="Text Placeholder 15"/>
          <p:cNvSpPr>
            <a:spLocks noGrp="1"/>
          </p:cNvSpPr>
          <p:nvPr>
            <p:ph type="body" sz="quarter" idx="1"/>
          </p:nvPr>
        </p:nvSpPr>
        <p:spPr>
          <a:xfrm>
            <a:off x="1016000" y="1752600"/>
            <a:ext cx="51816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502400" y="1752600"/>
            <a:ext cx="51816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Date Placeholder 17"/>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4791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A480A42-1B47-4A74-9A1D-F67E9D003F15}" type="datetimeFigureOut">
              <a:rPr lang="en-US" smtClean="0"/>
              <a:pPr/>
              <a:t>7/27/2017</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173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13"/>
            <a:ext cx="9390944"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7"/>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7/27/2017</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819935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016000" y="1600200"/>
            <a:ext cx="21336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251200" y="1600200"/>
            <a:ext cx="843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7"/>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358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5486400"/>
            <a:ext cx="100584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0"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0" y="4658868"/>
            <a:ext cx="18288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828800" y="4658868"/>
            <a:ext cx="103632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4675517"/>
            <a:ext cx="10058400" cy="658483"/>
          </a:xfrm>
        </p:spPr>
        <p:txBody>
          <a:bodyPr anchor="ctr"/>
          <a:lstStyle>
            <a:lvl1pPr algn="l">
              <a:buNone/>
              <a:defRPr sz="2800" b="0">
                <a:solidFill>
                  <a:srgbClr val="FFFFFF"/>
                </a:solidFill>
              </a:defRPr>
            </a:lvl1pPr>
          </a:lstStyle>
          <a:p>
            <a:r>
              <a:rPr kumimoji="0" lang="en-US"/>
              <a:t>Click to edit Master title style</a:t>
            </a:r>
          </a:p>
        </p:txBody>
      </p:sp>
      <p:sp>
        <p:nvSpPr>
          <p:cNvPr id="3" name="Picture Placeholder 2"/>
          <p:cNvSpPr>
            <a:spLocks noGrp="1"/>
          </p:cNvSpPr>
          <p:nvPr>
            <p:ph type="pic" idx="1"/>
          </p:nvPr>
        </p:nvSpPr>
        <p:spPr>
          <a:xfrm>
            <a:off x="1828800" y="0"/>
            <a:ext cx="103632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en-US"/>
              <a:t>Click icon to add picture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485431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7/27/2017</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34530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80264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Rectangle 6"/>
          <p:cNvSpPr/>
          <p:nvPr/>
        </p:nvSpPr>
        <p:spPr bwMode="white">
          <a:xfrm>
            <a:off x="11765280"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11887200" y="533400"/>
            <a:ext cx="3048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0" y="0"/>
            <a:ext cx="12192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0" name="Date Placeholder 9"/>
          <p:cNvSpPr>
            <a:spLocks noGrp="1"/>
          </p:cNvSpPr>
          <p:nvPr>
            <p:ph type="dt" sz="half" idx="10"/>
          </p:nvPr>
        </p:nvSpPr>
        <p:spPr/>
        <p:txBody>
          <a:bodyPr/>
          <a:lstStyle/>
          <a:p>
            <a:fld id="{DA480A42-1B47-4A74-9A1D-F67E9D003F15}" type="datetimeFigureOut">
              <a:rPr lang="en-US" smtClean="0"/>
              <a:pPr/>
              <a:t>7/27/2017</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764554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3"/>
            <a:ext cx="11176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0" y="1412877"/>
            <a:ext cx="11176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10"/>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51" y="1757810"/>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21166" y="6007109"/>
            <a:ext cx="12213167" cy="849313"/>
          </a:xfrm>
          <a:prstGeom prst="rect">
            <a:avLst/>
          </a:prstGeom>
          <a:noFill/>
        </p:spPr>
      </p:pic>
      <p:sp>
        <p:nvSpPr>
          <p:cNvPr id="2" name="Title Placeholder 1"/>
          <p:cNvSpPr>
            <a:spLocks noGrp="1"/>
          </p:cNvSpPr>
          <p:nvPr>
            <p:ph type="title"/>
          </p:nvPr>
        </p:nvSpPr>
        <p:spPr>
          <a:xfrm>
            <a:off x="508000" y="230196"/>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7"/>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14"/>
            <a:ext cx="12192000" cy="5558295"/>
          </a:xfrm>
          <a:prstGeom prst="rect">
            <a:avLst/>
          </a:prstGeom>
        </p:spPr>
      </p:pic>
      <p:sp>
        <p:nvSpPr>
          <p:cNvPr id="2" name="Title Placeholder 1"/>
          <p:cNvSpPr>
            <a:spLocks noGrp="1"/>
          </p:cNvSpPr>
          <p:nvPr>
            <p:ph type="title"/>
          </p:nvPr>
        </p:nvSpPr>
        <p:spPr>
          <a:xfrm>
            <a:off x="508000" y="230196"/>
            <a:ext cx="11176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963083" y="1905009"/>
            <a:ext cx="10720917"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16000" y="381000"/>
            <a:ext cx="10668000" cy="11430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1020064" y="1600200"/>
            <a:ext cx="106680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0"/>
            <a:ext cx="7112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11200" y="0"/>
            <a:ext cx="114808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1" name="Date Placeholder 27"/>
          <p:cNvSpPr>
            <a:spLocks noGrp="1"/>
          </p:cNvSpPr>
          <p:nvPr>
            <p:ph type="dt" sz="half" idx="2"/>
          </p:nvPr>
        </p:nvSpPr>
        <p:spPr>
          <a:xfrm>
            <a:off x="1828800" y="6233160"/>
            <a:ext cx="23368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7/27/2017</a:t>
            </a:fld>
            <a:endParaRPr lang="en-US"/>
          </a:p>
        </p:txBody>
      </p:sp>
      <p:sp>
        <p:nvSpPr>
          <p:cNvPr id="24" name="Footer Placeholder 16"/>
          <p:cNvSpPr>
            <a:spLocks noGrp="1"/>
          </p:cNvSpPr>
          <p:nvPr>
            <p:ph type="ftr" sz="quarter" idx="3"/>
          </p:nvPr>
        </p:nvSpPr>
        <p:spPr>
          <a:xfrm>
            <a:off x="4267199" y="6233160"/>
            <a:ext cx="6336524"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10668000" y="6233160"/>
            <a:ext cx="11176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34541035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5053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7C9D02-88B0-400D-AEA2-A5617739C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200"/>
            <a:ext cx="11125200" cy="6705600"/>
          </a:xfrm>
          <a:prstGeom prst="rect">
            <a:avLst/>
          </a:prstGeom>
        </p:spPr>
      </p:pic>
      <p:sp>
        <p:nvSpPr>
          <p:cNvPr id="2" name="Title 1">
            <a:extLst>
              <a:ext uri="{FF2B5EF4-FFF2-40B4-BE49-F238E27FC236}">
                <a16:creationId xmlns:a16="http://schemas.microsoft.com/office/drawing/2014/main" xmlns="" id="{288F24A0-D727-4BF5-90B5-EED6AB0326AF}"/>
              </a:ext>
            </a:extLst>
          </p:cNvPr>
          <p:cNvSpPr>
            <a:spLocks noGrp="1"/>
          </p:cNvSpPr>
          <p:nvPr>
            <p:ph type="ctrTitle"/>
          </p:nvPr>
        </p:nvSpPr>
        <p:spPr>
          <a:xfrm>
            <a:off x="1371600" y="533400"/>
            <a:ext cx="9390944" cy="1523495"/>
          </a:xfrm>
        </p:spPr>
        <p:txBody>
          <a:bodyPr/>
          <a:lstStyle/>
          <a:p>
            <a:pPr algn="ctr"/>
            <a:r>
              <a:rPr lang="en-US" sz="4000" dirty="0">
                <a:solidFill>
                  <a:schemeClr val="bg1">
                    <a:lumMod val="95000"/>
                  </a:schemeClr>
                </a:solidFill>
              </a:rPr>
              <a:t>A Seminar on How to Give Bible </a:t>
            </a:r>
            <a:r>
              <a:rPr lang="en-US" sz="4000" dirty="0" smtClean="0">
                <a:solidFill>
                  <a:schemeClr val="bg1">
                    <a:lumMod val="95000"/>
                  </a:schemeClr>
                </a:solidFill>
              </a:rPr>
              <a:t>Studies</a:t>
            </a:r>
            <a:br>
              <a:rPr lang="en-US" sz="4000" dirty="0" smtClean="0">
                <a:solidFill>
                  <a:schemeClr val="bg1">
                    <a:lumMod val="95000"/>
                  </a:schemeClr>
                </a:solidFill>
              </a:rPr>
            </a:br>
            <a:r>
              <a:rPr lang="ja-JP" altLang="en-US" sz="4000" dirty="0" smtClean="0">
                <a:solidFill>
                  <a:schemeClr val="bg1">
                    <a:lumMod val="95000"/>
                  </a:schemeClr>
                </a:solidFill>
              </a:rPr>
              <a:t>聖書研究の与え方セミナー</a:t>
            </a:r>
            <a:endParaRPr lang="en-US" sz="4000" dirty="0">
              <a:solidFill>
                <a:schemeClr val="bg1">
                  <a:lumMod val="95000"/>
                </a:schemeClr>
              </a:solidFill>
            </a:endParaRPr>
          </a:p>
        </p:txBody>
      </p:sp>
      <p:sp>
        <p:nvSpPr>
          <p:cNvPr id="3" name="Subtitle 2">
            <a:extLst>
              <a:ext uri="{FF2B5EF4-FFF2-40B4-BE49-F238E27FC236}">
                <a16:creationId xmlns:a16="http://schemas.microsoft.com/office/drawing/2014/main" xmlns="" id="{661881AB-7B89-40E0-A120-F2E7363421EB}"/>
              </a:ext>
            </a:extLst>
          </p:cNvPr>
          <p:cNvSpPr>
            <a:spLocks noGrp="1"/>
          </p:cNvSpPr>
          <p:nvPr>
            <p:ph type="subTitle" idx="1"/>
          </p:nvPr>
        </p:nvSpPr>
        <p:spPr>
          <a:xfrm>
            <a:off x="1371600" y="5710535"/>
            <a:ext cx="9390944" cy="461665"/>
          </a:xfrm>
        </p:spPr>
        <p:txBody>
          <a:bodyPr/>
          <a:lstStyle/>
          <a:p>
            <a:pPr algn="ctr"/>
            <a:r>
              <a:rPr lang="en-US" dirty="0">
                <a:solidFill>
                  <a:schemeClr val="bg2"/>
                </a:solidFill>
              </a:rPr>
              <a:t>Dr. Ron E. M. Clouzet, NSD Ministerial Secretary</a:t>
            </a:r>
          </a:p>
        </p:txBody>
      </p:sp>
      <p:sp>
        <p:nvSpPr>
          <p:cNvPr id="4" name="Text Placeholder 3">
            <a:extLst>
              <a:ext uri="{FF2B5EF4-FFF2-40B4-BE49-F238E27FC236}">
                <a16:creationId xmlns:a16="http://schemas.microsoft.com/office/drawing/2014/main" xmlns="" id="{0B418FA9-BA9A-49BD-BE84-CE68001FD376}"/>
              </a:ext>
            </a:extLst>
          </p:cNvPr>
          <p:cNvSpPr>
            <a:spLocks noGrp="1"/>
          </p:cNvSpPr>
          <p:nvPr>
            <p:ph type="body" sz="quarter" idx="10"/>
          </p:nvPr>
        </p:nvSpPr>
        <p:spPr>
          <a:xfrm>
            <a:off x="962732" y="2209800"/>
            <a:ext cx="10253485" cy="1384995"/>
          </a:xfrm>
          <a:effectLst>
            <a:outerShdw blurRad="50800" dist="50800" dir="5400000" algn="ctr" rotWithShape="0">
              <a:schemeClr val="tx1"/>
            </a:outerShdw>
          </a:effectLst>
        </p:spPr>
        <p:txBody>
          <a:bodyPr/>
          <a:lstStyle/>
          <a:p>
            <a:pPr algn="ctr"/>
            <a:r>
              <a:rPr lang="en-US" sz="7500" dirty="0">
                <a:solidFill>
                  <a:schemeClr val="bg2"/>
                </a:solidFill>
              </a:rPr>
              <a:t>The Power of God’s </a:t>
            </a:r>
            <a:r>
              <a:rPr lang="en-US" sz="7500" dirty="0" smtClean="0">
                <a:solidFill>
                  <a:schemeClr val="bg2"/>
                </a:solidFill>
              </a:rPr>
              <a:t>Word</a:t>
            </a:r>
          </a:p>
          <a:p>
            <a:pPr algn="ctr"/>
            <a:r>
              <a:rPr lang="ja-JP" altLang="en-US" sz="7500" dirty="0" smtClean="0">
                <a:solidFill>
                  <a:schemeClr val="bg2"/>
                </a:solidFill>
              </a:rPr>
              <a:t>神の御言葉の力</a:t>
            </a:r>
            <a:endParaRPr lang="en-US" sz="7500" dirty="0">
              <a:solidFill>
                <a:schemeClr val="bg2"/>
              </a:solidFill>
            </a:endParaRPr>
          </a:p>
        </p:txBody>
      </p:sp>
    </p:spTree>
    <p:extLst>
      <p:ext uri="{BB962C8B-B14F-4D97-AF65-F5344CB8AC3E}">
        <p14:creationId xmlns:p14="http://schemas.microsoft.com/office/powerpoint/2010/main" val="7775492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startAt="3"/>
            </a:pPr>
            <a:r>
              <a:rPr lang="en-US" dirty="0"/>
              <a:t>Groups that lack a clear mission are vulnerable groups: to extreme members, to aimlessness, to gossip, to boredom. Every group should have a clear common objective that should include a mission component.</a:t>
            </a:r>
            <a:br>
              <a:rPr lang="en-US" dirty="0"/>
            </a:br>
            <a:r>
              <a:rPr lang="ja-JP" altLang="en-US" b="1" dirty="0"/>
              <a:t>はっきりした目的（ミッション）を持たないグループは：過激な意見のメンバー、無目的、世間話、倦怠感等に対し脆弱なグループである。</a:t>
            </a:r>
            <a:endParaRPr lang="en-US" b="1" dirty="0"/>
          </a:p>
        </p:txBody>
      </p:sp>
      <p:sp>
        <p:nvSpPr>
          <p:cNvPr id="2" name="Title 1"/>
          <p:cNvSpPr>
            <a:spLocks noGrp="1"/>
          </p:cNvSpPr>
          <p:nvPr>
            <p:ph type="title"/>
          </p:nvPr>
        </p:nvSpPr>
        <p:spPr/>
        <p:txBody>
          <a:bodyPr>
            <a:normAutofit/>
          </a:bodyPr>
          <a:lstStyle/>
          <a:p>
            <a:r>
              <a:rPr lang="en-US" sz="4000" dirty="0"/>
              <a:t>Basic Principles </a:t>
            </a:r>
            <a:r>
              <a:rPr lang="ja-JP" altLang="en-US" sz="4000" dirty="0"/>
              <a:t>大原則</a:t>
            </a:r>
            <a:r>
              <a:rPr lang="en-US" sz="4000" dirty="0"/>
              <a:t> </a:t>
            </a:r>
          </a:p>
        </p:txBody>
      </p:sp>
    </p:spTree>
    <p:extLst>
      <p:ext uri="{BB962C8B-B14F-4D97-AF65-F5344CB8AC3E}">
        <p14:creationId xmlns:p14="http://schemas.microsoft.com/office/powerpoint/2010/main" val="34227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buSzPct val="100000"/>
              <a:buFont typeface="+mj-lt"/>
              <a:buAutoNum type="arabicPeriod" startAt="4"/>
            </a:pPr>
            <a:r>
              <a:rPr lang="en-US" dirty="0"/>
              <a:t>Groups should write their mission statement and their covenant on their second meeting. This is to keep them focused on a clear objective. Examples:</a:t>
            </a:r>
            <a:br>
              <a:rPr lang="en-US" dirty="0"/>
            </a:br>
            <a:r>
              <a:rPr lang="ja-JP" altLang="en-US" b="1" dirty="0"/>
              <a:t>グループはミッション・ステートメントと誓約を２回目のミーティングで書き出すべきである。これによりはっきりした目的が持てる。例：</a:t>
            </a:r>
            <a:endParaRPr lang="en-US" b="1" dirty="0"/>
          </a:p>
        </p:txBody>
      </p:sp>
      <p:sp>
        <p:nvSpPr>
          <p:cNvPr id="2" name="Title 1"/>
          <p:cNvSpPr>
            <a:spLocks noGrp="1"/>
          </p:cNvSpPr>
          <p:nvPr>
            <p:ph type="title"/>
          </p:nvPr>
        </p:nvSpPr>
        <p:spPr/>
        <p:txBody>
          <a:bodyPr>
            <a:normAutofit/>
          </a:bodyPr>
          <a:lstStyle/>
          <a:p>
            <a:r>
              <a:rPr lang="en-US" sz="4000" dirty="0"/>
              <a:t>Basic Principles </a:t>
            </a:r>
            <a:r>
              <a:rPr lang="ja-JP" altLang="en-US" sz="4000" dirty="0"/>
              <a:t>大原則</a:t>
            </a:r>
            <a:endParaRPr lang="en-US" sz="4000" dirty="0"/>
          </a:p>
        </p:txBody>
      </p:sp>
    </p:spTree>
    <p:extLst>
      <p:ext uri="{BB962C8B-B14F-4D97-AF65-F5344CB8AC3E}">
        <p14:creationId xmlns:p14="http://schemas.microsoft.com/office/powerpoint/2010/main" val="121858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buSzPct val="100000"/>
              <a:buFont typeface="+mj-lt"/>
              <a:buAutoNum type="arabicPeriod" startAt="5"/>
            </a:pPr>
            <a:r>
              <a:rPr lang="en-US" dirty="0"/>
              <a:t>The meeting location is important, to avoid distractions and enhance participation.</a:t>
            </a:r>
            <a:br>
              <a:rPr lang="en-US" dirty="0"/>
            </a:br>
            <a:r>
              <a:rPr lang="ja-JP" altLang="en-US" b="1" dirty="0"/>
              <a:t>小グループの集まる場所は気が散らず、参加しやすい場所を選ぶことが大切です。</a:t>
            </a:r>
            <a:endParaRPr lang="en-US" b="1" dirty="0"/>
          </a:p>
          <a:p>
            <a:pPr marL="514350" indent="-514350">
              <a:buSzPct val="100000"/>
              <a:buFont typeface="+mj-lt"/>
              <a:buAutoNum type="arabicPeriod" startAt="5"/>
            </a:pPr>
            <a:endParaRPr lang="en-US" dirty="0"/>
          </a:p>
          <a:p>
            <a:pPr marL="514350" indent="-514350">
              <a:buSzPct val="100000"/>
              <a:buFont typeface="+mj-lt"/>
              <a:buAutoNum type="arabicPeriod" startAt="5"/>
            </a:pPr>
            <a:r>
              <a:rPr lang="en-US" dirty="0"/>
              <a:t>Most groups should have a leader, an assistant, and a host.</a:t>
            </a:r>
            <a:br>
              <a:rPr lang="en-US" dirty="0"/>
            </a:br>
            <a:r>
              <a:rPr lang="ja-JP" altLang="en-US" b="1" dirty="0"/>
              <a:t>大部分グループはリーダー、助手、と主人役が必要です。</a:t>
            </a:r>
            <a:endParaRPr lang="en-US" b="1" dirty="0"/>
          </a:p>
        </p:txBody>
      </p:sp>
      <p:sp>
        <p:nvSpPr>
          <p:cNvPr id="2" name="Title 1"/>
          <p:cNvSpPr>
            <a:spLocks noGrp="1"/>
          </p:cNvSpPr>
          <p:nvPr>
            <p:ph type="title"/>
          </p:nvPr>
        </p:nvSpPr>
        <p:spPr/>
        <p:txBody>
          <a:bodyPr>
            <a:normAutofit/>
          </a:bodyPr>
          <a:lstStyle/>
          <a:p>
            <a:r>
              <a:rPr lang="en-US" sz="4000" dirty="0"/>
              <a:t>Basic Principles </a:t>
            </a:r>
            <a:r>
              <a:rPr lang="ja-JP" altLang="en-US" sz="4000" dirty="0"/>
              <a:t>大原則</a:t>
            </a:r>
            <a:r>
              <a:rPr lang="en-US" sz="4000" dirty="0"/>
              <a:t> </a:t>
            </a:r>
          </a:p>
        </p:txBody>
      </p:sp>
    </p:spTree>
    <p:extLst>
      <p:ext uri="{BB962C8B-B14F-4D97-AF65-F5344CB8AC3E}">
        <p14:creationId xmlns:p14="http://schemas.microsoft.com/office/powerpoint/2010/main" val="20458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514350" indent="-514350">
              <a:buSzPct val="100000"/>
              <a:buFont typeface="+mj-lt"/>
              <a:buAutoNum type="arabicPeriod" startAt="7"/>
            </a:pPr>
            <a:r>
              <a:rPr lang="en-US" dirty="0"/>
              <a:t>Groups that have a light meal or eating component facilitate socialization.</a:t>
            </a:r>
            <a:br>
              <a:rPr lang="en-US" dirty="0"/>
            </a:br>
            <a:r>
              <a:rPr lang="ja-JP" altLang="en-US" b="1" dirty="0"/>
              <a:t>軽食や食事を出すグループはメンバーの交流を促進します。</a:t>
            </a:r>
            <a:endParaRPr lang="en-US" b="1" dirty="0"/>
          </a:p>
          <a:p>
            <a:pPr marL="514350" indent="-514350">
              <a:buSzPct val="100000"/>
              <a:buFont typeface="+mj-lt"/>
              <a:buAutoNum type="arabicPeriod" startAt="7"/>
            </a:pPr>
            <a:endParaRPr lang="en-US" dirty="0"/>
          </a:p>
          <a:p>
            <a:pPr marL="514350" indent="-514350">
              <a:buSzPct val="100000"/>
              <a:buFont typeface="+mj-lt"/>
              <a:buAutoNum type="arabicPeriod" startAt="7"/>
            </a:pPr>
            <a:r>
              <a:rPr lang="en-US" dirty="0"/>
              <a:t>Prayer bonds members together. However, no one should be pressured to pray. To help non-prayers, encourage them to </a:t>
            </a:r>
            <a:r>
              <a:rPr lang="en-US" i="1" dirty="0"/>
              <a:t>write</a:t>
            </a:r>
            <a:r>
              <a:rPr lang="en-US" dirty="0"/>
              <a:t> a prayer to read to the group.</a:t>
            </a:r>
            <a:br>
              <a:rPr lang="en-US" dirty="0"/>
            </a:br>
            <a:r>
              <a:rPr lang="ja-JP" altLang="en-US" b="1" dirty="0"/>
              <a:t>祈りはメンバーの結束を強めます。しかし、誰も祈りを強制されるべきではありません。祈らない人を助ける手段として祈りを書き出しみんなの前で読むことを提案して見ましょう。</a:t>
            </a:r>
            <a:endParaRPr lang="en-US" b="1" dirty="0"/>
          </a:p>
          <a:p>
            <a:pPr marL="514350" indent="-514350">
              <a:buSzPct val="100000"/>
              <a:buFont typeface="+mj-lt"/>
              <a:buAutoNum type="arabicPeriod" startAt="7"/>
            </a:pPr>
            <a:endParaRPr lang="en-US" dirty="0"/>
          </a:p>
        </p:txBody>
      </p:sp>
      <p:sp>
        <p:nvSpPr>
          <p:cNvPr id="2" name="Title 1"/>
          <p:cNvSpPr>
            <a:spLocks noGrp="1"/>
          </p:cNvSpPr>
          <p:nvPr>
            <p:ph type="title"/>
          </p:nvPr>
        </p:nvSpPr>
        <p:spPr/>
        <p:txBody>
          <a:bodyPr>
            <a:normAutofit/>
          </a:bodyPr>
          <a:lstStyle/>
          <a:p>
            <a:r>
              <a:rPr lang="en-US" sz="4000" dirty="0"/>
              <a:t>Basic Principles </a:t>
            </a:r>
            <a:r>
              <a:rPr lang="ja-JP" altLang="en-US" sz="4000" dirty="0"/>
              <a:t>大原則</a:t>
            </a:r>
            <a:endParaRPr lang="en-US" sz="4000" dirty="0"/>
          </a:p>
        </p:txBody>
      </p:sp>
    </p:spTree>
    <p:extLst>
      <p:ext uri="{BB962C8B-B14F-4D97-AF65-F5344CB8AC3E}">
        <p14:creationId xmlns:p14="http://schemas.microsoft.com/office/powerpoint/2010/main" val="3959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524000"/>
          <a:ext cx="1067276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The Acts 2 Experience</a:t>
            </a:r>
            <a:r>
              <a:rPr lang="en-US" dirty="0" smtClean="0"/>
              <a:t>:</a:t>
            </a:r>
            <a:br>
              <a:rPr lang="en-US" dirty="0" smtClean="0"/>
            </a:br>
            <a:endParaRPr lang="en-US" dirty="0"/>
          </a:p>
        </p:txBody>
      </p:sp>
    </p:spTree>
    <p:extLst>
      <p:ext uri="{BB962C8B-B14F-4D97-AF65-F5344CB8AC3E}">
        <p14:creationId xmlns:p14="http://schemas.microsoft.com/office/powerpoint/2010/main" val="364866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Results:</a:t>
            </a:r>
          </a:p>
        </p:txBody>
      </p:sp>
      <p:sp>
        <p:nvSpPr>
          <p:cNvPr id="2" name="Down Arrow 1"/>
          <p:cNvSpPr/>
          <p:nvPr/>
        </p:nvSpPr>
        <p:spPr>
          <a:xfrm rot="5400000">
            <a:off x="33528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 name="TextBox 3"/>
          <p:cNvSpPr txBox="1"/>
          <p:nvPr/>
        </p:nvSpPr>
        <p:spPr>
          <a:xfrm>
            <a:off x="1086347" y="3352800"/>
            <a:ext cx="1885453"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02060"/>
                </a:solidFill>
                <a:effectLst/>
                <a:uLnTx/>
                <a:uFillTx/>
                <a:latin typeface="Georgia"/>
                <a:ea typeface="+mn-ea"/>
                <a:cs typeface="+mn-cs"/>
              </a:rPr>
              <a:t>Miracles</a:t>
            </a:r>
          </a:p>
        </p:txBody>
      </p:sp>
    </p:spTree>
    <p:extLst>
      <p:ext uri="{BB962C8B-B14F-4D97-AF65-F5344CB8AC3E}">
        <p14:creationId xmlns:p14="http://schemas.microsoft.com/office/powerpoint/2010/main" val="47626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Results:</a:t>
            </a:r>
          </a:p>
        </p:txBody>
      </p:sp>
      <p:sp>
        <p:nvSpPr>
          <p:cNvPr id="2" name="Down Arrow 1"/>
          <p:cNvSpPr/>
          <p:nvPr/>
        </p:nvSpPr>
        <p:spPr>
          <a:xfrm rot="5400000">
            <a:off x="33528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 name="TextBox 3"/>
          <p:cNvSpPr txBox="1"/>
          <p:nvPr/>
        </p:nvSpPr>
        <p:spPr>
          <a:xfrm>
            <a:off x="1086347" y="3352800"/>
            <a:ext cx="1885453"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Miracles</a:t>
            </a:r>
          </a:p>
        </p:txBody>
      </p:sp>
      <p:sp>
        <p:nvSpPr>
          <p:cNvPr id="9" name="TextBox 8"/>
          <p:cNvSpPr txBox="1"/>
          <p:nvPr/>
        </p:nvSpPr>
        <p:spPr>
          <a:xfrm>
            <a:off x="5029200" y="6150858"/>
            <a:ext cx="2651688"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02060"/>
                </a:solidFill>
                <a:effectLst/>
                <a:uLnTx/>
                <a:uFillTx/>
                <a:latin typeface="Georgia"/>
                <a:ea typeface="+mn-ea"/>
                <a:cs typeface="+mn-cs"/>
              </a:rPr>
              <a:t>Mutual Care</a:t>
            </a: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0695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Results:</a:t>
            </a:r>
          </a:p>
        </p:txBody>
      </p:sp>
      <p:sp>
        <p:nvSpPr>
          <p:cNvPr id="2" name="Down Arrow 1"/>
          <p:cNvSpPr/>
          <p:nvPr/>
        </p:nvSpPr>
        <p:spPr>
          <a:xfrm rot="5400000">
            <a:off x="33528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 name="TextBox 3"/>
          <p:cNvSpPr txBox="1"/>
          <p:nvPr/>
        </p:nvSpPr>
        <p:spPr>
          <a:xfrm>
            <a:off x="1086347" y="3352800"/>
            <a:ext cx="1885453"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Miracles</a:t>
            </a: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TextBox 6"/>
          <p:cNvSpPr txBox="1"/>
          <p:nvPr/>
        </p:nvSpPr>
        <p:spPr>
          <a:xfrm>
            <a:off x="9849347" y="3352800"/>
            <a:ext cx="2031325"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02060"/>
                </a:solidFill>
                <a:effectLst/>
                <a:uLnTx/>
                <a:uFillTx/>
                <a:latin typeface="Georgia"/>
                <a:ea typeface="+mn-ea"/>
                <a:cs typeface="+mn-cs"/>
              </a:rPr>
              <a:t>Baptisms</a:t>
            </a:r>
          </a:p>
        </p:txBody>
      </p:sp>
      <p:sp>
        <p:nvSpPr>
          <p:cNvPr id="9" name="TextBox 8"/>
          <p:cNvSpPr txBox="1"/>
          <p:nvPr/>
        </p:nvSpPr>
        <p:spPr>
          <a:xfrm>
            <a:off x="5029200" y="6150858"/>
            <a:ext cx="2651688"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Mutual Care</a:t>
            </a: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80174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Results:</a:t>
            </a:r>
          </a:p>
        </p:txBody>
      </p:sp>
      <p:sp>
        <p:nvSpPr>
          <p:cNvPr id="6" name="Down Arrow 5"/>
          <p:cNvSpPr/>
          <p:nvPr/>
        </p:nvSpPr>
        <p:spPr>
          <a:xfrm rot="16200000">
            <a:off x="8724900" y="3086100"/>
            <a:ext cx="685800" cy="12192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TextBox 6"/>
          <p:cNvSpPr txBox="1"/>
          <p:nvPr/>
        </p:nvSpPr>
        <p:spPr>
          <a:xfrm>
            <a:off x="9849347" y="3352800"/>
            <a:ext cx="2031325"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Baptisms</a:t>
            </a:r>
          </a:p>
        </p:txBody>
      </p:sp>
      <p:sp>
        <p:nvSpPr>
          <p:cNvPr id="9" name="TextBox 8"/>
          <p:cNvSpPr txBox="1"/>
          <p:nvPr/>
        </p:nvSpPr>
        <p:spPr>
          <a:xfrm>
            <a:off x="5029200" y="6150858"/>
            <a:ext cx="2651688"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Mutual Care</a:t>
            </a: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Down Arrow 10"/>
          <p:cNvSpPr/>
          <p:nvPr/>
        </p:nvSpPr>
        <p:spPr>
          <a:xfrm rot="16200000">
            <a:off x="8724900" y="2324100"/>
            <a:ext cx="685800" cy="12192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TextBox 11"/>
          <p:cNvSpPr txBox="1"/>
          <p:nvPr/>
        </p:nvSpPr>
        <p:spPr>
          <a:xfrm>
            <a:off x="9849347" y="2558787"/>
            <a:ext cx="1885453"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Miracles</a:t>
            </a:r>
          </a:p>
        </p:txBody>
      </p:sp>
      <p:sp>
        <p:nvSpPr>
          <p:cNvPr id="13" name="Plus 12"/>
          <p:cNvSpPr/>
          <p:nvPr/>
        </p:nvSpPr>
        <p:spPr>
          <a:xfrm>
            <a:off x="9525000" y="31242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14" name="Straight Connector 13"/>
          <p:cNvCxnSpPr/>
          <p:nvPr/>
        </p:nvCxnSpPr>
        <p:spPr>
          <a:xfrm>
            <a:off x="9849347" y="42672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55875" y="4495800"/>
            <a:ext cx="1758815"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a:ea typeface="+mn-ea"/>
                <a:cs typeface="+mn-cs"/>
              </a:rPr>
              <a:t>Mission</a:t>
            </a:r>
          </a:p>
        </p:txBody>
      </p:sp>
    </p:spTree>
    <p:extLst>
      <p:ext uri="{BB962C8B-B14F-4D97-AF65-F5344CB8AC3E}">
        <p14:creationId xmlns:p14="http://schemas.microsoft.com/office/powerpoint/2010/main" val="407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Components:</a:t>
            </a:r>
          </a:p>
        </p:txBody>
      </p:sp>
      <p:sp>
        <p:nvSpPr>
          <p:cNvPr id="4" name="TextBox 3"/>
          <p:cNvSpPr txBox="1"/>
          <p:nvPr/>
        </p:nvSpPr>
        <p:spPr>
          <a:xfrm>
            <a:off x="9849347" y="2558787"/>
            <a:ext cx="1885453"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Miracles</a:t>
            </a: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TextBox 6"/>
          <p:cNvSpPr txBox="1"/>
          <p:nvPr/>
        </p:nvSpPr>
        <p:spPr>
          <a:xfrm>
            <a:off x="9849347" y="3352800"/>
            <a:ext cx="2031325"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Baptisms</a:t>
            </a:r>
          </a:p>
        </p:txBody>
      </p:sp>
      <p:sp>
        <p:nvSpPr>
          <p:cNvPr id="9" name="TextBox 8"/>
          <p:cNvSpPr txBox="1"/>
          <p:nvPr/>
        </p:nvSpPr>
        <p:spPr>
          <a:xfrm>
            <a:off x="1016000" y="3429000"/>
            <a:ext cx="2651688"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Mutual Care</a:t>
            </a:r>
          </a:p>
        </p:txBody>
      </p:sp>
      <p:sp>
        <p:nvSpPr>
          <p:cNvPr id="10" name="Down Arrow 9"/>
          <p:cNvSpPr/>
          <p:nvPr/>
        </p:nvSpPr>
        <p:spPr>
          <a:xfrm rot="5400000">
            <a:off x="4019502" y="3200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Down Arrow 10"/>
          <p:cNvSpPr/>
          <p:nvPr/>
        </p:nvSpPr>
        <p:spPr>
          <a:xfrm rot="16200000">
            <a:off x="8724900" y="2324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TextBox 11"/>
          <p:cNvSpPr txBox="1"/>
          <p:nvPr/>
        </p:nvSpPr>
        <p:spPr>
          <a:xfrm>
            <a:off x="9855875" y="4626858"/>
            <a:ext cx="1758815"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a:ea typeface="+mn-ea"/>
                <a:cs typeface="+mn-cs"/>
              </a:rPr>
              <a:t>Mission</a:t>
            </a:r>
          </a:p>
        </p:txBody>
      </p:sp>
      <p:cxnSp>
        <p:nvCxnSpPr>
          <p:cNvPr id="13" name="Straight Connector 12"/>
          <p:cNvCxnSpPr/>
          <p:nvPr/>
        </p:nvCxnSpPr>
        <p:spPr>
          <a:xfrm>
            <a:off x="9849347" y="44196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9525000" y="3124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Down Arrow 14"/>
          <p:cNvSpPr/>
          <p:nvPr/>
        </p:nvSpPr>
        <p:spPr>
          <a:xfrm rot="16200000" flipV="1">
            <a:off x="4686300" y="1257300"/>
            <a:ext cx="685800" cy="3047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6" name="Down Arrow 15"/>
          <p:cNvSpPr/>
          <p:nvPr/>
        </p:nvSpPr>
        <p:spPr>
          <a:xfrm rot="16200000" flipV="1">
            <a:off x="3733800" y="4114800"/>
            <a:ext cx="68580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TextBox 16"/>
          <p:cNvSpPr txBox="1"/>
          <p:nvPr/>
        </p:nvSpPr>
        <p:spPr>
          <a:xfrm>
            <a:off x="1005912" y="2438400"/>
            <a:ext cx="2342308"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Fellowship</a:t>
            </a:r>
          </a:p>
        </p:txBody>
      </p:sp>
      <p:sp>
        <p:nvSpPr>
          <p:cNvPr id="18" name="TextBox 17"/>
          <p:cNvSpPr txBox="1"/>
          <p:nvPr/>
        </p:nvSpPr>
        <p:spPr>
          <a:xfrm>
            <a:off x="990600" y="4398258"/>
            <a:ext cx="2241319"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Social Life</a:t>
            </a:r>
          </a:p>
        </p:txBody>
      </p:sp>
      <p:cxnSp>
        <p:nvCxnSpPr>
          <p:cNvPr id="19" name="Straight Connector 18"/>
          <p:cNvCxnSpPr/>
          <p:nvPr/>
        </p:nvCxnSpPr>
        <p:spPr>
          <a:xfrm>
            <a:off x="990600" y="5486400"/>
            <a:ext cx="2514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5912" y="5693658"/>
            <a:ext cx="2537874"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Community</a:t>
            </a:r>
          </a:p>
        </p:txBody>
      </p:sp>
      <p:sp>
        <p:nvSpPr>
          <p:cNvPr id="22" name="Plus 21"/>
          <p:cNvSpPr/>
          <p:nvPr/>
        </p:nvSpPr>
        <p:spPr>
          <a:xfrm>
            <a:off x="3505200" y="30480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Plus 22"/>
          <p:cNvSpPr/>
          <p:nvPr/>
        </p:nvSpPr>
        <p:spPr>
          <a:xfrm>
            <a:off x="3505200" y="41910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94258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5053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7C9D02-88B0-400D-AEA2-A5617739C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200"/>
            <a:ext cx="11125200" cy="6705600"/>
          </a:xfrm>
          <a:prstGeom prst="rect">
            <a:avLst/>
          </a:prstGeom>
        </p:spPr>
      </p:pic>
      <p:sp>
        <p:nvSpPr>
          <p:cNvPr id="2" name="Title 1">
            <a:extLst>
              <a:ext uri="{FF2B5EF4-FFF2-40B4-BE49-F238E27FC236}">
                <a16:creationId xmlns:a16="http://schemas.microsoft.com/office/drawing/2014/main" xmlns="" id="{288F24A0-D727-4BF5-90B5-EED6AB0326AF}"/>
              </a:ext>
            </a:extLst>
          </p:cNvPr>
          <p:cNvSpPr>
            <a:spLocks noGrp="1"/>
          </p:cNvSpPr>
          <p:nvPr>
            <p:ph type="ctrTitle"/>
          </p:nvPr>
        </p:nvSpPr>
        <p:spPr>
          <a:xfrm>
            <a:off x="1371600" y="649813"/>
            <a:ext cx="9390944" cy="1523495"/>
          </a:xfrm>
        </p:spPr>
        <p:txBody>
          <a:bodyPr/>
          <a:lstStyle/>
          <a:p>
            <a:pPr algn="ctr"/>
            <a:r>
              <a:rPr lang="en-US" sz="4800" dirty="0">
                <a:solidFill>
                  <a:schemeClr val="bg1">
                    <a:lumMod val="95000"/>
                  </a:schemeClr>
                </a:solidFill>
              </a:rPr>
              <a:t>Session </a:t>
            </a:r>
            <a:r>
              <a:rPr lang="en-US" sz="4800" dirty="0" smtClean="0">
                <a:solidFill>
                  <a:schemeClr val="bg1">
                    <a:lumMod val="95000"/>
                  </a:schemeClr>
                </a:solidFill>
              </a:rPr>
              <a:t>Four</a:t>
            </a:r>
            <a:br>
              <a:rPr lang="en-US" sz="4800" dirty="0" smtClean="0">
                <a:solidFill>
                  <a:schemeClr val="bg1">
                    <a:lumMod val="95000"/>
                  </a:schemeClr>
                </a:solidFill>
              </a:rPr>
            </a:br>
            <a:r>
              <a:rPr lang="ja-JP" altLang="en-US" sz="4800" dirty="0" smtClean="0">
                <a:solidFill>
                  <a:schemeClr val="bg1">
                    <a:lumMod val="95000"/>
                  </a:schemeClr>
                </a:solidFill>
              </a:rPr>
              <a:t>第４講義</a:t>
            </a:r>
            <a:endParaRPr lang="en-US" sz="4800" dirty="0">
              <a:solidFill>
                <a:schemeClr val="bg1">
                  <a:lumMod val="95000"/>
                </a:schemeClr>
              </a:solidFill>
            </a:endParaRPr>
          </a:p>
        </p:txBody>
      </p:sp>
      <p:sp>
        <p:nvSpPr>
          <p:cNvPr id="4" name="Text Placeholder 3">
            <a:extLst>
              <a:ext uri="{FF2B5EF4-FFF2-40B4-BE49-F238E27FC236}">
                <a16:creationId xmlns:a16="http://schemas.microsoft.com/office/drawing/2014/main" xmlns="" id="{0B418FA9-BA9A-49BD-BE84-CE68001FD376}"/>
              </a:ext>
            </a:extLst>
          </p:cNvPr>
          <p:cNvSpPr>
            <a:spLocks noGrp="1"/>
          </p:cNvSpPr>
          <p:nvPr>
            <p:ph type="body" sz="quarter" idx="10"/>
          </p:nvPr>
        </p:nvSpPr>
        <p:spPr>
          <a:effectLst>
            <a:outerShdw blurRad="50800" dist="50800" dir="5400000" algn="ctr" rotWithShape="0">
              <a:schemeClr val="tx1"/>
            </a:outerShdw>
          </a:effectLst>
        </p:spPr>
        <p:txBody>
          <a:bodyPr/>
          <a:lstStyle/>
          <a:p>
            <a:pPr algn="ctr"/>
            <a:r>
              <a:rPr lang="en-US" sz="6500" dirty="0">
                <a:solidFill>
                  <a:schemeClr val="bg2"/>
                </a:solidFill>
              </a:rPr>
              <a:t>How to Study in </a:t>
            </a:r>
            <a:r>
              <a:rPr lang="en-US" sz="6500" dirty="0" smtClean="0">
                <a:solidFill>
                  <a:schemeClr val="bg2"/>
                </a:solidFill>
              </a:rPr>
              <a:t>Groups</a:t>
            </a:r>
          </a:p>
          <a:p>
            <a:pPr algn="ctr"/>
            <a:r>
              <a:rPr lang="ja-JP" altLang="en-US" sz="6500" dirty="0" smtClean="0">
                <a:solidFill>
                  <a:schemeClr val="bg2"/>
                </a:solidFill>
              </a:rPr>
              <a:t>グループで研究する</a:t>
            </a:r>
            <a:endParaRPr lang="en-US" sz="6500" dirty="0">
              <a:solidFill>
                <a:schemeClr val="bg2"/>
              </a:solidFill>
            </a:endParaRPr>
          </a:p>
        </p:txBody>
      </p:sp>
      <p:sp>
        <p:nvSpPr>
          <p:cNvPr id="8" name="Subtitle 2">
            <a:extLst>
              <a:ext uri="{FF2B5EF4-FFF2-40B4-BE49-F238E27FC236}">
                <a16:creationId xmlns:a16="http://schemas.microsoft.com/office/drawing/2014/main" xmlns="" id="{98DCFAD2-1047-488D-A9AA-743DEA108BF3}"/>
              </a:ext>
            </a:extLst>
          </p:cNvPr>
          <p:cNvSpPr>
            <a:spLocks noGrp="1"/>
          </p:cNvSpPr>
          <p:nvPr>
            <p:ph type="subTitle" idx="1"/>
          </p:nvPr>
        </p:nvSpPr>
        <p:spPr>
          <a:xfrm>
            <a:off x="1825273" y="5786735"/>
            <a:ext cx="8614127" cy="461665"/>
          </a:xfrm>
        </p:spPr>
        <p:txBody>
          <a:bodyPr/>
          <a:lstStyle/>
          <a:p>
            <a:pPr algn="ctr"/>
            <a:r>
              <a:rPr lang="en-US" dirty="0">
                <a:solidFill>
                  <a:schemeClr val="bg1">
                    <a:lumMod val="95000"/>
                  </a:schemeClr>
                </a:solidFill>
              </a:rPr>
              <a:t>Sunday, July 30, </a:t>
            </a:r>
            <a:r>
              <a:rPr lang="en-US" dirty="0" smtClean="0">
                <a:solidFill>
                  <a:schemeClr val="bg1">
                    <a:lumMod val="95000"/>
                  </a:schemeClr>
                </a:solidFill>
              </a:rPr>
              <a:t>9:30</a:t>
            </a:r>
          </a:p>
          <a:p>
            <a:pPr algn="ctr"/>
            <a:r>
              <a:rPr lang="ja-JP" altLang="en-US" dirty="0" smtClean="0">
                <a:solidFill>
                  <a:schemeClr val="bg1">
                    <a:lumMod val="95000"/>
                  </a:schemeClr>
                </a:solidFill>
              </a:rPr>
              <a:t>７月３０日　日曜日　午前９時３０分</a:t>
            </a:r>
            <a:endParaRPr lang="en-US" dirty="0">
              <a:solidFill>
                <a:schemeClr val="bg1">
                  <a:lumMod val="95000"/>
                </a:schemeClr>
              </a:solidFill>
            </a:endParaRPr>
          </a:p>
        </p:txBody>
      </p:sp>
    </p:spTree>
    <p:extLst>
      <p:ext uri="{BB962C8B-B14F-4D97-AF65-F5344CB8AC3E}">
        <p14:creationId xmlns:p14="http://schemas.microsoft.com/office/powerpoint/2010/main" val="19686775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Components:</a:t>
            </a:r>
          </a:p>
        </p:txBody>
      </p:sp>
      <p:sp>
        <p:nvSpPr>
          <p:cNvPr id="4" name="TextBox 3"/>
          <p:cNvSpPr txBox="1"/>
          <p:nvPr/>
        </p:nvSpPr>
        <p:spPr>
          <a:xfrm>
            <a:off x="9849347" y="2558787"/>
            <a:ext cx="1885453"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Miracles</a:t>
            </a: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TextBox 6"/>
          <p:cNvSpPr txBox="1"/>
          <p:nvPr/>
        </p:nvSpPr>
        <p:spPr>
          <a:xfrm>
            <a:off x="9849347" y="3352800"/>
            <a:ext cx="2031325"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Baptisms</a:t>
            </a:r>
          </a:p>
        </p:txBody>
      </p:sp>
      <p:sp>
        <p:nvSpPr>
          <p:cNvPr id="9" name="TextBox 8"/>
          <p:cNvSpPr txBox="1"/>
          <p:nvPr/>
        </p:nvSpPr>
        <p:spPr>
          <a:xfrm>
            <a:off x="1016000" y="3429000"/>
            <a:ext cx="2651688"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Mutual Care</a:t>
            </a:r>
          </a:p>
        </p:txBody>
      </p:sp>
      <p:sp>
        <p:nvSpPr>
          <p:cNvPr id="10" name="Down Arrow 9"/>
          <p:cNvSpPr/>
          <p:nvPr/>
        </p:nvSpPr>
        <p:spPr>
          <a:xfrm rot="5400000">
            <a:off x="4019502" y="3200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Down Arrow 10"/>
          <p:cNvSpPr/>
          <p:nvPr/>
        </p:nvSpPr>
        <p:spPr>
          <a:xfrm rot="16200000">
            <a:off x="8724900" y="2324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TextBox 11"/>
          <p:cNvSpPr txBox="1"/>
          <p:nvPr/>
        </p:nvSpPr>
        <p:spPr>
          <a:xfrm>
            <a:off x="9855875" y="4626858"/>
            <a:ext cx="1758815"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a:ea typeface="+mn-ea"/>
                <a:cs typeface="+mn-cs"/>
              </a:rPr>
              <a:t>Mission</a:t>
            </a:r>
          </a:p>
        </p:txBody>
      </p:sp>
      <p:cxnSp>
        <p:nvCxnSpPr>
          <p:cNvPr id="13" name="Straight Connector 12"/>
          <p:cNvCxnSpPr/>
          <p:nvPr/>
        </p:nvCxnSpPr>
        <p:spPr>
          <a:xfrm>
            <a:off x="9849347" y="44196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9525000" y="3124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Down Arrow 14"/>
          <p:cNvSpPr/>
          <p:nvPr/>
        </p:nvSpPr>
        <p:spPr>
          <a:xfrm rot="16200000" flipV="1">
            <a:off x="3619500" y="2324100"/>
            <a:ext cx="685800" cy="914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6" name="Down Arrow 15"/>
          <p:cNvSpPr/>
          <p:nvPr/>
        </p:nvSpPr>
        <p:spPr>
          <a:xfrm rot="16200000" flipV="1">
            <a:off x="3733800" y="4114800"/>
            <a:ext cx="68580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TextBox 16"/>
          <p:cNvSpPr txBox="1"/>
          <p:nvPr/>
        </p:nvSpPr>
        <p:spPr>
          <a:xfrm>
            <a:off x="1005912" y="2438400"/>
            <a:ext cx="2342308"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Fellowship</a:t>
            </a:r>
          </a:p>
        </p:txBody>
      </p:sp>
      <p:sp>
        <p:nvSpPr>
          <p:cNvPr id="18" name="TextBox 17"/>
          <p:cNvSpPr txBox="1"/>
          <p:nvPr/>
        </p:nvSpPr>
        <p:spPr>
          <a:xfrm>
            <a:off x="990600" y="4398258"/>
            <a:ext cx="2241319"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Social Life</a:t>
            </a:r>
          </a:p>
        </p:txBody>
      </p:sp>
      <p:cxnSp>
        <p:nvCxnSpPr>
          <p:cNvPr id="19" name="Straight Connector 18"/>
          <p:cNvCxnSpPr/>
          <p:nvPr/>
        </p:nvCxnSpPr>
        <p:spPr>
          <a:xfrm>
            <a:off x="990600" y="5486400"/>
            <a:ext cx="2514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5912" y="5693658"/>
            <a:ext cx="2537874"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Community</a:t>
            </a:r>
          </a:p>
        </p:txBody>
      </p:sp>
      <p:sp>
        <p:nvSpPr>
          <p:cNvPr id="22" name="Plus 21"/>
          <p:cNvSpPr/>
          <p:nvPr/>
        </p:nvSpPr>
        <p:spPr>
          <a:xfrm>
            <a:off x="3505200" y="3048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Plus 22"/>
          <p:cNvSpPr/>
          <p:nvPr/>
        </p:nvSpPr>
        <p:spPr>
          <a:xfrm>
            <a:off x="3505200" y="4191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32824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Components:</a:t>
            </a:r>
          </a:p>
        </p:txBody>
      </p:sp>
      <p:sp>
        <p:nvSpPr>
          <p:cNvPr id="4" name="TextBox 3"/>
          <p:cNvSpPr txBox="1"/>
          <p:nvPr/>
        </p:nvSpPr>
        <p:spPr>
          <a:xfrm>
            <a:off x="9849347" y="2558787"/>
            <a:ext cx="1885453"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Miracles</a:t>
            </a: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TextBox 6"/>
          <p:cNvSpPr txBox="1"/>
          <p:nvPr/>
        </p:nvSpPr>
        <p:spPr>
          <a:xfrm>
            <a:off x="9849347" y="3352800"/>
            <a:ext cx="2031325"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Baptisms</a:t>
            </a:r>
          </a:p>
        </p:txBody>
      </p:sp>
      <p:sp>
        <p:nvSpPr>
          <p:cNvPr id="9" name="TextBox 8"/>
          <p:cNvSpPr txBox="1"/>
          <p:nvPr/>
        </p:nvSpPr>
        <p:spPr>
          <a:xfrm>
            <a:off x="1016000" y="3429000"/>
            <a:ext cx="2651688"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Mutual Care</a:t>
            </a:r>
          </a:p>
        </p:txBody>
      </p:sp>
      <p:sp>
        <p:nvSpPr>
          <p:cNvPr id="10" name="Down Arrow 9"/>
          <p:cNvSpPr/>
          <p:nvPr/>
        </p:nvSpPr>
        <p:spPr>
          <a:xfrm rot="5400000">
            <a:off x="4019502" y="3200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Down Arrow 10"/>
          <p:cNvSpPr/>
          <p:nvPr/>
        </p:nvSpPr>
        <p:spPr>
          <a:xfrm rot="16200000">
            <a:off x="8724900" y="2324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TextBox 11"/>
          <p:cNvSpPr txBox="1"/>
          <p:nvPr/>
        </p:nvSpPr>
        <p:spPr>
          <a:xfrm>
            <a:off x="9855875" y="4626858"/>
            <a:ext cx="1758815"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a:ea typeface="+mn-ea"/>
                <a:cs typeface="+mn-cs"/>
              </a:rPr>
              <a:t>Mission</a:t>
            </a:r>
          </a:p>
        </p:txBody>
      </p:sp>
      <p:cxnSp>
        <p:nvCxnSpPr>
          <p:cNvPr id="13" name="Straight Connector 12"/>
          <p:cNvCxnSpPr/>
          <p:nvPr/>
        </p:nvCxnSpPr>
        <p:spPr>
          <a:xfrm>
            <a:off x="9849347" y="44196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9525000" y="3124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Down Arrow 14"/>
          <p:cNvSpPr/>
          <p:nvPr/>
        </p:nvSpPr>
        <p:spPr>
          <a:xfrm rot="16200000" flipV="1">
            <a:off x="3619500" y="2324100"/>
            <a:ext cx="685800" cy="914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6" name="Down Arrow 15"/>
          <p:cNvSpPr/>
          <p:nvPr/>
        </p:nvSpPr>
        <p:spPr>
          <a:xfrm rot="16200000" flipV="1">
            <a:off x="3733800" y="4114800"/>
            <a:ext cx="68580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TextBox 16"/>
          <p:cNvSpPr txBox="1"/>
          <p:nvPr/>
        </p:nvSpPr>
        <p:spPr>
          <a:xfrm>
            <a:off x="1005912" y="2438400"/>
            <a:ext cx="2342308"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Fellowship</a:t>
            </a:r>
          </a:p>
        </p:txBody>
      </p:sp>
      <p:sp>
        <p:nvSpPr>
          <p:cNvPr id="18" name="TextBox 17"/>
          <p:cNvSpPr txBox="1"/>
          <p:nvPr/>
        </p:nvSpPr>
        <p:spPr>
          <a:xfrm>
            <a:off x="990600" y="4398258"/>
            <a:ext cx="2241319"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Social Life</a:t>
            </a:r>
          </a:p>
        </p:txBody>
      </p:sp>
      <p:cxnSp>
        <p:nvCxnSpPr>
          <p:cNvPr id="19" name="Straight Connector 18"/>
          <p:cNvCxnSpPr/>
          <p:nvPr/>
        </p:nvCxnSpPr>
        <p:spPr>
          <a:xfrm>
            <a:off x="990600" y="5486400"/>
            <a:ext cx="2514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5912" y="5693658"/>
            <a:ext cx="2537874"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Georgia"/>
                <a:ea typeface="+mn-ea"/>
                <a:cs typeface="+mn-cs"/>
              </a:rPr>
              <a:t>Community</a:t>
            </a:r>
          </a:p>
        </p:txBody>
      </p:sp>
      <p:sp>
        <p:nvSpPr>
          <p:cNvPr id="22" name="Plus 21"/>
          <p:cNvSpPr/>
          <p:nvPr/>
        </p:nvSpPr>
        <p:spPr>
          <a:xfrm>
            <a:off x="3505200" y="3048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Plus 22"/>
          <p:cNvSpPr/>
          <p:nvPr/>
        </p:nvSpPr>
        <p:spPr>
          <a:xfrm>
            <a:off x="3505200" y="4191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74402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6002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Acts 2 Basic Components:</a:t>
            </a:r>
          </a:p>
        </p:txBody>
      </p:sp>
    </p:spTree>
    <p:extLst>
      <p:ext uri="{BB962C8B-B14F-4D97-AF65-F5344CB8AC3E}">
        <p14:creationId xmlns:p14="http://schemas.microsoft.com/office/powerpoint/2010/main" val="8307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5240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Experience: </a:t>
            </a:r>
            <a:r>
              <a:rPr lang="ja-JP" altLang="en-US" sz="4000" b="1" dirty="0">
                <a:latin typeface="HG明朝E" panose="02020909000000000000" pitchFamily="17" charset="-128"/>
                <a:ea typeface="HG明朝E" panose="02020909000000000000" pitchFamily="17" charset="-128"/>
              </a:rPr>
              <a:t>使徒行伝２章の経験</a:t>
            </a:r>
            <a:endParaRPr lang="en-US" sz="4000" b="1" dirty="0"/>
          </a:p>
        </p:txBody>
      </p:sp>
    </p:spTree>
    <p:extLst>
      <p:ext uri="{BB962C8B-B14F-4D97-AF65-F5344CB8AC3E}">
        <p14:creationId xmlns:p14="http://schemas.microsoft.com/office/powerpoint/2010/main" val="20832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Results: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章の結果</a:t>
            </a:r>
            <a:endParaRPr lang="en-US" sz="4000" b="1" dirty="0"/>
          </a:p>
        </p:txBody>
      </p:sp>
      <p:sp>
        <p:nvSpPr>
          <p:cNvPr id="2" name="Down Arrow 1"/>
          <p:cNvSpPr/>
          <p:nvPr/>
        </p:nvSpPr>
        <p:spPr>
          <a:xfrm rot="5400000">
            <a:off x="4000500" y="33147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019800" y="54102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8039100" y="33147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13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Results: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章の結果</a:t>
            </a:r>
            <a:endParaRPr lang="en-US" sz="4000" b="1" dirty="0"/>
          </a:p>
        </p:txBody>
      </p:sp>
      <p:sp>
        <p:nvSpPr>
          <p:cNvPr id="2" name="Down Arrow 1"/>
          <p:cNvSpPr/>
          <p:nvPr/>
        </p:nvSpPr>
        <p:spPr>
          <a:xfrm rot="5400000">
            <a:off x="4000500" y="33147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6347" y="3352800"/>
            <a:ext cx="2783134"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rgbClr val="002060"/>
                </a:solidFill>
              </a:rPr>
              <a:t>Miracles</a:t>
            </a:r>
            <a:r>
              <a:rPr lang="ja-JP" altLang="en-US" sz="3500" dirty="0">
                <a:solidFill>
                  <a:srgbClr val="002060"/>
                </a:solidFill>
                <a:latin typeface="HG明朝E" panose="02020909000000000000" pitchFamily="17" charset="-128"/>
                <a:ea typeface="HG明朝E" panose="02020909000000000000" pitchFamily="17" charset="-128"/>
              </a:rPr>
              <a:t>奇跡</a:t>
            </a:r>
            <a:endParaRPr lang="en-US" sz="3500" dirty="0">
              <a:solidFill>
                <a:srgbClr val="002060"/>
              </a:solidFill>
            </a:endParaRPr>
          </a:p>
        </p:txBody>
      </p:sp>
    </p:spTree>
    <p:extLst>
      <p:ext uri="{BB962C8B-B14F-4D97-AF65-F5344CB8AC3E}">
        <p14:creationId xmlns:p14="http://schemas.microsoft.com/office/powerpoint/2010/main" val="113963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Results: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章の結果</a:t>
            </a:r>
            <a:endParaRPr lang="en-US" sz="4000" b="1" dirty="0">
              <a:latin typeface="HG明朝E" panose="02020909000000000000" pitchFamily="17" charset="-128"/>
              <a:ea typeface="HG明朝E" panose="02020909000000000000" pitchFamily="17" charset="-128"/>
            </a:endParaRPr>
          </a:p>
        </p:txBody>
      </p:sp>
      <p:sp>
        <p:nvSpPr>
          <p:cNvPr id="4" name="TextBox 3"/>
          <p:cNvSpPr txBox="1"/>
          <p:nvPr/>
        </p:nvSpPr>
        <p:spPr>
          <a:xfrm>
            <a:off x="1086347" y="3352800"/>
            <a:ext cx="2783134"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9" name="TextBox 8"/>
          <p:cNvSpPr txBox="1"/>
          <p:nvPr/>
        </p:nvSpPr>
        <p:spPr>
          <a:xfrm>
            <a:off x="4114800" y="6150858"/>
            <a:ext cx="4447051"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rgbClr val="002060"/>
                </a:solidFill>
              </a:rPr>
              <a:t>Mutual Care</a:t>
            </a:r>
            <a:r>
              <a:rPr lang="ja-JP" altLang="en-US" sz="3500" dirty="0">
                <a:solidFill>
                  <a:srgbClr val="002060"/>
                </a:solidFill>
                <a:latin typeface="HG明朝E" panose="02020909000000000000" pitchFamily="17" charset="-128"/>
                <a:ea typeface="HG明朝E" panose="02020909000000000000" pitchFamily="17" charset="-128"/>
              </a:rPr>
              <a:t>相互援助</a:t>
            </a:r>
            <a:endParaRPr lang="en-US" sz="3500" dirty="0">
              <a:solidFill>
                <a:srgbClr val="002060"/>
              </a:solidFill>
            </a:endParaRP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5400000">
            <a:off x="4000500" y="33147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56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Results: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章の結果</a:t>
            </a:r>
            <a:endParaRPr lang="en-US" sz="4000" b="1" dirty="0"/>
          </a:p>
        </p:txBody>
      </p:sp>
      <p:sp>
        <p:nvSpPr>
          <p:cNvPr id="4" name="TextBox 3"/>
          <p:cNvSpPr txBox="1"/>
          <p:nvPr/>
        </p:nvSpPr>
        <p:spPr>
          <a:xfrm>
            <a:off x="1086347" y="3352800"/>
            <a:ext cx="2783134"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6" name="Down Arrow 5"/>
          <p:cNvSpPr/>
          <p:nvPr/>
        </p:nvSpPr>
        <p:spPr>
          <a:xfrm rot="16200000">
            <a:off x="8267700" y="3162300"/>
            <a:ext cx="685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229730" y="3124200"/>
            <a:ext cx="2428870" cy="116955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3500" dirty="0">
                <a:solidFill>
                  <a:srgbClr val="002060"/>
                </a:solidFill>
              </a:rPr>
              <a:t>Baptisms</a:t>
            </a:r>
          </a:p>
          <a:p>
            <a:pPr algn="ctr"/>
            <a:r>
              <a:rPr lang="ja-JP" altLang="en-US" sz="3500" dirty="0">
                <a:solidFill>
                  <a:srgbClr val="002060"/>
                </a:solidFill>
                <a:latin typeface="HG明朝E" panose="02020909000000000000" pitchFamily="17" charset="-128"/>
                <a:ea typeface="HG明朝E" panose="02020909000000000000" pitchFamily="17" charset="-128"/>
              </a:rPr>
              <a:t>バプテスマ</a:t>
            </a:r>
            <a:endParaRPr lang="en-US" sz="3500" dirty="0">
              <a:solidFill>
                <a:srgbClr val="002060"/>
              </a:solidFill>
            </a:endParaRPr>
          </a:p>
        </p:txBody>
      </p:sp>
      <p:sp>
        <p:nvSpPr>
          <p:cNvPr id="9" name="TextBox 8"/>
          <p:cNvSpPr txBox="1"/>
          <p:nvPr/>
        </p:nvSpPr>
        <p:spPr>
          <a:xfrm>
            <a:off x="4114800" y="6150858"/>
            <a:ext cx="4447051"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Mutual Care</a:t>
            </a: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endParaRP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5400000">
            <a:off x="4000500" y="33147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90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Components: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章の要素</a:t>
            </a:r>
            <a:endParaRPr lang="en-US" sz="4000" b="1" dirty="0"/>
          </a:p>
        </p:txBody>
      </p:sp>
      <p:sp>
        <p:nvSpPr>
          <p:cNvPr id="6" name="Down Arrow 5"/>
          <p:cNvSpPr/>
          <p:nvPr/>
        </p:nvSpPr>
        <p:spPr>
          <a:xfrm rot="16200000">
            <a:off x="8648700" y="3924300"/>
            <a:ext cx="685800" cy="10668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01200" y="3859649"/>
            <a:ext cx="2428870"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3500" dirty="0">
                <a:solidFill>
                  <a:schemeClr val="bg1"/>
                </a:solidFill>
              </a:rPr>
              <a:t>Baptisms</a:t>
            </a:r>
          </a:p>
          <a:p>
            <a:pPr algn="ct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endParaRPr>
          </a:p>
        </p:txBody>
      </p:sp>
      <p:sp>
        <p:nvSpPr>
          <p:cNvPr id="9" name="TextBox 8"/>
          <p:cNvSpPr txBox="1"/>
          <p:nvPr/>
        </p:nvSpPr>
        <p:spPr>
          <a:xfrm>
            <a:off x="4114800" y="6150858"/>
            <a:ext cx="4419600" cy="63094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500" dirty="0">
                <a:solidFill>
                  <a:schemeClr val="bg1"/>
                </a:solidFill>
              </a:rPr>
              <a:t>Mutual Care</a:t>
            </a: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8610600" y="2514600"/>
            <a:ext cx="685800" cy="11430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01200" y="2488049"/>
            <a:ext cx="2428869"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Miracles</a:t>
            </a:r>
          </a:p>
          <a:p>
            <a:pPr algn="ct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13" name="Plus 12"/>
          <p:cNvSpPr/>
          <p:nvPr/>
        </p:nvSpPr>
        <p:spPr>
          <a:xfrm>
            <a:off x="8763000" y="35814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77400" y="5257800"/>
            <a:ext cx="2352669"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77400" y="5465058"/>
            <a:ext cx="2352669" cy="1169551"/>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500" b="1" dirty="0">
                <a:solidFill>
                  <a:srgbClr val="FFFF00"/>
                </a:solidFill>
                <a:effectLst>
                  <a:outerShdw blurRad="38100" dist="38100" dir="2700000" algn="tl">
                    <a:srgbClr val="000000">
                      <a:alpha val="43137"/>
                    </a:srgbClr>
                  </a:outerShdw>
                </a:effectLst>
              </a:rPr>
              <a:t>Mission</a:t>
            </a:r>
          </a:p>
          <a:p>
            <a:pPr algn="ctr"/>
            <a:r>
              <a:rPr lang="ja-JP" altLang="en-US" sz="3500" b="1" dirty="0">
                <a:solidFill>
                  <a:srgbClr val="FFFF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使命</a:t>
            </a:r>
            <a:endParaRPr lang="en-US" sz="3500" b="1" dirty="0">
              <a:solidFill>
                <a:srgbClr val="FFFF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p:txBody>
      </p:sp>
    </p:spTree>
    <p:extLst>
      <p:ext uri="{BB962C8B-B14F-4D97-AF65-F5344CB8AC3E}">
        <p14:creationId xmlns:p14="http://schemas.microsoft.com/office/powerpoint/2010/main" val="2460836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Components: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章の要素</a:t>
            </a:r>
            <a:endParaRPr lang="en-US" sz="4000" b="1" dirty="0"/>
          </a:p>
        </p:txBody>
      </p:sp>
      <p:sp>
        <p:nvSpPr>
          <p:cNvPr id="6" name="Down Arrow 5"/>
          <p:cNvSpPr/>
          <p:nvPr/>
        </p:nvSpPr>
        <p:spPr>
          <a:xfrm rot="16200000">
            <a:off x="8648700" y="3924300"/>
            <a:ext cx="685800" cy="10668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01200" y="3859649"/>
            <a:ext cx="2428870"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3500" dirty="0">
                <a:solidFill>
                  <a:schemeClr val="bg1"/>
                </a:solidFill>
              </a:rPr>
              <a:t>Baptisms</a:t>
            </a:r>
          </a:p>
          <a:p>
            <a:pPr algn="ct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endParaRPr>
          </a:p>
        </p:txBody>
      </p:sp>
      <p:sp>
        <p:nvSpPr>
          <p:cNvPr id="11" name="Down Arrow 10"/>
          <p:cNvSpPr/>
          <p:nvPr/>
        </p:nvSpPr>
        <p:spPr>
          <a:xfrm rot="16200000">
            <a:off x="8610600" y="2514600"/>
            <a:ext cx="685800" cy="11430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01200" y="2488049"/>
            <a:ext cx="2428869"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Miracles</a:t>
            </a:r>
          </a:p>
          <a:p>
            <a:pPr algn="ct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13" name="Plus 12"/>
          <p:cNvSpPr/>
          <p:nvPr/>
        </p:nvSpPr>
        <p:spPr>
          <a:xfrm>
            <a:off x="8763000" y="35814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77400" y="5257800"/>
            <a:ext cx="2352669"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77400" y="5465058"/>
            <a:ext cx="2352669" cy="1169551"/>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500" b="1" dirty="0">
                <a:solidFill>
                  <a:srgbClr val="FFFF00"/>
                </a:solidFill>
                <a:effectLst>
                  <a:outerShdw blurRad="38100" dist="38100" dir="2700000" algn="tl">
                    <a:srgbClr val="000000">
                      <a:alpha val="43137"/>
                    </a:srgbClr>
                  </a:outerShdw>
                </a:effectLst>
              </a:rPr>
              <a:t>Mission</a:t>
            </a:r>
          </a:p>
          <a:p>
            <a:pPr algn="ctr"/>
            <a:r>
              <a:rPr lang="ja-JP" altLang="en-US" sz="3500" b="1" dirty="0">
                <a:solidFill>
                  <a:srgbClr val="FFFF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使命</a:t>
            </a:r>
            <a:endParaRPr lang="en-US" sz="3500" b="1" dirty="0">
              <a:solidFill>
                <a:srgbClr val="FFFF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p:txBody>
      </p:sp>
      <p:sp>
        <p:nvSpPr>
          <p:cNvPr id="16" name="TextBox 15"/>
          <p:cNvSpPr txBox="1"/>
          <p:nvPr/>
        </p:nvSpPr>
        <p:spPr>
          <a:xfrm>
            <a:off x="914400" y="1676400"/>
            <a:ext cx="2661776"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Fellowship</a:t>
            </a:r>
          </a:p>
          <a:p>
            <a:pPr algn="ctr"/>
            <a:r>
              <a:rPr lang="ja-JP" altLang="en-US" sz="3500" dirty="0">
                <a:solidFill>
                  <a:schemeClr val="bg1"/>
                </a:solidFill>
                <a:latin typeface="HG明朝E" panose="02020909000000000000" pitchFamily="17" charset="-128"/>
                <a:ea typeface="HG明朝E" panose="02020909000000000000" pitchFamily="17" charset="-128"/>
              </a:rPr>
              <a:t>親交</a:t>
            </a:r>
            <a:endParaRPr lang="en-US" sz="3500" dirty="0">
              <a:solidFill>
                <a:schemeClr val="bg1"/>
              </a:solidFill>
            </a:endParaRPr>
          </a:p>
        </p:txBody>
      </p:sp>
      <p:sp>
        <p:nvSpPr>
          <p:cNvPr id="17" name="TextBox 16"/>
          <p:cNvSpPr txBox="1"/>
          <p:nvPr/>
        </p:nvSpPr>
        <p:spPr>
          <a:xfrm>
            <a:off x="914400" y="2971800"/>
            <a:ext cx="2651688"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3500" dirty="0">
                <a:solidFill>
                  <a:schemeClr val="bg1"/>
                </a:solidFill>
              </a:rPr>
              <a:t>Mutual Care</a:t>
            </a:r>
          </a:p>
          <a:p>
            <a:pPr algn="ct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endParaRPr>
          </a:p>
        </p:txBody>
      </p:sp>
      <p:sp>
        <p:nvSpPr>
          <p:cNvPr id="18" name="TextBox 17"/>
          <p:cNvSpPr txBox="1"/>
          <p:nvPr/>
        </p:nvSpPr>
        <p:spPr>
          <a:xfrm>
            <a:off x="914400" y="4267200"/>
            <a:ext cx="2677088"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Social Life</a:t>
            </a:r>
          </a:p>
          <a:p>
            <a:pPr algn="ctr"/>
            <a:r>
              <a:rPr lang="ja-JP" altLang="en-US" sz="3500" dirty="0">
                <a:solidFill>
                  <a:schemeClr val="bg1"/>
                </a:solidFill>
                <a:latin typeface="HG明朝E" panose="02020909000000000000" pitchFamily="17" charset="-128"/>
                <a:ea typeface="HG明朝E" panose="02020909000000000000" pitchFamily="17" charset="-128"/>
              </a:rPr>
              <a:t>社会生活</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19" name="TextBox 18"/>
          <p:cNvSpPr txBox="1"/>
          <p:nvPr/>
        </p:nvSpPr>
        <p:spPr>
          <a:xfrm>
            <a:off x="914400" y="5638800"/>
            <a:ext cx="2956486"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b="1" dirty="0">
                <a:solidFill>
                  <a:srgbClr val="FFFF00"/>
                </a:solidFill>
              </a:rPr>
              <a:t>Community</a:t>
            </a:r>
          </a:p>
          <a:p>
            <a:pPr algn="ctr"/>
            <a:r>
              <a:rPr lang="ja-JP" altLang="en-US" sz="3500" b="1" dirty="0">
                <a:solidFill>
                  <a:srgbClr val="FFFF00"/>
                </a:solidFill>
                <a:latin typeface="HG明朝E" panose="02020909000000000000" pitchFamily="17" charset="-128"/>
                <a:ea typeface="HG明朝E" panose="02020909000000000000" pitchFamily="17" charset="-128"/>
              </a:rPr>
              <a:t>地域社会</a:t>
            </a:r>
            <a:endParaRPr lang="en-US" sz="3500" b="1" dirty="0">
              <a:solidFill>
                <a:srgbClr val="FFFF00"/>
              </a:solidFill>
            </a:endParaRPr>
          </a:p>
        </p:txBody>
      </p:sp>
      <p:cxnSp>
        <p:nvCxnSpPr>
          <p:cNvPr id="20" name="Straight Connector 19"/>
          <p:cNvCxnSpPr/>
          <p:nvPr/>
        </p:nvCxnSpPr>
        <p:spPr>
          <a:xfrm>
            <a:off x="914400" y="5562600"/>
            <a:ext cx="275328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rot="5400000">
            <a:off x="3771900" y="2019300"/>
            <a:ext cx="685800" cy="6096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5400000">
            <a:off x="3771900" y="3238500"/>
            <a:ext cx="685800" cy="6096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5400000">
            <a:off x="3771900" y="4533900"/>
            <a:ext cx="685800" cy="6096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23"/>
          <p:cNvSpPr/>
          <p:nvPr/>
        </p:nvSpPr>
        <p:spPr>
          <a:xfrm>
            <a:off x="3962400" y="27432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p:cNvSpPr/>
          <p:nvPr/>
        </p:nvSpPr>
        <p:spPr>
          <a:xfrm>
            <a:off x="3962400" y="40386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Right Arrow 4"/>
          <p:cNvSpPr/>
          <p:nvPr/>
        </p:nvSpPr>
        <p:spPr>
          <a:xfrm rot="5641446">
            <a:off x="4880106" y="-31347"/>
            <a:ext cx="474401" cy="3198806"/>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Right Arrow 25"/>
          <p:cNvSpPr/>
          <p:nvPr/>
        </p:nvSpPr>
        <p:spPr>
          <a:xfrm rot="7317144">
            <a:off x="4648575" y="2500107"/>
            <a:ext cx="960384" cy="4015867"/>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Right Arrow 26"/>
          <p:cNvSpPr/>
          <p:nvPr/>
        </p:nvSpPr>
        <p:spPr>
          <a:xfrm rot="5816534" flipH="1">
            <a:off x="4088452" y="4434194"/>
            <a:ext cx="707003" cy="2325286"/>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89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Studying the Bible Is for Everyone!</a:t>
            </a:r>
          </a:p>
        </p:txBody>
      </p:sp>
      <p:sp>
        <p:nvSpPr>
          <p:cNvPr id="3" name="Text Placeholder 2"/>
          <p:cNvSpPr>
            <a:spLocks noGrp="1"/>
          </p:cNvSpPr>
          <p:nvPr>
            <p:ph type="body" sz="quarter" idx="10"/>
          </p:nvPr>
        </p:nvSpPr>
        <p:spPr>
          <a:xfrm>
            <a:off x="508000" y="1411553"/>
            <a:ext cx="7874000" cy="2191369"/>
          </a:xfrm>
        </p:spPr>
        <p:txBody>
          <a:bodyPr/>
          <a:lstStyle/>
          <a:p>
            <a:pPr marL="0" indent="0">
              <a:buNone/>
            </a:pPr>
            <a:r>
              <a:rPr lang="en-US" dirty="0"/>
              <a:t>“The Bible is the most precious book in the world. It is the only guide to direct the soul to the paradise of God . . . . </a:t>
            </a:r>
            <a:endParaRPr lang="en-US" dirty="0" smtClean="0"/>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聖書は世界で一番尊い書物です。魂を神の楽園へと導く無二のガイドです</a:t>
            </a:r>
            <a:r>
              <a:rPr lang="en-US" altLang="ja-JP"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2401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228600"/>
            <a:ext cx="10668000" cy="1143000"/>
          </a:xfrm>
        </p:spPr>
        <p:txBody>
          <a:bodyPr>
            <a:normAutofit/>
          </a:bodyPr>
          <a:lstStyle/>
          <a:p>
            <a:r>
              <a:rPr lang="en-US" sz="4000" dirty="0"/>
              <a:t>The Acts 2 Components: </a:t>
            </a:r>
            <a:r>
              <a:rPr lang="ja-JP" altLang="en-US" sz="4000" b="1" dirty="0">
                <a:latin typeface="HG明朝E" panose="02020909000000000000" pitchFamily="17" charset="-128"/>
                <a:ea typeface="HG明朝E" panose="02020909000000000000" pitchFamily="17" charset="-128"/>
              </a:rPr>
              <a:t>使徒行伝</a:t>
            </a:r>
            <a:r>
              <a:rPr lang="en-US" altLang="ja-JP" sz="4000" b="1" dirty="0">
                <a:latin typeface="HG明朝E" panose="02020909000000000000" pitchFamily="17" charset="-128"/>
                <a:ea typeface="HG明朝E" panose="02020909000000000000" pitchFamily="17" charset="-128"/>
              </a:rPr>
              <a:t>2</a:t>
            </a:r>
            <a:r>
              <a:rPr lang="ja-JP" altLang="en-US" sz="4000" b="1" dirty="0">
                <a:latin typeface="HG明朝E" panose="02020909000000000000" pitchFamily="17" charset="-128"/>
                <a:ea typeface="HG明朝E" panose="02020909000000000000" pitchFamily="17" charset="-128"/>
              </a:rPr>
              <a:t>章の要素</a:t>
            </a:r>
            <a:endParaRPr lang="en-US" sz="4000" b="1" dirty="0"/>
          </a:p>
        </p:txBody>
      </p:sp>
      <p:sp>
        <p:nvSpPr>
          <p:cNvPr id="6" name="Down Arrow 5"/>
          <p:cNvSpPr/>
          <p:nvPr/>
        </p:nvSpPr>
        <p:spPr>
          <a:xfrm rot="16200000">
            <a:off x="8624711" y="3900311"/>
            <a:ext cx="685800" cy="111477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01200" y="3859649"/>
            <a:ext cx="2428870"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3500" dirty="0">
                <a:solidFill>
                  <a:schemeClr val="bg1"/>
                </a:solidFill>
              </a:rPr>
              <a:t>Baptisms</a:t>
            </a:r>
          </a:p>
          <a:p>
            <a:pPr algn="ct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endParaRPr>
          </a:p>
        </p:txBody>
      </p:sp>
      <p:sp>
        <p:nvSpPr>
          <p:cNvPr id="11" name="Down Arrow 10"/>
          <p:cNvSpPr/>
          <p:nvPr/>
        </p:nvSpPr>
        <p:spPr>
          <a:xfrm rot="16200000">
            <a:off x="8610600" y="2514600"/>
            <a:ext cx="685800" cy="11430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01200" y="2488049"/>
            <a:ext cx="2428869"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Miracles</a:t>
            </a:r>
          </a:p>
          <a:p>
            <a:pPr algn="ct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13" name="Plus 12"/>
          <p:cNvSpPr/>
          <p:nvPr/>
        </p:nvSpPr>
        <p:spPr>
          <a:xfrm>
            <a:off x="8763000" y="35814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77400" y="5257800"/>
            <a:ext cx="2352669"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77400" y="5465058"/>
            <a:ext cx="2352669" cy="1169551"/>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500" b="1" dirty="0">
                <a:solidFill>
                  <a:srgbClr val="FFFF00"/>
                </a:solidFill>
                <a:effectLst>
                  <a:outerShdw blurRad="38100" dist="38100" dir="2700000" algn="tl">
                    <a:srgbClr val="000000">
                      <a:alpha val="43137"/>
                    </a:srgbClr>
                  </a:outerShdw>
                </a:effectLst>
              </a:rPr>
              <a:t>Mission</a:t>
            </a:r>
          </a:p>
          <a:p>
            <a:pPr algn="ctr"/>
            <a:r>
              <a:rPr lang="ja-JP" altLang="en-US" sz="3500" b="1" dirty="0">
                <a:solidFill>
                  <a:srgbClr val="FFFF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使命</a:t>
            </a:r>
            <a:endParaRPr lang="en-US" sz="3500" b="1" dirty="0">
              <a:solidFill>
                <a:srgbClr val="FFFF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p:txBody>
      </p:sp>
      <p:sp>
        <p:nvSpPr>
          <p:cNvPr id="16" name="TextBox 15"/>
          <p:cNvSpPr txBox="1"/>
          <p:nvPr/>
        </p:nvSpPr>
        <p:spPr>
          <a:xfrm>
            <a:off x="914400" y="1676400"/>
            <a:ext cx="2661776"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Fellowship</a:t>
            </a:r>
          </a:p>
          <a:p>
            <a:pPr algn="ctr"/>
            <a:r>
              <a:rPr lang="ja-JP" altLang="en-US" sz="3500" dirty="0">
                <a:solidFill>
                  <a:schemeClr val="bg1"/>
                </a:solidFill>
                <a:latin typeface="HG明朝E" panose="02020909000000000000" pitchFamily="17" charset="-128"/>
                <a:ea typeface="HG明朝E" panose="02020909000000000000" pitchFamily="17" charset="-128"/>
              </a:rPr>
              <a:t>親交</a:t>
            </a:r>
            <a:endParaRPr lang="en-US" sz="3500" dirty="0">
              <a:solidFill>
                <a:schemeClr val="bg1"/>
              </a:solidFill>
            </a:endParaRPr>
          </a:p>
        </p:txBody>
      </p:sp>
      <p:sp>
        <p:nvSpPr>
          <p:cNvPr id="17" name="TextBox 16"/>
          <p:cNvSpPr txBox="1"/>
          <p:nvPr/>
        </p:nvSpPr>
        <p:spPr>
          <a:xfrm>
            <a:off x="914400" y="2971800"/>
            <a:ext cx="2651688"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3500" dirty="0">
                <a:solidFill>
                  <a:schemeClr val="bg1"/>
                </a:solidFill>
              </a:rPr>
              <a:t>Mutual Care</a:t>
            </a:r>
          </a:p>
          <a:p>
            <a:pPr algn="ct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endParaRPr>
          </a:p>
        </p:txBody>
      </p:sp>
      <p:sp>
        <p:nvSpPr>
          <p:cNvPr id="18" name="TextBox 17"/>
          <p:cNvSpPr txBox="1"/>
          <p:nvPr/>
        </p:nvSpPr>
        <p:spPr>
          <a:xfrm>
            <a:off x="914400" y="4267200"/>
            <a:ext cx="2677088"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a:solidFill>
                  <a:schemeClr val="bg1"/>
                </a:solidFill>
              </a:rPr>
              <a:t>Social Life</a:t>
            </a:r>
          </a:p>
          <a:p>
            <a:pPr algn="ctr"/>
            <a:r>
              <a:rPr lang="ja-JP" altLang="en-US" sz="3500" dirty="0">
                <a:solidFill>
                  <a:schemeClr val="bg1"/>
                </a:solidFill>
                <a:latin typeface="HG明朝E" panose="02020909000000000000" pitchFamily="17" charset="-128"/>
                <a:ea typeface="HG明朝E" panose="02020909000000000000" pitchFamily="17" charset="-128"/>
              </a:rPr>
              <a:t>社会生活</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19" name="TextBox 18"/>
          <p:cNvSpPr txBox="1"/>
          <p:nvPr/>
        </p:nvSpPr>
        <p:spPr>
          <a:xfrm>
            <a:off x="914400" y="5638800"/>
            <a:ext cx="2956488" cy="116955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b="1" dirty="0">
                <a:solidFill>
                  <a:srgbClr val="FFFF00"/>
                </a:solidFill>
              </a:rPr>
              <a:t>Community</a:t>
            </a:r>
          </a:p>
          <a:p>
            <a:pPr algn="ctr"/>
            <a:r>
              <a:rPr lang="ja-JP" altLang="en-US" sz="3500" b="1" dirty="0">
                <a:solidFill>
                  <a:srgbClr val="FFFF00"/>
                </a:solidFill>
                <a:latin typeface="HG明朝E" panose="02020909000000000000" pitchFamily="17" charset="-128"/>
                <a:ea typeface="HG明朝E" panose="02020909000000000000" pitchFamily="17" charset="-128"/>
              </a:rPr>
              <a:t>地域社会</a:t>
            </a:r>
            <a:endParaRPr lang="en-US" sz="3500" b="1" dirty="0">
              <a:solidFill>
                <a:srgbClr val="FFFF00"/>
              </a:solidFill>
            </a:endParaRPr>
          </a:p>
        </p:txBody>
      </p:sp>
      <p:cxnSp>
        <p:nvCxnSpPr>
          <p:cNvPr id="20" name="Straight Connector 19"/>
          <p:cNvCxnSpPr/>
          <p:nvPr/>
        </p:nvCxnSpPr>
        <p:spPr>
          <a:xfrm>
            <a:off x="990600" y="5562600"/>
            <a:ext cx="267708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rot="5400000">
            <a:off x="3771900" y="2019300"/>
            <a:ext cx="685800" cy="6096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5400000">
            <a:off x="3771900" y="3238500"/>
            <a:ext cx="685800" cy="6096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5400000">
            <a:off x="3771900" y="4533900"/>
            <a:ext cx="685800" cy="6096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23"/>
          <p:cNvSpPr/>
          <p:nvPr/>
        </p:nvSpPr>
        <p:spPr>
          <a:xfrm>
            <a:off x="3962400" y="2743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p:cNvSpPr/>
          <p:nvPr/>
        </p:nvSpPr>
        <p:spPr>
          <a:xfrm>
            <a:off x="3962400" y="40386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9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1775083736"/>
              </p:ext>
            </p:extLst>
          </p:nvPr>
        </p:nvGraphicFramePr>
        <p:xfrm>
          <a:off x="1016000" y="16002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016000" y="533400"/>
            <a:ext cx="10668000" cy="1143000"/>
          </a:xfrm>
        </p:spPr>
        <p:txBody>
          <a:bodyPr>
            <a:noAutofit/>
          </a:bodyPr>
          <a:lstStyle/>
          <a:p>
            <a:r>
              <a:rPr lang="en-US" sz="4000" dirty="0"/>
              <a:t>The Acts 2 Basic Components:</a:t>
            </a:r>
            <a:br>
              <a:rPr lang="en-US" sz="4000" dirty="0"/>
            </a:br>
            <a:r>
              <a:rPr lang="ja-JP" altLang="en-US" sz="4000" b="1" dirty="0">
                <a:latin typeface="HG明朝E" pitchFamily="17" charset="-128"/>
                <a:ea typeface="HG明朝E" pitchFamily="17" charset="-128"/>
              </a:rPr>
              <a:t>使徒行伝</a:t>
            </a:r>
            <a:r>
              <a:rPr lang="en-US" altLang="ja-JP" sz="4000" b="1" dirty="0">
                <a:latin typeface="HG明朝E" pitchFamily="17" charset="-128"/>
                <a:ea typeface="HG明朝E" pitchFamily="17" charset="-128"/>
              </a:rPr>
              <a:t>2</a:t>
            </a:r>
            <a:r>
              <a:rPr lang="ja-JP" altLang="en-US" sz="4000" b="1" dirty="0">
                <a:latin typeface="HG明朝E" pitchFamily="17" charset="-128"/>
                <a:ea typeface="HG明朝E" pitchFamily="17" charset="-128"/>
              </a:rPr>
              <a:t>章の基本的要素</a:t>
            </a:r>
            <a:endParaRPr lang="en-US" sz="4000" b="1" dirty="0">
              <a:latin typeface="HG明朝E" pitchFamily="17" charset="-128"/>
              <a:ea typeface="HG明朝E" pitchFamily="17" charset="-128"/>
            </a:endParaRPr>
          </a:p>
        </p:txBody>
      </p:sp>
    </p:spTree>
    <p:extLst>
      <p:ext uri="{BB962C8B-B14F-4D97-AF65-F5344CB8AC3E}">
        <p14:creationId xmlns:p14="http://schemas.microsoft.com/office/powerpoint/2010/main" val="21735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FD3CF8-53B1-437C-AD3F-29B25DB4FD2B}"/>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 y="1"/>
            <a:ext cx="12192000" cy="6019800"/>
          </a:xfrm>
          <a:prstGeom prst="rect">
            <a:avLst/>
          </a:prstGeom>
        </p:spPr>
      </p:pic>
      <p:sp>
        <p:nvSpPr>
          <p:cNvPr id="6" name="Text Placeholder 5">
            <a:extLst>
              <a:ext uri="{FF2B5EF4-FFF2-40B4-BE49-F238E27FC236}">
                <a16:creationId xmlns:a16="http://schemas.microsoft.com/office/drawing/2014/main" xmlns="" id="{E9D222F7-F01C-4EAF-89F9-6152B15E788C}"/>
              </a:ext>
            </a:extLst>
          </p:cNvPr>
          <p:cNvSpPr>
            <a:spLocks noGrp="1"/>
          </p:cNvSpPr>
          <p:nvPr>
            <p:ph type="body" sz="quarter" idx="10"/>
          </p:nvPr>
        </p:nvSpPr>
        <p:spPr>
          <a:xfrm>
            <a:off x="977462" y="685800"/>
            <a:ext cx="10238755" cy="1384995"/>
          </a:xfrm>
        </p:spPr>
        <p:txBody>
          <a:bodyPr/>
          <a:lstStyle/>
          <a:p>
            <a:pPr algn="ctr">
              <a:spcBef>
                <a:spcPts val="0"/>
              </a:spcBef>
            </a:pPr>
            <a:r>
              <a:rPr lang="en-US" sz="6500" dirty="0">
                <a:solidFill>
                  <a:schemeClr val="bg2"/>
                </a:solidFill>
              </a:rPr>
              <a:t>So, according to Acts 2, </a:t>
            </a:r>
          </a:p>
          <a:p>
            <a:pPr algn="ctr">
              <a:spcBef>
                <a:spcPts val="0"/>
              </a:spcBef>
            </a:pPr>
            <a:r>
              <a:rPr lang="en-US" sz="6500" dirty="0">
                <a:solidFill>
                  <a:schemeClr val="bg2"/>
                </a:solidFill>
              </a:rPr>
              <a:t>Bible Study is the first essential element in every Christian small group</a:t>
            </a:r>
            <a:r>
              <a:rPr lang="en-US" sz="6500" dirty="0" smtClean="0">
                <a:solidFill>
                  <a:schemeClr val="bg2"/>
                </a:solidFill>
              </a:rPr>
              <a:t>.</a:t>
            </a:r>
            <a:br>
              <a:rPr lang="en-US" sz="6500" dirty="0" smtClean="0">
                <a:solidFill>
                  <a:schemeClr val="bg2"/>
                </a:solidFill>
              </a:rPr>
            </a:br>
            <a:r>
              <a:rPr lang="ja-JP" altLang="en-US" sz="6500" dirty="0" smtClean="0">
                <a:solidFill>
                  <a:schemeClr val="bg2"/>
                </a:solidFill>
              </a:rPr>
              <a:t>使徒行伝２章によれば聖書研究は小グループの１番目の重要な要素である</a:t>
            </a:r>
            <a:endParaRPr lang="en-US" sz="6500" dirty="0">
              <a:solidFill>
                <a:schemeClr val="bg2"/>
              </a:solidFill>
            </a:endParaRPr>
          </a:p>
        </p:txBody>
      </p:sp>
    </p:spTree>
    <p:extLst>
      <p:ext uri="{BB962C8B-B14F-4D97-AF65-F5344CB8AC3E}">
        <p14:creationId xmlns:p14="http://schemas.microsoft.com/office/powerpoint/2010/main" val="15884480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914400" y="533400"/>
            <a:ext cx="5300485" cy="2292350"/>
          </a:xfrm>
        </p:spPr>
        <p:txBody>
          <a:bodyPr/>
          <a:lstStyle/>
          <a:p>
            <a:pPr algn="ctr"/>
            <a:r>
              <a:rPr lang="en-US" sz="6500" dirty="0">
                <a:solidFill>
                  <a:schemeClr val="bg2"/>
                </a:solidFill>
              </a:rPr>
              <a:t>There are two basic approaches to Bible study in groups</a:t>
            </a:r>
            <a:r>
              <a:rPr lang="en-US" sz="6500" dirty="0" smtClean="0">
                <a:solidFill>
                  <a:schemeClr val="bg2"/>
                </a:solidFill>
              </a:rPr>
              <a:t>…</a:t>
            </a:r>
            <a:br>
              <a:rPr lang="en-US" sz="6500" dirty="0" smtClean="0">
                <a:solidFill>
                  <a:schemeClr val="bg2"/>
                </a:solidFill>
              </a:rPr>
            </a:br>
            <a:r>
              <a:rPr lang="ja-JP" altLang="en-US" sz="6500" dirty="0" smtClean="0">
                <a:solidFill>
                  <a:schemeClr val="bg2"/>
                </a:solidFill>
              </a:rPr>
              <a:t>聖書研究をグループで行うとき二つの方法がある</a:t>
            </a:r>
            <a:endParaRPr lang="en-US" sz="6500" dirty="0">
              <a:solidFill>
                <a:schemeClr val="bg2"/>
              </a:solidFill>
            </a:endParaRPr>
          </a:p>
        </p:txBody>
      </p:sp>
      <p:pic>
        <p:nvPicPr>
          <p:cNvPr id="5" name="Picture 4">
            <a:extLst>
              <a:ext uri="{FF2B5EF4-FFF2-40B4-BE49-F238E27FC236}">
                <a16:creationId xmlns:a16="http://schemas.microsoft.com/office/drawing/2014/main" xmlns="" id="{ED2539C0-84E3-4956-AE7E-005E3768C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504599"/>
            <a:ext cx="4419600" cy="3314700"/>
          </a:xfrm>
          <a:prstGeom prst="ellipse">
            <a:avLst/>
          </a:prstGeom>
          <a:ln>
            <a:noFill/>
          </a:ln>
          <a:effectLst>
            <a:softEdge rad="112500"/>
          </a:effectLst>
        </p:spPr>
      </p:pic>
    </p:spTree>
    <p:extLst>
      <p:ext uri="{BB962C8B-B14F-4D97-AF65-F5344CB8AC3E}">
        <p14:creationId xmlns:p14="http://schemas.microsoft.com/office/powerpoint/2010/main" val="76213872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838200" y="838200"/>
            <a:ext cx="6172200" cy="2292350"/>
          </a:xfrm>
        </p:spPr>
        <p:txBody>
          <a:bodyPr/>
          <a:lstStyle/>
          <a:p>
            <a:pPr marL="1371600" indent="-1371600">
              <a:buAutoNum type="arabicPeriod"/>
            </a:pPr>
            <a:r>
              <a:rPr lang="en-US" sz="6500" dirty="0">
                <a:solidFill>
                  <a:schemeClr val="bg2"/>
                </a:solidFill>
              </a:rPr>
              <a:t>The Study Guides</a:t>
            </a:r>
          </a:p>
          <a:p>
            <a:pPr marL="1371600" indent="-1371600">
              <a:buAutoNum type="arabicPeriod"/>
            </a:pPr>
            <a:r>
              <a:rPr lang="en-US" sz="6500" dirty="0">
                <a:solidFill>
                  <a:schemeClr val="bg2"/>
                </a:solidFill>
              </a:rPr>
              <a:t> The Open Bible </a:t>
            </a:r>
            <a:r>
              <a:rPr lang="en-US" sz="6500" dirty="0" smtClean="0">
                <a:solidFill>
                  <a:schemeClr val="bg2"/>
                </a:solidFill>
              </a:rPr>
              <a:t>Study</a:t>
            </a:r>
            <a:br>
              <a:rPr lang="en-US" sz="6500" dirty="0" smtClean="0">
                <a:solidFill>
                  <a:schemeClr val="bg2"/>
                </a:solidFill>
              </a:rPr>
            </a:br>
            <a:r>
              <a:rPr lang="ja-JP" altLang="en-US" sz="6500" dirty="0" smtClean="0">
                <a:solidFill>
                  <a:schemeClr val="bg2"/>
                </a:solidFill>
              </a:rPr>
              <a:t>１　聖書研究ガイド</a:t>
            </a:r>
            <a:r>
              <a:rPr lang="en-US" altLang="ja-JP" sz="6500" dirty="0">
                <a:solidFill>
                  <a:schemeClr val="bg2"/>
                </a:solidFill>
              </a:rPr>
              <a:t/>
            </a:r>
            <a:br>
              <a:rPr lang="en-US" altLang="ja-JP" sz="6500" dirty="0">
                <a:solidFill>
                  <a:schemeClr val="bg2"/>
                </a:solidFill>
              </a:rPr>
            </a:br>
            <a:r>
              <a:rPr lang="ja-JP" altLang="en-US" sz="6500" dirty="0" smtClean="0">
                <a:solidFill>
                  <a:schemeClr val="bg2"/>
                </a:solidFill>
              </a:rPr>
              <a:t>２　自由研究</a:t>
            </a:r>
            <a:endParaRPr lang="en-US" altLang="ja-JP" sz="6500" dirty="0" smtClean="0">
              <a:solidFill>
                <a:schemeClr val="bg2"/>
              </a:solidFill>
            </a:endParaRPr>
          </a:p>
        </p:txBody>
      </p:sp>
      <p:pic>
        <p:nvPicPr>
          <p:cNvPr id="5" name="Picture 4">
            <a:extLst>
              <a:ext uri="{FF2B5EF4-FFF2-40B4-BE49-F238E27FC236}">
                <a16:creationId xmlns:a16="http://schemas.microsoft.com/office/drawing/2014/main" xmlns="" id="{ED2539C0-84E3-4956-AE7E-005E3768C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504599"/>
            <a:ext cx="4419600" cy="3314700"/>
          </a:xfrm>
          <a:prstGeom prst="ellipse">
            <a:avLst/>
          </a:prstGeom>
          <a:ln>
            <a:noFill/>
          </a:ln>
          <a:effectLst>
            <a:softEdge rad="112500"/>
          </a:effectLst>
        </p:spPr>
      </p:pic>
    </p:spTree>
    <p:extLst>
      <p:ext uri="{BB962C8B-B14F-4D97-AF65-F5344CB8AC3E}">
        <p14:creationId xmlns:p14="http://schemas.microsoft.com/office/powerpoint/2010/main" val="354437511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CAFEE97D-9423-4BE6-A357-8F52803983BE}"/>
              </a:ext>
            </a:extLst>
          </p:cNvPr>
          <p:cNvSpPr>
            <a:spLocks noGrp="1"/>
          </p:cNvSpPr>
          <p:nvPr>
            <p:ph type="body" sz="quarter" idx="10"/>
          </p:nvPr>
        </p:nvSpPr>
        <p:spPr>
          <a:xfrm>
            <a:off x="962733" y="1143000"/>
            <a:ext cx="4599868" cy="1384995"/>
          </a:xfrm>
        </p:spPr>
        <p:txBody>
          <a:bodyPr/>
          <a:lstStyle/>
          <a:p>
            <a:pPr algn="ctr"/>
            <a:r>
              <a:rPr lang="en-US" sz="6500" dirty="0"/>
              <a:t>1. </a:t>
            </a:r>
          </a:p>
          <a:p>
            <a:pPr algn="ctr"/>
            <a:r>
              <a:rPr lang="en-US" sz="6500" dirty="0"/>
              <a:t>The study </a:t>
            </a:r>
            <a:r>
              <a:rPr lang="en-US" sz="6500" dirty="0" smtClean="0"/>
              <a:t>guides</a:t>
            </a:r>
            <a:r>
              <a:rPr lang="ja-JP" altLang="en-US" sz="6500" dirty="0" smtClean="0"/>
              <a:t>１．聖書研究ガイド</a:t>
            </a:r>
            <a:endParaRPr lang="en-US" sz="6500" dirty="0"/>
          </a:p>
        </p:txBody>
      </p:sp>
      <p:pic>
        <p:nvPicPr>
          <p:cNvPr id="5" name="Picture 4">
            <a:extLst>
              <a:ext uri="{FF2B5EF4-FFF2-40B4-BE49-F238E27FC236}">
                <a16:creationId xmlns:a16="http://schemas.microsoft.com/office/drawing/2014/main" xmlns="" id="{E081FE87-A4EB-4354-ACCA-D43F7AC9114E}"/>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52172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1" y="1411553"/>
            <a:ext cx="5435599" cy="2215991"/>
          </a:xfrm>
        </p:spPr>
        <p:txBody>
          <a:bodyPr/>
          <a:lstStyle/>
          <a:p>
            <a:r>
              <a:rPr lang="en-US" dirty="0"/>
              <a:t>A group can go over a study guide set from the VOP </a:t>
            </a:r>
            <a:r>
              <a:rPr lang="en-US" dirty="0" smtClean="0"/>
              <a:t>together</a:t>
            </a:r>
            <a:br>
              <a:rPr lang="en-US" dirty="0" smtClean="0"/>
            </a:br>
            <a:r>
              <a:rPr lang="ja-JP" altLang="en-US" dirty="0" smtClean="0"/>
              <a:t>預言の声の聖書講座をグループで行う</a:t>
            </a: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007019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1" y="1411553"/>
            <a:ext cx="5435599" cy="5170646"/>
          </a:xfrm>
        </p:spPr>
        <p:txBody>
          <a:bodyPr/>
          <a:lstStyle/>
          <a:p>
            <a:r>
              <a:rPr lang="en-US" dirty="0"/>
              <a:t>In that case, the process would be similar to when taking the guides to people’s </a:t>
            </a:r>
            <a:r>
              <a:rPr lang="en-US" dirty="0" smtClean="0"/>
              <a:t>homes</a:t>
            </a:r>
            <a:br>
              <a:rPr lang="en-US" dirty="0" smtClean="0"/>
            </a:br>
            <a:r>
              <a:rPr lang="ja-JP" altLang="en-US" dirty="0" smtClean="0"/>
              <a:t>自宅で講座を受講するときに似ている</a:t>
            </a:r>
            <a:endParaRPr lang="en-US" dirty="0"/>
          </a:p>
          <a:p>
            <a:endParaRPr lang="en-US" dirty="0"/>
          </a:p>
          <a:p>
            <a:endParaRPr lang="en-US" dirty="0"/>
          </a:p>
          <a:p>
            <a:r>
              <a:rPr lang="en-US" dirty="0"/>
              <a:t>After a few minutes of socialization, singing, prayer</a:t>
            </a:r>
            <a:r>
              <a:rPr lang="en-US" dirty="0" smtClean="0"/>
              <a:t>…</a:t>
            </a:r>
            <a:br>
              <a:rPr lang="en-US" dirty="0" smtClean="0"/>
            </a:br>
            <a:r>
              <a:rPr lang="ja-JP" altLang="en-US" dirty="0" smtClean="0"/>
              <a:t>挨拶、賛美、祈りのあと</a:t>
            </a: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67369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0" y="1411553"/>
            <a:ext cx="5582745" cy="5269135"/>
          </a:xfrm>
        </p:spPr>
        <p:txBody>
          <a:bodyPr/>
          <a:lstStyle/>
          <a:p>
            <a:pPr marL="514350" indent="-514350">
              <a:buFont typeface="+mj-lt"/>
              <a:buAutoNum type="arabicPeriod"/>
            </a:pPr>
            <a:r>
              <a:rPr lang="en-US" dirty="0"/>
              <a:t>The leader would do the entire lesson ahead of </a:t>
            </a:r>
            <a:r>
              <a:rPr lang="en-US" dirty="0" smtClean="0"/>
              <a:t>time</a:t>
            </a:r>
            <a:br>
              <a:rPr lang="en-US" dirty="0" smtClean="0"/>
            </a:br>
            <a:r>
              <a:rPr lang="ja-JP" altLang="en-US" dirty="0" smtClean="0"/>
              <a:t>リーダは講座をあらかじめ勉強して</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He/she would focus on 3 or 4 key points and </a:t>
            </a:r>
            <a:r>
              <a:rPr lang="en-US" dirty="0" smtClean="0"/>
              <a:t>texts</a:t>
            </a:r>
            <a:br>
              <a:rPr lang="en-US" dirty="0" smtClean="0"/>
            </a:br>
            <a:r>
              <a:rPr lang="ja-JP" altLang="en-US" dirty="0" smtClean="0"/>
              <a:t>３つ４つのポイントあるいは聖句に焦点をあて</a:t>
            </a:r>
            <a:endParaRPr lang="en-US" dirty="0"/>
          </a:p>
          <a:p>
            <a:pPr marL="514350" indent="-514350">
              <a:buFont typeface="+mj-lt"/>
              <a:buAutoNum type="arabicPeriod"/>
            </a:pP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1717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0" y="1411553"/>
            <a:ext cx="5582745" cy="6598730"/>
          </a:xfrm>
        </p:spPr>
        <p:txBody>
          <a:bodyPr/>
          <a:lstStyle/>
          <a:p>
            <a:pPr marL="514350" indent="-514350">
              <a:buFont typeface="+mj-lt"/>
              <a:buAutoNum type="arabicPeriod" startAt="3"/>
            </a:pPr>
            <a:r>
              <a:rPr lang="en-US" dirty="0"/>
              <a:t>The group would discuss those </a:t>
            </a:r>
            <a:r>
              <a:rPr lang="en-US" dirty="0" smtClean="0"/>
              <a:t>points</a:t>
            </a:r>
            <a:br>
              <a:rPr lang="en-US" dirty="0" smtClean="0"/>
            </a:br>
            <a:r>
              <a:rPr lang="ja-JP" altLang="en-US" dirty="0" smtClean="0"/>
              <a:t>グループでディスカッションを行う</a:t>
            </a: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r>
              <a:rPr lang="en-US" dirty="0"/>
              <a:t>However, other points will surely come up, which the leader should manage </a:t>
            </a:r>
            <a:r>
              <a:rPr lang="en-US" dirty="0" smtClean="0"/>
              <a:t>well</a:t>
            </a:r>
            <a:br>
              <a:rPr lang="en-US" dirty="0" smtClean="0"/>
            </a:br>
            <a:r>
              <a:rPr lang="ja-JP" altLang="en-US" dirty="0" smtClean="0"/>
              <a:t>しかし、必ずと言って良いほどほかのポイントも出てくる。リーダーはこれも上手にさばく用意が必要である</a:t>
            </a:r>
            <a:endParaRPr lang="en-US" dirty="0"/>
          </a:p>
          <a:p>
            <a:pPr marL="514350" indent="-514350">
              <a:buFont typeface="+mj-lt"/>
              <a:buAutoNum type="arabicPeriod" startAt="3"/>
            </a:pP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660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Studying the Bible Is for Everyone!</a:t>
            </a:r>
          </a:p>
        </p:txBody>
      </p:sp>
      <p:sp>
        <p:nvSpPr>
          <p:cNvPr id="3" name="Text Placeholder 2"/>
          <p:cNvSpPr>
            <a:spLocks noGrp="1"/>
          </p:cNvSpPr>
          <p:nvPr>
            <p:ph type="body" sz="quarter" idx="10"/>
          </p:nvPr>
        </p:nvSpPr>
        <p:spPr>
          <a:xfrm>
            <a:off x="508000" y="1411553"/>
            <a:ext cx="7874000" cy="3022366"/>
          </a:xfrm>
        </p:spPr>
        <p:txBody>
          <a:bodyPr/>
          <a:lstStyle/>
          <a:p>
            <a:pPr marL="0" indent="0">
              <a:buNone/>
            </a:pPr>
            <a:r>
              <a:rPr lang="en-US" dirty="0"/>
              <a:t>“The idea is disseminated that common people should not study the Bible for themselves, but that the minister or teacher should decide all matters of doctrine for them . . . . </a:t>
            </a:r>
            <a:endParaRPr lang="en-US" dirty="0" smtClean="0"/>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一般の人は聖書を自分たちで勉強すべきでなく、牧師や教師が教義のすべての判断を行うべきであるという考え方は広く浸透している</a:t>
            </a:r>
            <a:r>
              <a:rPr lang="en-US" altLang="ja-JP"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12639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0" y="1411553"/>
            <a:ext cx="5582745" cy="3200876"/>
          </a:xfrm>
        </p:spPr>
        <p:txBody>
          <a:bodyPr/>
          <a:lstStyle/>
          <a:p>
            <a:pPr marL="514350" indent="-514350">
              <a:buFont typeface="+mj-lt"/>
              <a:buAutoNum type="arabicPeriod" startAt="5"/>
            </a:pPr>
            <a:r>
              <a:rPr lang="en-US" dirty="0"/>
              <a:t>The leader should anticipate  how to </a:t>
            </a:r>
            <a:r>
              <a:rPr lang="en-US" i="1" dirty="0"/>
              <a:t>finish </a:t>
            </a:r>
            <a:r>
              <a:rPr lang="en-US" dirty="0"/>
              <a:t>the study time; take control the last 10 min</a:t>
            </a:r>
            <a:r>
              <a:rPr lang="en-US" dirty="0" smtClean="0"/>
              <a:t>.</a:t>
            </a:r>
          </a:p>
          <a:p>
            <a:pPr marL="0" indent="0">
              <a:buNone/>
            </a:pPr>
            <a:r>
              <a:rPr lang="en-US" dirty="0" smtClean="0"/>
              <a:t/>
            </a:r>
            <a:br>
              <a:rPr lang="en-US" dirty="0" smtClean="0"/>
            </a:br>
            <a:r>
              <a:rPr lang="ja-JP" altLang="en-US" dirty="0" smtClean="0"/>
              <a:t>リーダーは研究の終わり方を予想しなければならない、最後の１０分間は自らコントロールする。</a:t>
            </a: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31397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0" y="1411553"/>
            <a:ext cx="5582745" cy="6026265"/>
          </a:xfrm>
        </p:spPr>
        <p:txBody>
          <a:bodyPr/>
          <a:lstStyle/>
          <a:p>
            <a:pPr marL="514350" indent="-514350">
              <a:buFont typeface="+mj-lt"/>
              <a:buAutoNum type="arabicPeriod" startAt="6"/>
            </a:pPr>
            <a:r>
              <a:rPr lang="en-US" dirty="0"/>
              <a:t>The leader should have one or two major decisions ready for the group to consider:</a:t>
            </a:r>
          </a:p>
          <a:p>
            <a:pPr lvl="1">
              <a:buFont typeface="Courier New" panose="02070309020205020404" pitchFamily="49" charset="0"/>
              <a:buChar char="o"/>
            </a:pPr>
            <a:r>
              <a:rPr lang="en-US" u="sng" dirty="0"/>
              <a:t>Who is ready</a:t>
            </a:r>
            <a:r>
              <a:rPr lang="en-US" dirty="0"/>
              <a:t> to keep the Sabbath this week?</a:t>
            </a:r>
          </a:p>
          <a:p>
            <a:pPr lvl="1">
              <a:buFont typeface="Courier New" panose="02070309020205020404" pitchFamily="49" charset="0"/>
              <a:buChar char="o"/>
            </a:pPr>
            <a:r>
              <a:rPr lang="en-US" u="sng" dirty="0"/>
              <a:t>Who would like</a:t>
            </a:r>
            <a:r>
              <a:rPr lang="en-US" dirty="0"/>
              <a:t> to put Jesus first in their lives</a:t>
            </a:r>
            <a:r>
              <a:rPr lang="en-US" dirty="0" smtClean="0"/>
              <a:t>?</a:t>
            </a:r>
            <a:r>
              <a:rPr lang="en-US" dirty="0"/>
              <a:t/>
            </a:r>
            <a:br>
              <a:rPr lang="en-US" dirty="0"/>
            </a:br>
            <a:r>
              <a:rPr lang="ja-JP" altLang="en-US" dirty="0" smtClean="0"/>
              <a:t>６．リーダーはグループが考えるべき質問を投げかけるべきである</a:t>
            </a:r>
            <a:endParaRPr lang="en-US" altLang="ja-JP" dirty="0" smtClean="0"/>
          </a:p>
          <a:p>
            <a:pPr lvl="1">
              <a:buFont typeface="Courier New" panose="02070309020205020404" pitchFamily="49" charset="0"/>
              <a:buChar char="o"/>
            </a:pPr>
            <a:r>
              <a:rPr lang="ja-JP" altLang="en-US" dirty="0" smtClean="0"/>
              <a:t>だれが今週安息日を守る準備があるか</a:t>
            </a:r>
            <a:endParaRPr lang="en-US" altLang="ja-JP" dirty="0" smtClean="0"/>
          </a:p>
          <a:p>
            <a:pPr lvl="1">
              <a:buFont typeface="Courier New" panose="02070309020205020404" pitchFamily="49" charset="0"/>
              <a:buChar char="o"/>
            </a:pPr>
            <a:r>
              <a:rPr lang="ja-JP" altLang="en-US" dirty="0" smtClean="0"/>
              <a:t>だれがイエスを自分の人生で１番にしたいか</a:t>
            </a:r>
            <a:endParaRPr lang="en-US" dirty="0" smtClean="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2541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1" y="1411553"/>
            <a:ext cx="5435600" cy="4130361"/>
          </a:xfrm>
        </p:spPr>
        <p:txBody>
          <a:bodyPr/>
          <a:lstStyle/>
          <a:p>
            <a:pPr>
              <a:buFont typeface="Wingdings" panose="05000000000000000000" pitchFamily="2" charset="2"/>
              <a:buChar char="v"/>
            </a:pPr>
            <a:r>
              <a:rPr lang="en-US" b="1" dirty="0">
                <a:solidFill>
                  <a:schemeClr val="tx2"/>
                </a:solidFill>
              </a:rPr>
              <a:t>Advantages?</a:t>
            </a:r>
          </a:p>
          <a:p>
            <a:pPr lvl="1">
              <a:buFont typeface="Wingdings" panose="05000000000000000000" pitchFamily="2" charset="2"/>
              <a:buChar char="§"/>
            </a:pPr>
            <a:r>
              <a:rPr lang="en-US" dirty="0"/>
              <a:t>The studies are set</a:t>
            </a:r>
          </a:p>
          <a:p>
            <a:pPr lvl="1">
              <a:buFont typeface="Wingdings" panose="05000000000000000000" pitchFamily="2" charset="2"/>
              <a:buChar char="§"/>
            </a:pPr>
            <a:r>
              <a:rPr lang="en-US" dirty="0"/>
              <a:t>Greater confidence of success, fewer </a:t>
            </a:r>
            <a:r>
              <a:rPr lang="en-US" dirty="0" smtClean="0"/>
              <a:t>variables</a:t>
            </a:r>
          </a:p>
          <a:p>
            <a:pPr>
              <a:buFont typeface="Wingdings" panose="05000000000000000000" pitchFamily="2" charset="2"/>
              <a:buChar char="v"/>
            </a:pPr>
            <a:r>
              <a:rPr lang="ja-JP" altLang="en-US" dirty="0" smtClean="0"/>
              <a:t>利点</a:t>
            </a:r>
            <a:endParaRPr lang="en-US" altLang="ja-JP" b="1" dirty="0">
              <a:solidFill>
                <a:schemeClr val="tx2"/>
              </a:solidFill>
            </a:endParaRPr>
          </a:p>
          <a:p>
            <a:pPr lvl="1">
              <a:buFont typeface="Wingdings" panose="05000000000000000000" pitchFamily="2" charset="2"/>
              <a:buChar char="§"/>
            </a:pPr>
            <a:r>
              <a:rPr lang="ja-JP" altLang="en-US" dirty="0" smtClean="0"/>
              <a:t>講座</a:t>
            </a:r>
            <a:r>
              <a:rPr lang="ja-JP" altLang="en-US" dirty="0"/>
              <a:t>は決まって</a:t>
            </a:r>
            <a:r>
              <a:rPr lang="ja-JP" altLang="en-US" dirty="0" smtClean="0"/>
              <a:t>いる</a:t>
            </a:r>
            <a:endParaRPr lang="en-US" altLang="ja-JP" dirty="0"/>
          </a:p>
          <a:p>
            <a:pPr lvl="1">
              <a:buFont typeface="Wingdings" panose="05000000000000000000" pitchFamily="2" charset="2"/>
              <a:buChar char="§"/>
            </a:pPr>
            <a:r>
              <a:rPr lang="ja-JP" altLang="en-US" dirty="0" smtClean="0"/>
              <a:t>成功</a:t>
            </a:r>
            <a:r>
              <a:rPr lang="ja-JP" altLang="en-US" dirty="0"/>
              <a:t>する確信が持てる。変動</a:t>
            </a:r>
            <a:r>
              <a:rPr lang="ja-JP" altLang="en-US" dirty="0" smtClean="0"/>
              <a:t>する要素が</a:t>
            </a:r>
            <a:r>
              <a:rPr lang="ja-JP" altLang="en-US" dirty="0"/>
              <a:t>少ない</a:t>
            </a:r>
          </a:p>
          <a:p>
            <a:pPr lvl="1">
              <a:buFont typeface="Wingdings" panose="05000000000000000000" pitchFamily="2" charset="2"/>
              <a:buChar char="§"/>
            </a:pP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2058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Study Guides</a:t>
            </a:r>
          </a:p>
        </p:txBody>
      </p:sp>
      <p:sp>
        <p:nvSpPr>
          <p:cNvPr id="3" name="Text Placeholder 2">
            <a:extLst>
              <a:ext uri="{FF2B5EF4-FFF2-40B4-BE49-F238E27FC236}">
                <a16:creationId xmlns:a16="http://schemas.microsoft.com/office/drawing/2014/main" xmlns="" id="{6ACE83FE-EA09-48F7-B903-1BD47B80F8C5}"/>
              </a:ext>
            </a:extLst>
          </p:cNvPr>
          <p:cNvSpPr>
            <a:spLocks noGrp="1"/>
          </p:cNvSpPr>
          <p:nvPr>
            <p:ph type="body" sz="quarter" idx="10"/>
          </p:nvPr>
        </p:nvSpPr>
        <p:spPr>
          <a:xfrm>
            <a:off x="508001" y="1411553"/>
            <a:ext cx="5435600" cy="4604337"/>
          </a:xfrm>
        </p:spPr>
        <p:txBody>
          <a:bodyPr/>
          <a:lstStyle/>
          <a:p>
            <a:pPr>
              <a:buFont typeface="Wingdings" panose="05000000000000000000" pitchFamily="2" charset="2"/>
              <a:buChar char="v"/>
            </a:pPr>
            <a:r>
              <a:rPr lang="en-US" b="1" dirty="0">
                <a:solidFill>
                  <a:schemeClr val="tx2"/>
                </a:solidFill>
              </a:rPr>
              <a:t>Disadvantages?</a:t>
            </a:r>
          </a:p>
          <a:p>
            <a:pPr lvl="1">
              <a:buFont typeface="Wingdings" panose="05000000000000000000" pitchFamily="2" charset="2"/>
              <a:buChar char="§"/>
            </a:pPr>
            <a:r>
              <a:rPr lang="en-US" dirty="0"/>
              <a:t>Easier to become routine</a:t>
            </a:r>
          </a:p>
          <a:p>
            <a:pPr lvl="1">
              <a:buFont typeface="Wingdings" panose="05000000000000000000" pitchFamily="2" charset="2"/>
              <a:buChar char="§"/>
            </a:pPr>
            <a:r>
              <a:rPr lang="en-US" dirty="0"/>
              <a:t>Takes skill for the leader to keep them </a:t>
            </a:r>
            <a:r>
              <a:rPr lang="en-US" dirty="0" smtClean="0"/>
              <a:t>interesting</a:t>
            </a:r>
          </a:p>
          <a:p>
            <a:pPr>
              <a:buFont typeface="Wingdings" panose="05000000000000000000" pitchFamily="2" charset="2"/>
              <a:buChar char="v"/>
            </a:pPr>
            <a:r>
              <a:rPr lang="ja-JP" altLang="en-US" dirty="0" smtClean="0"/>
              <a:t>欠点</a:t>
            </a:r>
            <a:endParaRPr lang="en-US" altLang="ja-JP" b="1" dirty="0">
              <a:solidFill>
                <a:schemeClr val="tx2"/>
              </a:solidFill>
            </a:endParaRPr>
          </a:p>
          <a:p>
            <a:pPr lvl="1">
              <a:buFont typeface="Wingdings" panose="05000000000000000000" pitchFamily="2" charset="2"/>
              <a:buChar char="§"/>
            </a:pPr>
            <a:r>
              <a:rPr lang="ja-JP" altLang="en-US" dirty="0" smtClean="0"/>
              <a:t>マンネリ化</a:t>
            </a:r>
            <a:r>
              <a:rPr lang="ja-JP" altLang="en-US" dirty="0"/>
              <a:t>しやすい</a:t>
            </a:r>
            <a:endParaRPr lang="en-US" altLang="ja-JP" dirty="0"/>
          </a:p>
          <a:p>
            <a:pPr lvl="1">
              <a:buFont typeface="Wingdings" panose="05000000000000000000" pitchFamily="2" charset="2"/>
              <a:buChar char="§"/>
            </a:pPr>
            <a:r>
              <a:rPr lang="ja-JP" altLang="en-US" dirty="0" smtClean="0"/>
              <a:t>興味</a:t>
            </a:r>
            <a:r>
              <a:rPr lang="ja-JP" altLang="en-US" dirty="0"/>
              <a:t>を保つためにリーダーのスキルが要求される</a:t>
            </a:r>
            <a:endParaRPr lang="en-US" altLang="ja-JP" dirty="0"/>
          </a:p>
          <a:p>
            <a:pPr marL="517525" lvl="1" indent="0">
              <a:buNone/>
            </a:pPr>
            <a:r>
              <a:rPr lang="ja-JP" altLang="en-US" dirty="0" smtClean="0"/>
              <a:t>　</a:t>
            </a:r>
            <a:endParaRPr lang="en-US" altLang="ja-JP" dirty="0" smtClean="0"/>
          </a:p>
          <a:p>
            <a:pPr marL="517525" lvl="1" indent="0">
              <a:buNone/>
            </a:pPr>
            <a:r>
              <a:rPr lang="ja-JP" altLang="en-US" dirty="0" smtClean="0"/>
              <a:t>　</a:t>
            </a:r>
            <a:endParaRPr lang="en-US" dirty="0"/>
          </a:p>
        </p:txBody>
      </p:sp>
      <p:pic>
        <p:nvPicPr>
          <p:cNvPr id="5" name="Picture 4">
            <a:extLst>
              <a:ext uri="{FF2B5EF4-FFF2-40B4-BE49-F238E27FC236}">
                <a16:creationId xmlns:a16="http://schemas.microsoft.com/office/drawing/2014/main" xmlns="" id="{74ED9639-E150-4234-B222-616EBF20D3B5}"/>
              </a:ext>
            </a:extLst>
          </p:cNvPr>
          <p:cNvPicPr>
            <a:picLocks noChangeAspect="1"/>
          </p:cNvPicPr>
          <p:nvPr/>
        </p:nvPicPr>
        <p:blipFill rotWithShape="1">
          <a:blip r:embed="rId2"/>
          <a:srcRect l="28750" t="11111" r="30000" b="5556"/>
          <a:stretch/>
        </p:blipFill>
        <p:spPr>
          <a:xfrm>
            <a:off x="6096000" y="230196"/>
            <a:ext cx="5582745" cy="6344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69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CAFEE97D-9423-4BE6-A357-8F52803983BE}"/>
              </a:ext>
            </a:extLst>
          </p:cNvPr>
          <p:cNvSpPr>
            <a:spLocks noGrp="1"/>
          </p:cNvSpPr>
          <p:nvPr>
            <p:ph type="body" sz="quarter" idx="10"/>
          </p:nvPr>
        </p:nvSpPr>
        <p:spPr>
          <a:xfrm>
            <a:off x="962733" y="762000"/>
            <a:ext cx="4599868" cy="1384995"/>
          </a:xfrm>
        </p:spPr>
        <p:txBody>
          <a:bodyPr/>
          <a:lstStyle/>
          <a:p>
            <a:pPr algn="ctr"/>
            <a:r>
              <a:rPr lang="en-US" sz="6500" dirty="0"/>
              <a:t>2. </a:t>
            </a:r>
          </a:p>
          <a:p>
            <a:pPr algn="ctr"/>
            <a:r>
              <a:rPr lang="en-US" sz="6500" dirty="0"/>
              <a:t>The open Bible </a:t>
            </a:r>
            <a:r>
              <a:rPr lang="en-US" sz="6500" dirty="0" smtClean="0"/>
              <a:t>study</a:t>
            </a:r>
            <a:br>
              <a:rPr lang="en-US" sz="6500" dirty="0" smtClean="0"/>
            </a:br>
            <a:r>
              <a:rPr lang="ja-JP" altLang="en-US" sz="6500" dirty="0" smtClean="0"/>
              <a:t>オープンな聖書研究</a:t>
            </a:r>
            <a:endParaRPr lang="en-US" sz="6500" dirty="0"/>
          </a:p>
        </p:txBody>
      </p:sp>
      <p:pic>
        <p:nvPicPr>
          <p:cNvPr id="6" name="image.png" descr="image.png">
            <a:extLst>
              <a:ext uri="{FF2B5EF4-FFF2-40B4-BE49-F238E27FC236}">
                <a16:creationId xmlns:a16="http://schemas.microsoft.com/office/drawing/2014/main" xmlns="" id="{B3565942-53A9-459B-BF01-B8D4376674C7}"/>
              </a:ext>
            </a:extLst>
          </p:cNvPr>
          <p:cNvPicPr>
            <a:picLocks noChangeAspect="1"/>
          </p:cNvPicPr>
          <p:nvPr/>
        </p:nvPicPr>
        <p:blipFill rotWithShape="1">
          <a:blip r:embed="rId2">
            <a:extLst/>
          </a:blip>
          <a:srcRect l="10449" t="1283" r="7501" b="2588"/>
          <a:stretch/>
        </p:blipFill>
        <p:spPr>
          <a:xfrm>
            <a:off x="6341905" y="649813"/>
            <a:ext cx="5105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05375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The Open Bible Study</a:t>
            </a:r>
          </a:p>
        </p:txBody>
      </p:sp>
      <p:sp>
        <p:nvSpPr>
          <p:cNvPr id="4" name="Text Placeholder 3">
            <a:extLst>
              <a:ext uri="{FF2B5EF4-FFF2-40B4-BE49-F238E27FC236}">
                <a16:creationId xmlns:a16="http://schemas.microsoft.com/office/drawing/2014/main" xmlns="" id="{D46823CE-5618-4B10-8056-2CFA7F7A86B9}"/>
              </a:ext>
            </a:extLst>
          </p:cNvPr>
          <p:cNvSpPr>
            <a:spLocks noGrp="1"/>
          </p:cNvSpPr>
          <p:nvPr>
            <p:ph type="body" sz="quarter" idx="10"/>
          </p:nvPr>
        </p:nvSpPr>
        <p:spPr>
          <a:xfrm>
            <a:off x="508000" y="1411553"/>
            <a:ext cx="5359400" cy="5601533"/>
          </a:xfrm>
        </p:spPr>
        <p:txBody>
          <a:bodyPr/>
          <a:lstStyle/>
          <a:p>
            <a:r>
              <a:rPr lang="en-US" dirty="0"/>
              <a:t>The group, or the leader, pre-selects a book of the Bible or a subject to study:</a:t>
            </a:r>
          </a:p>
          <a:p>
            <a:pPr lvl="1"/>
            <a:r>
              <a:rPr lang="en-US" dirty="0"/>
              <a:t>Book of Daniel</a:t>
            </a:r>
          </a:p>
          <a:p>
            <a:pPr lvl="1"/>
            <a:r>
              <a:rPr lang="en-US" dirty="0"/>
              <a:t>Suffering and </a:t>
            </a:r>
            <a:r>
              <a:rPr lang="en-US" dirty="0" smtClean="0"/>
              <a:t>Death</a:t>
            </a:r>
            <a:endParaRPr lang="en-US" altLang="ja-JP" dirty="0"/>
          </a:p>
          <a:p>
            <a:pPr lvl="1"/>
            <a:endParaRPr lang="en-US" dirty="0" smtClean="0"/>
          </a:p>
          <a:p>
            <a:r>
              <a:rPr lang="ja-JP" altLang="en-US" dirty="0" smtClean="0"/>
              <a:t>グループ</a:t>
            </a:r>
            <a:r>
              <a:rPr lang="ja-JP" altLang="en-US" dirty="0"/>
              <a:t>或いはリーダーがあらかじめ研究する書或いは事柄を決める</a:t>
            </a:r>
            <a:endParaRPr lang="en-US" altLang="ja-JP" dirty="0"/>
          </a:p>
          <a:p>
            <a:pPr lvl="1"/>
            <a:r>
              <a:rPr lang="ja-JP" altLang="en-US" dirty="0" smtClean="0"/>
              <a:t>ダニエル書</a:t>
            </a:r>
            <a:endParaRPr lang="en-US" altLang="ja-JP" dirty="0"/>
          </a:p>
          <a:p>
            <a:pPr lvl="1"/>
            <a:r>
              <a:rPr lang="ja-JP" altLang="en-US" dirty="0" smtClean="0"/>
              <a:t>苦しみ</a:t>
            </a:r>
            <a:r>
              <a:rPr lang="ja-JP" altLang="en-US" dirty="0"/>
              <a:t>と死</a:t>
            </a:r>
            <a:endParaRPr lang="en-US" altLang="ja-JP" dirty="0"/>
          </a:p>
          <a:p>
            <a:pPr lvl="1"/>
            <a:endParaRPr lang="en-US" altLang="ja-JP" dirty="0"/>
          </a:p>
        </p:txBody>
      </p:sp>
      <p:pic>
        <p:nvPicPr>
          <p:cNvPr id="6" name="image.png" descr="image.png">
            <a:extLst>
              <a:ext uri="{FF2B5EF4-FFF2-40B4-BE49-F238E27FC236}">
                <a16:creationId xmlns:a16="http://schemas.microsoft.com/office/drawing/2014/main" xmlns="" id="{685E9669-4EDF-4211-8AF8-FC1759CE454C}"/>
              </a:ext>
            </a:extLst>
          </p:cNvPr>
          <p:cNvPicPr>
            <a:picLocks noChangeAspect="1"/>
          </p:cNvPicPr>
          <p:nvPr/>
        </p:nvPicPr>
        <p:blipFill rotWithShape="1">
          <a:blip r:embed="rId2">
            <a:extLst/>
          </a:blip>
          <a:srcRect l="10449" t="1283" r="7501" b="2588"/>
          <a:stretch/>
        </p:blipFill>
        <p:spPr>
          <a:xfrm>
            <a:off x="6341905" y="649813"/>
            <a:ext cx="5105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230958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The Open Bible Study</a:t>
            </a:r>
          </a:p>
        </p:txBody>
      </p:sp>
      <p:sp>
        <p:nvSpPr>
          <p:cNvPr id="4" name="Text Placeholder 3">
            <a:extLst>
              <a:ext uri="{FF2B5EF4-FFF2-40B4-BE49-F238E27FC236}">
                <a16:creationId xmlns:a16="http://schemas.microsoft.com/office/drawing/2014/main" xmlns="" id="{D46823CE-5618-4B10-8056-2CFA7F7A86B9}"/>
              </a:ext>
            </a:extLst>
          </p:cNvPr>
          <p:cNvSpPr>
            <a:spLocks noGrp="1"/>
          </p:cNvSpPr>
          <p:nvPr>
            <p:ph type="body" sz="quarter" idx="10"/>
          </p:nvPr>
        </p:nvSpPr>
        <p:spPr>
          <a:xfrm>
            <a:off x="508000" y="1411553"/>
            <a:ext cx="5359400" cy="5613845"/>
          </a:xfrm>
        </p:spPr>
        <p:txBody>
          <a:bodyPr/>
          <a:lstStyle/>
          <a:p>
            <a:r>
              <a:rPr lang="en-US" dirty="0"/>
              <a:t>The leader must work harder and select texts to consider for each study </a:t>
            </a:r>
            <a:r>
              <a:rPr lang="en-US" dirty="0" smtClean="0"/>
              <a:t>session</a:t>
            </a:r>
            <a:br>
              <a:rPr lang="en-US" dirty="0" smtClean="0"/>
            </a:br>
            <a:r>
              <a:rPr lang="ja-JP" altLang="en-US" dirty="0" smtClean="0"/>
              <a:t>リーダーは毎度研究のために聖句などを準備しなければならない</a:t>
            </a:r>
            <a:endParaRPr lang="en-US" dirty="0"/>
          </a:p>
          <a:p>
            <a:endParaRPr lang="en-US" dirty="0"/>
          </a:p>
          <a:p>
            <a:endParaRPr lang="en-US" dirty="0"/>
          </a:p>
          <a:p>
            <a:r>
              <a:rPr lang="en-US" dirty="0"/>
              <a:t>Often, those texts will come from study guides</a:t>
            </a:r>
            <a:r>
              <a:rPr lang="en-US" dirty="0" smtClean="0"/>
              <a:t>!</a:t>
            </a:r>
            <a:br>
              <a:rPr lang="en-US" dirty="0" smtClean="0"/>
            </a:br>
            <a:r>
              <a:rPr lang="ja-JP" altLang="en-US" dirty="0" smtClean="0"/>
              <a:t>多くの場合その聖句は聖書講座からとられることがある</a:t>
            </a:r>
            <a:endParaRPr lang="en-US" dirty="0"/>
          </a:p>
        </p:txBody>
      </p:sp>
      <p:pic>
        <p:nvPicPr>
          <p:cNvPr id="6" name="image.png" descr="image.png">
            <a:extLst>
              <a:ext uri="{FF2B5EF4-FFF2-40B4-BE49-F238E27FC236}">
                <a16:creationId xmlns:a16="http://schemas.microsoft.com/office/drawing/2014/main" xmlns="" id="{685E9669-4EDF-4211-8AF8-FC1759CE454C}"/>
              </a:ext>
            </a:extLst>
          </p:cNvPr>
          <p:cNvPicPr>
            <a:picLocks noChangeAspect="1"/>
          </p:cNvPicPr>
          <p:nvPr/>
        </p:nvPicPr>
        <p:blipFill rotWithShape="1">
          <a:blip r:embed="rId2">
            <a:extLst/>
          </a:blip>
          <a:srcRect l="10449" t="1283" r="7501" b="2588"/>
          <a:stretch/>
        </p:blipFill>
        <p:spPr>
          <a:xfrm>
            <a:off x="6341905" y="649813"/>
            <a:ext cx="5105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6000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The Open Bible Study</a:t>
            </a:r>
          </a:p>
        </p:txBody>
      </p:sp>
      <p:sp>
        <p:nvSpPr>
          <p:cNvPr id="4" name="Text Placeholder 3">
            <a:extLst>
              <a:ext uri="{FF2B5EF4-FFF2-40B4-BE49-F238E27FC236}">
                <a16:creationId xmlns:a16="http://schemas.microsoft.com/office/drawing/2014/main" xmlns="" id="{D46823CE-5618-4B10-8056-2CFA7F7A86B9}"/>
              </a:ext>
            </a:extLst>
          </p:cNvPr>
          <p:cNvSpPr>
            <a:spLocks noGrp="1"/>
          </p:cNvSpPr>
          <p:nvPr>
            <p:ph type="body" sz="quarter" idx="10"/>
          </p:nvPr>
        </p:nvSpPr>
        <p:spPr>
          <a:xfrm>
            <a:off x="508000" y="1411553"/>
            <a:ext cx="5359400" cy="2659190"/>
          </a:xfrm>
        </p:spPr>
        <p:txBody>
          <a:bodyPr/>
          <a:lstStyle/>
          <a:p>
            <a:r>
              <a:rPr lang="en-US" dirty="0"/>
              <a:t>The texts to review should be given at the previous meeting, along with a few questions to also consider </a:t>
            </a:r>
            <a:r>
              <a:rPr lang="en-US" dirty="0" smtClean="0"/>
              <a:t/>
            </a:r>
            <a:br>
              <a:rPr lang="en-US" dirty="0" smtClean="0"/>
            </a:br>
            <a:r>
              <a:rPr lang="ja-JP" altLang="en-US" dirty="0" smtClean="0"/>
              <a:t>聖句、と質問は前回のミーティングで配布する</a:t>
            </a:r>
            <a:endParaRPr lang="en-US" dirty="0"/>
          </a:p>
        </p:txBody>
      </p:sp>
      <p:pic>
        <p:nvPicPr>
          <p:cNvPr id="6" name="image.png" descr="image.png">
            <a:extLst>
              <a:ext uri="{FF2B5EF4-FFF2-40B4-BE49-F238E27FC236}">
                <a16:creationId xmlns:a16="http://schemas.microsoft.com/office/drawing/2014/main" xmlns="" id="{685E9669-4EDF-4211-8AF8-FC1759CE454C}"/>
              </a:ext>
            </a:extLst>
          </p:cNvPr>
          <p:cNvPicPr>
            <a:picLocks noChangeAspect="1"/>
          </p:cNvPicPr>
          <p:nvPr/>
        </p:nvPicPr>
        <p:blipFill rotWithShape="1">
          <a:blip r:embed="rId2">
            <a:extLst/>
          </a:blip>
          <a:srcRect l="10449" t="1283" r="7501" b="2588"/>
          <a:stretch/>
        </p:blipFill>
        <p:spPr>
          <a:xfrm>
            <a:off x="6341905" y="649813"/>
            <a:ext cx="5105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900029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The Open Bible Study</a:t>
            </a:r>
          </a:p>
        </p:txBody>
      </p:sp>
      <p:sp>
        <p:nvSpPr>
          <p:cNvPr id="4" name="Text Placeholder 3">
            <a:extLst>
              <a:ext uri="{FF2B5EF4-FFF2-40B4-BE49-F238E27FC236}">
                <a16:creationId xmlns:a16="http://schemas.microsoft.com/office/drawing/2014/main" xmlns="" id="{D46823CE-5618-4B10-8056-2CFA7F7A86B9}"/>
              </a:ext>
            </a:extLst>
          </p:cNvPr>
          <p:cNvSpPr>
            <a:spLocks noGrp="1"/>
          </p:cNvSpPr>
          <p:nvPr>
            <p:ph type="body" sz="quarter" idx="10"/>
          </p:nvPr>
        </p:nvSpPr>
        <p:spPr>
          <a:xfrm>
            <a:off x="508000" y="1411553"/>
            <a:ext cx="5359400" cy="6057043"/>
          </a:xfrm>
        </p:spPr>
        <p:txBody>
          <a:bodyPr/>
          <a:lstStyle/>
          <a:p>
            <a:r>
              <a:rPr lang="en-US" dirty="0"/>
              <a:t>Those texts become the focus of study the next </a:t>
            </a:r>
            <a:r>
              <a:rPr lang="en-US" dirty="0" smtClean="0"/>
              <a:t>time</a:t>
            </a:r>
            <a:br>
              <a:rPr lang="en-US" dirty="0" smtClean="0"/>
            </a:br>
            <a:r>
              <a:rPr lang="ja-JP" altLang="en-US" dirty="0" smtClean="0"/>
              <a:t>これらの聖句は次回の研究の焦点となる</a:t>
            </a:r>
            <a:endParaRPr lang="en-US" dirty="0"/>
          </a:p>
          <a:p>
            <a:endParaRPr lang="en-US" dirty="0"/>
          </a:p>
          <a:p>
            <a:endParaRPr lang="en-US" dirty="0"/>
          </a:p>
          <a:p>
            <a:r>
              <a:rPr lang="en-US" dirty="0"/>
              <a:t>However, often </a:t>
            </a:r>
            <a:r>
              <a:rPr lang="en-US" i="1" dirty="0"/>
              <a:t>other</a:t>
            </a:r>
            <a:r>
              <a:rPr lang="en-US" dirty="0"/>
              <a:t> texts will surface from the group. They should also be </a:t>
            </a:r>
            <a:r>
              <a:rPr lang="en-US" dirty="0" smtClean="0"/>
              <a:t>reviewed</a:t>
            </a:r>
            <a:br>
              <a:rPr lang="en-US" dirty="0" smtClean="0"/>
            </a:br>
            <a:r>
              <a:rPr lang="ja-JP" altLang="en-US" dirty="0" smtClean="0"/>
              <a:t>研究中にほかの聖句もクループから出されることがある。それらの聖句も研究すべきである</a:t>
            </a:r>
            <a:endParaRPr lang="en-US" dirty="0"/>
          </a:p>
        </p:txBody>
      </p:sp>
      <p:pic>
        <p:nvPicPr>
          <p:cNvPr id="6" name="image.png" descr="image.png">
            <a:extLst>
              <a:ext uri="{FF2B5EF4-FFF2-40B4-BE49-F238E27FC236}">
                <a16:creationId xmlns:a16="http://schemas.microsoft.com/office/drawing/2014/main" xmlns="" id="{685E9669-4EDF-4211-8AF8-FC1759CE454C}"/>
              </a:ext>
            </a:extLst>
          </p:cNvPr>
          <p:cNvPicPr>
            <a:picLocks noChangeAspect="1"/>
          </p:cNvPicPr>
          <p:nvPr/>
        </p:nvPicPr>
        <p:blipFill rotWithShape="1">
          <a:blip r:embed="rId2">
            <a:extLst/>
          </a:blip>
          <a:srcRect l="10449" t="1283" r="7501" b="2588"/>
          <a:stretch/>
        </p:blipFill>
        <p:spPr>
          <a:xfrm>
            <a:off x="6341905" y="649813"/>
            <a:ext cx="5105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8084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76881-A856-44CA-A024-72DA936271E6}"/>
              </a:ext>
            </a:extLst>
          </p:cNvPr>
          <p:cNvSpPr>
            <a:spLocks noGrp="1"/>
          </p:cNvSpPr>
          <p:nvPr>
            <p:ph type="title"/>
          </p:nvPr>
        </p:nvSpPr>
        <p:spPr/>
        <p:txBody>
          <a:bodyPr/>
          <a:lstStyle/>
          <a:p>
            <a:r>
              <a:rPr lang="en-US" dirty="0"/>
              <a:t>The Open Bible Study</a:t>
            </a:r>
          </a:p>
        </p:txBody>
      </p:sp>
      <p:sp>
        <p:nvSpPr>
          <p:cNvPr id="4" name="Text Placeholder 3">
            <a:extLst>
              <a:ext uri="{FF2B5EF4-FFF2-40B4-BE49-F238E27FC236}">
                <a16:creationId xmlns:a16="http://schemas.microsoft.com/office/drawing/2014/main" xmlns="" id="{D46823CE-5618-4B10-8056-2CFA7F7A86B9}"/>
              </a:ext>
            </a:extLst>
          </p:cNvPr>
          <p:cNvSpPr>
            <a:spLocks noGrp="1"/>
          </p:cNvSpPr>
          <p:nvPr>
            <p:ph type="body" sz="quarter" idx="10"/>
          </p:nvPr>
        </p:nvSpPr>
        <p:spPr>
          <a:xfrm>
            <a:off x="508000" y="1411553"/>
            <a:ext cx="5359400" cy="4875181"/>
          </a:xfrm>
        </p:spPr>
        <p:txBody>
          <a:bodyPr/>
          <a:lstStyle/>
          <a:p>
            <a:r>
              <a:rPr lang="en-US" dirty="0"/>
              <a:t>This means that the leader must be more knowledgeable of the Bible than most of the group members, to know how to lead </a:t>
            </a:r>
            <a:r>
              <a:rPr lang="en-US" dirty="0" smtClean="0"/>
              <a:t>well</a:t>
            </a:r>
            <a:br>
              <a:rPr lang="en-US" dirty="0" smtClean="0"/>
            </a:br>
            <a:r>
              <a:rPr lang="ja-JP" altLang="en-US" dirty="0" smtClean="0"/>
              <a:t>これはリーダがグループのほかのメンバーよりも聖書の深い知識を持っていなければならなく、またリーダーシップを発揮できなければならない事を意味する</a:t>
            </a:r>
            <a:endParaRPr lang="en-US" dirty="0"/>
          </a:p>
        </p:txBody>
      </p:sp>
      <p:pic>
        <p:nvPicPr>
          <p:cNvPr id="6" name="image.png" descr="image.png">
            <a:extLst>
              <a:ext uri="{FF2B5EF4-FFF2-40B4-BE49-F238E27FC236}">
                <a16:creationId xmlns:a16="http://schemas.microsoft.com/office/drawing/2014/main" xmlns="" id="{685E9669-4EDF-4211-8AF8-FC1759CE454C}"/>
              </a:ext>
            </a:extLst>
          </p:cNvPr>
          <p:cNvPicPr>
            <a:picLocks noChangeAspect="1"/>
          </p:cNvPicPr>
          <p:nvPr/>
        </p:nvPicPr>
        <p:blipFill rotWithShape="1">
          <a:blip r:embed="rId2">
            <a:extLst/>
          </a:blip>
          <a:srcRect l="10449" t="1283" r="7501" b="2588"/>
          <a:stretch/>
        </p:blipFill>
        <p:spPr>
          <a:xfrm>
            <a:off x="6341905" y="649813"/>
            <a:ext cx="5105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66132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Studying the Bible Is for Everyone!</a:t>
            </a:r>
          </a:p>
        </p:txBody>
      </p:sp>
      <p:sp>
        <p:nvSpPr>
          <p:cNvPr id="3" name="Text Placeholder 2"/>
          <p:cNvSpPr>
            <a:spLocks noGrp="1"/>
          </p:cNvSpPr>
          <p:nvPr>
            <p:ph type="body" sz="quarter" idx="10"/>
          </p:nvPr>
        </p:nvSpPr>
        <p:spPr>
          <a:xfrm>
            <a:off x="508000" y="1411553"/>
            <a:ext cx="7874000" cy="2634567"/>
          </a:xfrm>
        </p:spPr>
        <p:txBody>
          <a:bodyPr/>
          <a:lstStyle/>
          <a:p>
            <a:pPr marL="0" indent="0">
              <a:buNone/>
            </a:pPr>
            <a:r>
              <a:rPr lang="en-US" dirty="0"/>
              <a:t>“God has given reasoning powers to men, and by bringing our mental faculties into connection with the Word of God, the spiritual powers are awakened, </a:t>
            </a:r>
            <a:endParaRPr lang="en-US" dirty="0" smtClean="0"/>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神は考える力を人に与えた。神の言葉へ我々の知恵をつなぐとき霊的な力が揺り起こされ、</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46668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a:xfrm>
            <a:off x="1828800" y="1371600"/>
            <a:ext cx="10160000" cy="990600"/>
          </a:xfrm>
        </p:spPr>
        <p:txBody>
          <a:bodyPr>
            <a:normAutofit/>
          </a:bodyPr>
          <a:lstStyle/>
          <a:p>
            <a:r>
              <a:rPr lang="en-US" sz="4000" dirty="0"/>
              <a:t>Last April: Leading Groups</a:t>
            </a:r>
          </a:p>
        </p:txBody>
      </p:sp>
      <p:pic>
        <p:nvPicPr>
          <p:cNvPr id="5" name="Picture 4" descr="A group of people looking at the camera&#10;&#10;Description generated with very high confidence">
            <a:extLst>
              <a:ext uri="{FF2B5EF4-FFF2-40B4-BE49-F238E27FC236}">
                <a16:creationId xmlns:a16="http://schemas.microsoft.com/office/drawing/2014/main" xmlns="" id="{97EAC437-DB98-4991-AEFB-F5CA056B2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862262"/>
            <a:ext cx="6629400" cy="3729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9990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a:t>Based on a lecture format, focuses on </a:t>
            </a:r>
            <a:r>
              <a:rPr lang="en-US" dirty="0" smtClean="0"/>
              <a:t>instruction</a:t>
            </a:r>
            <a:br>
              <a:rPr lang="en-US" dirty="0" smtClean="0"/>
            </a:br>
            <a:r>
              <a:rPr lang="ja-JP" altLang="en-US" b="1" dirty="0">
                <a:latin typeface="HG明朝E" panose="02020909000000000000" pitchFamily="17" charset="-128"/>
                <a:ea typeface="HG明朝E" panose="02020909000000000000" pitchFamily="17" charset="-128"/>
              </a:rPr>
              <a:t>講義</a:t>
            </a:r>
            <a:r>
              <a:rPr lang="ja-JP" altLang="en-US" b="1" dirty="0" smtClean="0">
                <a:latin typeface="HG明朝E" panose="02020909000000000000" pitchFamily="17" charset="-128"/>
                <a:ea typeface="HG明朝E" panose="02020909000000000000" pitchFamily="17" charset="-128"/>
              </a:rPr>
              <a:t>形式に基づき、</a:t>
            </a:r>
            <a:r>
              <a:rPr lang="ja-JP" altLang="en-US" b="1" dirty="0">
                <a:latin typeface="HG明朝E" panose="02020909000000000000" pitchFamily="17" charset="-128"/>
                <a:ea typeface="HG明朝E" panose="02020909000000000000" pitchFamily="17" charset="-128"/>
              </a:rPr>
              <a:t>指導に重点を</a:t>
            </a:r>
            <a:r>
              <a:rPr lang="ja-JP" altLang="en-US" b="1" dirty="0" smtClean="0">
                <a:latin typeface="HG明朝E" panose="02020909000000000000" pitchFamily="17" charset="-128"/>
                <a:ea typeface="HG明朝E" panose="02020909000000000000" pitchFamily="17" charset="-128"/>
              </a:rPr>
              <a:t>おく</a:t>
            </a:r>
            <a:endParaRPr lang="en-US" dirty="0"/>
          </a:p>
          <a:p>
            <a:r>
              <a:rPr lang="en-US" dirty="0"/>
              <a:t>Communication is from teacher to student and </a:t>
            </a:r>
            <a:r>
              <a:rPr lang="en-US" dirty="0" smtClean="0"/>
              <a:t>vice versa</a:t>
            </a:r>
            <a:br>
              <a:rPr lang="en-US" dirty="0" smtClean="0"/>
            </a:br>
            <a:r>
              <a:rPr lang="ja-JP" altLang="en-US" b="1" dirty="0">
                <a:latin typeface="HG明朝E" panose="02020909000000000000" pitchFamily="17" charset="-128"/>
                <a:ea typeface="HG明朝E" panose="02020909000000000000" pitchFamily="17" charset="-128"/>
              </a:rPr>
              <a:t>コミュニケーションは教師から生徒へ、またその反対</a:t>
            </a:r>
            <a:endParaRPr lang="en-US" dirty="0"/>
          </a:p>
          <a:p>
            <a:r>
              <a:rPr lang="en-US" dirty="0"/>
              <a:t>The objective is to impart knowledge, to inspire people to </a:t>
            </a:r>
            <a:r>
              <a:rPr lang="en-US" dirty="0" smtClean="0"/>
              <a:t>action</a:t>
            </a:r>
            <a:r>
              <a:rPr lang="ja-JP" altLang="en-US" b="1" dirty="0">
                <a:latin typeface="HG明朝E" panose="02020909000000000000" pitchFamily="17" charset="-128"/>
                <a:ea typeface="HG明朝E" panose="02020909000000000000" pitchFamily="17" charset="-128"/>
              </a:rPr>
              <a:t>目的は知識を授け、人々を行動へと導く</a:t>
            </a:r>
            <a:r>
              <a:rPr lang="ja-JP" altLang="en-US" b="1" dirty="0" smtClean="0">
                <a:latin typeface="HG明朝E" panose="02020909000000000000" pitchFamily="17" charset="-128"/>
                <a:ea typeface="HG明朝E" panose="02020909000000000000" pitchFamily="17" charset="-128"/>
              </a:rPr>
              <a:t>こと</a:t>
            </a:r>
            <a:endParaRPr lang="en-US" dirty="0"/>
          </a:p>
          <a:p>
            <a:r>
              <a:rPr lang="en-US" dirty="0"/>
              <a:t>The best leaders are knowledgeable, 				   patient </a:t>
            </a:r>
            <a:r>
              <a:rPr lang="en-US" dirty="0" smtClean="0"/>
              <a:t>people</a:t>
            </a:r>
            <a:r>
              <a:rPr lang="ja-JP" altLang="en-US" b="1" dirty="0">
                <a:latin typeface="HG明朝E" panose="02020909000000000000" pitchFamily="17" charset="-128"/>
                <a:ea typeface="HG明朝E" panose="02020909000000000000" pitchFamily="17" charset="-128"/>
              </a:rPr>
              <a:t>最良のリーダーは知識があり、</a:t>
            </a:r>
            <a:r>
              <a:rPr lang="en-US" altLang="ja-JP" b="1" dirty="0">
                <a:latin typeface="HG明朝E" panose="02020909000000000000" pitchFamily="17" charset="-128"/>
                <a:ea typeface="HG明朝E" panose="02020909000000000000" pitchFamily="17" charset="-128"/>
              </a:rPr>
              <a:t/>
            </a:r>
            <a:br>
              <a:rPr lang="en-US" altLang="ja-JP" b="1" dirty="0">
                <a:latin typeface="HG明朝E" panose="02020909000000000000" pitchFamily="17" charset="-128"/>
                <a:ea typeface="HG明朝E" panose="02020909000000000000" pitchFamily="17" charset="-128"/>
              </a:rPr>
            </a:br>
            <a:r>
              <a:rPr lang="ja-JP" altLang="en-US" b="1" dirty="0">
                <a:latin typeface="HG明朝E" panose="02020909000000000000" pitchFamily="17" charset="-128"/>
                <a:ea typeface="HG明朝E" panose="02020909000000000000" pitchFamily="17" charset="-128"/>
              </a:rPr>
              <a:t>辛抱強い人</a:t>
            </a:r>
            <a:endParaRPr lang="en-US" altLang="ja-JP" b="1" dirty="0"/>
          </a:p>
          <a:p>
            <a:endParaRPr lang="en-US" dirty="0"/>
          </a:p>
        </p:txBody>
      </p:sp>
      <p:sp>
        <p:nvSpPr>
          <p:cNvPr id="4" name="Title 3"/>
          <p:cNvSpPr>
            <a:spLocks noGrp="1"/>
          </p:cNvSpPr>
          <p:nvPr>
            <p:ph type="title"/>
          </p:nvPr>
        </p:nvSpPr>
        <p:spPr/>
        <p:txBody>
          <a:bodyPr/>
          <a:lstStyle/>
          <a:p>
            <a:r>
              <a:rPr lang="en-US" dirty="0"/>
              <a:t>The </a:t>
            </a:r>
            <a:r>
              <a:rPr lang="en-US" i="1" dirty="0"/>
              <a:t>Didactic</a:t>
            </a:r>
            <a:r>
              <a:rPr lang="en-US" dirty="0"/>
              <a:t> </a:t>
            </a:r>
            <a:r>
              <a:rPr lang="en-US" dirty="0" smtClean="0"/>
              <a:t>Method</a:t>
            </a:r>
            <a:r>
              <a:rPr lang="ja-JP" altLang="en-US" b="1" dirty="0">
                <a:latin typeface="HG明朝E" panose="02020909000000000000" pitchFamily="17" charset="-128"/>
                <a:ea typeface="HG明朝E" panose="02020909000000000000" pitchFamily="17" charset="-128"/>
              </a:rPr>
              <a:t>教育的方法</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7467600" y="3429000"/>
            <a:ext cx="3962400" cy="2968752"/>
          </a:xfrm>
          <a:prstGeom prst="rect">
            <a:avLst/>
          </a:prstGeom>
        </p:spPr>
      </p:pic>
    </p:spTree>
    <p:extLst>
      <p:ext uri="{BB962C8B-B14F-4D97-AF65-F5344CB8AC3E}">
        <p14:creationId xmlns:p14="http://schemas.microsoft.com/office/powerpoint/2010/main" val="1990209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fontScale="92500" lnSpcReduction="10000"/>
          </a:bodyPr>
          <a:lstStyle/>
          <a:p>
            <a:r>
              <a:rPr lang="en-US" dirty="0"/>
              <a:t>Based on a discussion format, focusing on </a:t>
            </a:r>
            <a:r>
              <a:rPr lang="en-US" dirty="0" smtClean="0"/>
              <a:t>discovery</a:t>
            </a:r>
            <a:br>
              <a:rPr lang="en-US" dirty="0" smtClean="0"/>
            </a:br>
            <a:r>
              <a:rPr lang="ja-JP" altLang="en-US" b="1" dirty="0">
                <a:latin typeface="HG明朝E" panose="02020909000000000000" pitchFamily="17" charset="-128"/>
                <a:ea typeface="HG明朝E" panose="02020909000000000000" pitchFamily="17" charset="-128"/>
              </a:rPr>
              <a:t>討議</a:t>
            </a:r>
            <a:r>
              <a:rPr lang="ja-JP" altLang="en-US" b="1" dirty="0" smtClean="0">
                <a:latin typeface="HG明朝E" panose="02020909000000000000" pitchFamily="17" charset="-128"/>
                <a:ea typeface="HG明朝E" panose="02020909000000000000" pitchFamily="17" charset="-128"/>
              </a:rPr>
              <a:t>形式に基づき、</a:t>
            </a:r>
            <a:r>
              <a:rPr lang="ja-JP" altLang="en-US" b="1" dirty="0">
                <a:latin typeface="HG明朝E" panose="02020909000000000000" pitchFamily="17" charset="-128"/>
                <a:ea typeface="HG明朝E" panose="02020909000000000000" pitchFamily="17" charset="-128"/>
              </a:rPr>
              <a:t>発見に重点を</a:t>
            </a:r>
            <a:r>
              <a:rPr lang="ja-JP" altLang="en-US" b="1" dirty="0" smtClean="0">
                <a:latin typeface="HG明朝E" panose="02020909000000000000" pitchFamily="17" charset="-128"/>
                <a:ea typeface="HG明朝E" panose="02020909000000000000" pitchFamily="17" charset="-128"/>
              </a:rPr>
              <a:t>置く</a:t>
            </a:r>
            <a:endParaRPr lang="en-US" dirty="0"/>
          </a:p>
          <a:p>
            <a:r>
              <a:rPr lang="en-US" dirty="0"/>
              <a:t>Communication is from student to student to </a:t>
            </a:r>
            <a:r>
              <a:rPr lang="en-US" dirty="0" smtClean="0"/>
              <a:t>leader</a:t>
            </a:r>
            <a:br>
              <a:rPr lang="en-US" dirty="0" smtClean="0"/>
            </a:br>
            <a:r>
              <a:rPr lang="ja-JP" altLang="en-US" b="1" dirty="0">
                <a:latin typeface="HG明朝E" panose="02020909000000000000" pitchFamily="17" charset="-128"/>
                <a:ea typeface="HG明朝E" panose="02020909000000000000" pitchFamily="17" charset="-128"/>
              </a:rPr>
              <a:t>コミュニケーションは生徒から生徒やリーダー</a:t>
            </a:r>
            <a:r>
              <a:rPr lang="ja-JP" altLang="en-US" b="1" dirty="0" smtClean="0">
                <a:latin typeface="HG明朝E" panose="02020909000000000000" pitchFamily="17" charset="-128"/>
                <a:ea typeface="HG明朝E" panose="02020909000000000000" pitchFamily="17" charset="-128"/>
              </a:rPr>
              <a:t>に</a:t>
            </a:r>
            <a:endParaRPr lang="en-US" dirty="0"/>
          </a:p>
          <a:p>
            <a:r>
              <a:rPr lang="en-US" dirty="0"/>
              <a:t>The objective is to empower participation and personal discovery which leads to longer-lasting </a:t>
            </a:r>
            <a:r>
              <a:rPr lang="en-US" dirty="0" smtClean="0"/>
              <a:t>convictions</a:t>
            </a:r>
            <a:br>
              <a:rPr lang="en-US" dirty="0" smtClean="0"/>
            </a:br>
            <a:r>
              <a:rPr lang="ja-JP" altLang="en-US" b="1" dirty="0">
                <a:latin typeface="HG明朝E" panose="02020909000000000000" pitchFamily="17" charset="-128"/>
                <a:ea typeface="HG明朝E" panose="02020909000000000000" pitchFamily="17" charset="-128"/>
              </a:rPr>
              <a:t>目的は参加を強め、より長く続く確信へと導く個人的な発見をすること</a:t>
            </a:r>
            <a:endParaRPr lang="en-US" dirty="0"/>
          </a:p>
          <a:p>
            <a:r>
              <a:rPr lang="en-US" dirty="0"/>
              <a:t>The best leaders are facilitators, 			        observers of </a:t>
            </a:r>
            <a:r>
              <a:rPr lang="en-US" dirty="0" smtClean="0"/>
              <a:t>people</a:t>
            </a:r>
            <a:r>
              <a:rPr lang="ja-JP" altLang="en-US" b="1" dirty="0">
                <a:latin typeface="HG明朝E" panose="02020909000000000000" pitchFamily="17" charset="-128"/>
                <a:ea typeface="HG明朝E" panose="02020909000000000000" pitchFamily="17" charset="-128"/>
              </a:rPr>
              <a:t>最良のリーダーはファシリテーターで</a:t>
            </a:r>
            <a:r>
              <a:rPr lang="en-US" altLang="ja-JP" b="1" dirty="0">
                <a:latin typeface="HG明朝E" panose="02020909000000000000" pitchFamily="17" charset="-128"/>
                <a:ea typeface="HG明朝E" panose="02020909000000000000" pitchFamily="17" charset="-128"/>
              </a:rPr>
              <a:t/>
            </a:r>
            <a:br>
              <a:rPr lang="en-US" altLang="ja-JP" b="1" dirty="0">
                <a:latin typeface="HG明朝E" panose="02020909000000000000" pitchFamily="17" charset="-128"/>
                <a:ea typeface="HG明朝E" panose="02020909000000000000" pitchFamily="17" charset="-128"/>
              </a:rPr>
            </a:br>
            <a:r>
              <a:rPr lang="ja-JP" altLang="en-US" b="1" dirty="0">
                <a:latin typeface="HG明朝E" panose="02020909000000000000" pitchFamily="17" charset="-128"/>
                <a:ea typeface="HG明朝E" panose="02020909000000000000" pitchFamily="17" charset="-128"/>
              </a:rPr>
              <a:t>人をよく観察する</a:t>
            </a:r>
            <a:endParaRPr lang="en-US" dirty="0"/>
          </a:p>
        </p:txBody>
      </p:sp>
      <p:sp>
        <p:nvSpPr>
          <p:cNvPr id="4" name="Title 3"/>
          <p:cNvSpPr>
            <a:spLocks noGrp="1"/>
          </p:cNvSpPr>
          <p:nvPr>
            <p:ph type="title"/>
          </p:nvPr>
        </p:nvSpPr>
        <p:spPr/>
        <p:txBody>
          <a:bodyPr/>
          <a:lstStyle/>
          <a:p>
            <a:r>
              <a:rPr lang="en-US" dirty="0" smtClean="0"/>
              <a:t>The </a:t>
            </a:r>
            <a:r>
              <a:rPr lang="en-US" i="1" dirty="0" smtClean="0"/>
              <a:t>Inductive</a:t>
            </a:r>
            <a:r>
              <a:rPr lang="en-US" dirty="0" smtClean="0"/>
              <a:t> Method </a:t>
            </a:r>
            <a:r>
              <a:rPr lang="ja-JP" altLang="en-US" dirty="0" smtClean="0"/>
              <a:t>帰納的方法</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3043"/>
          <a:stretch/>
        </p:blipFill>
        <p:spPr>
          <a:xfrm>
            <a:off x="8763000" y="3233057"/>
            <a:ext cx="3278245" cy="3048000"/>
          </a:xfrm>
          <a:prstGeom prst="rect">
            <a:avLst/>
          </a:prstGeom>
        </p:spPr>
      </p:pic>
    </p:spTree>
    <p:extLst>
      <p:ext uri="{BB962C8B-B14F-4D97-AF65-F5344CB8AC3E}">
        <p14:creationId xmlns:p14="http://schemas.microsoft.com/office/powerpoint/2010/main" val="1506274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a:t>Based on a lecture format, focuses on instruction</a:t>
            </a:r>
            <a:br>
              <a:rPr lang="en-US" dirty="0"/>
            </a:br>
            <a:r>
              <a:rPr lang="ja-JP" altLang="en-US" b="1" dirty="0">
                <a:latin typeface="HG明朝E" panose="02020909000000000000" pitchFamily="17" charset="-128"/>
                <a:ea typeface="HG明朝E" panose="02020909000000000000" pitchFamily="17" charset="-128"/>
              </a:rPr>
              <a:t>講義形式では、指導に重点をおく</a:t>
            </a:r>
            <a:endParaRPr lang="en-US" b="1" dirty="0"/>
          </a:p>
          <a:p>
            <a:r>
              <a:rPr lang="en-US" dirty="0"/>
              <a:t>Communication is from teacher to student and vice-versa</a:t>
            </a:r>
            <a:br>
              <a:rPr lang="en-US" dirty="0"/>
            </a:br>
            <a:r>
              <a:rPr lang="ja-JP" altLang="en-US" b="1" dirty="0">
                <a:latin typeface="HG明朝E" panose="02020909000000000000" pitchFamily="17" charset="-128"/>
                <a:ea typeface="HG明朝E" panose="02020909000000000000" pitchFamily="17" charset="-128"/>
              </a:rPr>
              <a:t>コミュニケーションは教師から生徒へ、またその反対</a:t>
            </a:r>
            <a:endParaRPr lang="en-US" b="1" dirty="0"/>
          </a:p>
          <a:p>
            <a:endParaRPr lang="en-US" dirty="0"/>
          </a:p>
        </p:txBody>
      </p:sp>
      <p:sp>
        <p:nvSpPr>
          <p:cNvPr id="4" name="Title 3"/>
          <p:cNvSpPr>
            <a:spLocks noGrp="1"/>
          </p:cNvSpPr>
          <p:nvPr>
            <p:ph type="title"/>
          </p:nvPr>
        </p:nvSpPr>
        <p:spPr/>
        <p:txBody>
          <a:bodyPr>
            <a:normAutofit/>
          </a:bodyPr>
          <a:lstStyle/>
          <a:p>
            <a:r>
              <a:rPr lang="en-US" sz="4000" dirty="0"/>
              <a:t>The </a:t>
            </a:r>
            <a:r>
              <a:rPr lang="en-US" sz="4000" i="1" dirty="0"/>
              <a:t>Didactic</a:t>
            </a:r>
            <a:r>
              <a:rPr lang="en-US" sz="4000" dirty="0"/>
              <a:t> Method</a:t>
            </a:r>
            <a:r>
              <a:rPr lang="ja-JP" altLang="en-US" sz="4000" dirty="0"/>
              <a:t>　</a:t>
            </a:r>
            <a:r>
              <a:rPr lang="ja-JP" altLang="en-US" sz="4000" b="1" dirty="0">
                <a:latin typeface="HG明朝E" panose="02020909000000000000" pitchFamily="17" charset="-128"/>
                <a:ea typeface="HG明朝E" panose="02020909000000000000" pitchFamily="17" charset="-128"/>
              </a:rPr>
              <a:t>教育的方法</a:t>
            </a:r>
            <a:endParaRPr lang="en-US" sz="4000" b="1"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7467600" y="3581400"/>
            <a:ext cx="3758991" cy="2816352"/>
          </a:xfrm>
          <a:prstGeom prst="rect">
            <a:avLst/>
          </a:prstGeom>
        </p:spPr>
      </p:pic>
    </p:spTree>
    <p:extLst>
      <p:ext uri="{BB962C8B-B14F-4D97-AF65-F5344CB8AC3E}">
        <p14:creationId xmlns:p14="http://schemas.microsoft.com/office/powerpoint/2010/main" val="16116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a:t>The objective is to impart knowledge, to inspire people to action</a:t>
            </a:r>
            <a:br>
              <a:rPr lang="en-US" dirty="0"/>
            </a:br>
            <a:r>
              <a:rPr lang="ja-JP" altLang="en-US" b="1" dirty="0">
                <a:latin typeface="HG明朝E" panose="02020909000000000000" pitchFamily="17" charset="-128"/>
                <a:ea typeface="HG明朝E" panose="02020909000000000000" pitchFamily="17" charset="-128"/>
              </a:rPr>
              <a:t>目的は知識を授け、人々を行動へと導くこと</a:t>
            </a:r>
            <a:endParaRPr lang="en-US" b="1" dirty="0"/>
          </a:p>
          <a:p>
            <a:r>
              <a:rPr lang="en-US" dirty="0"/>
              <a:t>The best leaders are knowledgeable, 				   patient people</a:t>
            </a:r>
            <a:br>
              <a:rPr lang="en-US" dirty="0"/>
            </a:br>
            <a:r>
              <a:rPr lang="ja-JP" altLang="en-US" b="1" dirty="0">
                <a:latin typeface="HG明朝E" panose="02020909000000000000" pitchFamily="17" charset="-128"/>
                <a:ea typeface="HG明朝E" panose="02020909000000000000" pitchFamily="17" charset="-128"/>
              </a:rPr>
              <a:t>最良のリーダーは知識があり、</a:t>
            </a:r>
            <a:r>
              <a:rPr lang="en-US" altLang="ja-JP" b="1" dirty="0">
                <a:latin typeface="HG明朝E" panose="02020909000000000000" pitchFamily="17" charset="-128"/>
                <a:ea typeface="HG明朝E" panose="02020909000000000000" pitchFamily="17" charset="-128"/>
              </a:rPr>
              <a:t/>
            </a:r>
            <a:br>
              <a:rPr lang="en-US" altLang="ja-JP" b="1" dirty="0">
                <a:latin typeface="HG明朝E" panose="02020909000000000000" pitchFamily="17" charset="-128"/>
                <a:ea typeface="HG明朝E" panose="02020909000000000000" pitchFamily="17" charset="-128"/>
              </a:rPr>
            </a:br>
            <a:r>
              <a:rPr lang="ja-JP" altLang="en-US" b="1" dirty="0">
                <a:latin typeface="HG明朝E" panose="02020909000000000000" pitchFamily="17" charset="-128"/>
                <a:ea typeface="HG明朝E" panose="02020909000000000000" pitchFamily="17" charset="-128"/>
              </a:rPr>
              <a:t>辛抱強い人</a:t>
            </a:r>
            <a:endParaRPr lang="en-US" b="1" dirty="0"/>
          </a:p>
        </p:txBody>
      </p:sp>
      <p:sp>
        <p:nvSpPr>
          <p:cNvPr id="4" name="Title 3"/>
          <p:cNvSpPr>
            <a:spLocks noGrp="1"/>
          </p:cNvSpPr>
          <p:nvPr>
            <p:ph type="title"/>
          </p:nvPr>
        </p:nvSpPr>
        <p:spPr/>
        <p:txBody>
          <a:bodyPr>
            <a:normAutofit/>
          </a:bodyPr>
          <a:lstStyle/>
          <a:p>
            <a:r>
              <a:rPr lang="en-US" sz="4000" dirty="0"/>
              <a:t>The </a:t>
            </a:r>
            <a:r>
              <a:rPr lang="en-US" sz="4000" i="1" dirty="0"/>
              <a:t>Didactic</a:t>
            </a:r>
            <a:r>
              <a:rPr lang="en-US" sz="4000" dirty="0"/>
              <a:t> Method </a:t>
            </a:r>
            <a:r>
              <a:rPr lang="ja-JP" altLang="en-US" sz="4000" dirty="0">
                <a:ea typeface="HG明朝E" panose="02020909000000000000" pitchFamily="17" charset="-128"/>
              </a:rPr>
              <a:t>  </a:t>
            </a:r>
            <a:r>
              <a:rPr lang="ja-JP" altLang="en-US" sz="4000" b="1" dirty="0">
                <a:latin typeface="HG明朝E" panose="02020909000000000000" pitchFamily="17" charset="-128"/>
                <a:ea typeface="HG明朝E" panose="02020909000000000000" pitchFamily="17" charset="-128"/>
              </a:rPr>
              <a:t>教育的方法</a:t>
            </a:r>
            <a:endParaRPr lang="en-US" sz="4000" b="1"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7467600" y="3581400"/>
            <a:ext cx="3758991" cy="2816352"/>
          </a:xfrm>
          <a:prstGeom prst="rect">
            <a:avLst/>
          </a:prstGeom>
        </p:spPr>
      </p:pic>
    </p:spTree>
    <p:extLst>
      <p:ext uri="{BB962C8B-B14F-4D97-AF65-F5344CB8AC3E}">
        <p14:creationId xmlns:p14="http://schemas.microsoft.com/office/powerpoint/2010/main" val="41449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4572000"/>
          </a:xfrm>
        </p:spPr>
        <p:txBody>
          <a:bodyPr/>
          <a:lstStyle/>
          <a:p>
            <a:r>
              <a:rPr lang="en-US" dirty="0"/>
              <a:t>Based on a discussion format, focusing on discovery</a:t>
            </a:r>
            <a:br>
              <a:rPr lang="en-US" dirty="0"/>
            </a:br>
            <a:r>
              <a:rPr lang="ja-JP" altLang="en-US" b="1" dirty="0">
                <a:latin typeface="HG明朝E" panose="02020909000000000000" pitchFamily="17" charset="-128"/>
                <a:ea typeface="HG明朝E" panose="02020909000000000000" pitchFamily="17" charset="-128"/>
              </a:rPr>
              <a:t>討議形式では、発見に重点を置く</a:t>
            </a:r>
            <a:endParaRPr lang="en-US" b="1" dirty="0"/>
          </a:p>
          <a:p>
            <a:r>
              <a:rPr lang="en-US" dirty="0"/>
              <a:t>Communication is from student to student to leader</a:t>
            </a:r>
            <a:br>
              <a:rPr lang="en-US" dirty="0"/>
            </a:br>
            <a:r>
              <a:rPr lang="ja-JP" altLang="en-US" b="1" dirty="0">
                <a:latin typeface="HG明朝E" panose="02020909000000000000" pitchFamily="17" charset="-128"/>
                <a:ea typeface="HG明朝E" panose="02020909000000000000" pitchFamily="17" charset="-128"/>
              </a:rPr>
              <a:t>コミュニケーションは生徒から生徒やリーダーに</a:t>
            </a:r>
            <a:endParaRPr lang="en-US" b="1" dirty="0"/>
          </a:p>
        </p:txBody>
      </p:sp>
      <p:sp>
        <p:nvSpPr>
          <p:cNvPr id="4" name="Title 3"/>
          <p:cNvSpPr>
            <a:spLocks noGrp="1"/>
          </p:cNvSpPr>
          <p:nvPr>
            <p:ph type="title"/>
          </p:nvPr>
        </p:nvSpPr>
        <p:spPr/>
        <p:txBody>
          <a:bodyPr>
            <a:normAutofit/>
          </a:bodyPr>
          <a:lstStyle/>
          <a:p>
            <a:r>
              <a:rPr lang="en-US" sz="4000" dirty="0"/>
              <a:t>The </a:t>
            </a:r>
            <a:r>
              <a:rPr lang="en-US" sz="4000" i="1" dirty="0"/>
              <a:t>Inductive</a:t>
            </a:r>
            <a:r>
              <a:rPr lang="en-US" sz="4000" dirty="0"/>
              <a:t> Method</a:t>
            </a:r>
            <a:r>
              <a:rPr lang="ja-JP" altLang="en-US" sz="4000" dirty="0">
                <a:latin typeface="HG明朝E" panose="02020909000000000000" pitchFamily="17" charset="-128"/>
                <a:ea typeface="HG明朝E" panose="02020909000000000000" pitchFamily="17" charset="-128"/>
              </a:rPr>
              <a:t>　</a:t>
            </a:r>
            <a:r>
              <a:rPr lang="ja-JP" altLang="en-US" sz="4000" dirty="0" smtClean="0">
                <a:latin typeface="HG明朝E" panose="02020909000000000000" pitchFamily="17" charset="-128"/>
                <a:ea typeface="HG明朝E" panose="02020909000000000000" pitchFamily="17" charset="-128"/>
              </a:rPr>
              <a:t>帰納的</a:t>
            </a:r>
            <a:r>
              <a:rPr lang="ja-JP" altLang="en-US" sz="4000" b="1" dirty="0" smtClean="0">
                <a:latin typeface="HG明朝E" panose="02020909000000000000" pitchFamily="17" charset="-128"/>
                <a:ea typeface="HG明朝E" panose="02020909000000000000" pitchFamily="17" charset="-128"/>
              </a:rPr>
              <a:t>な</a:t>
            </a:r>
            <a:r>
              <a:rPr lang="ja-JP" altLang="en-US" sz="4000" b="1" dirty="0">
                <a:latin typeface="HG明朝E" panose="02020909000000000000" pitchFamily="17" charset="-128"/>
                <a:ea typeface="HG明朝E" panose="02020909000000000000" pitchFamily="17" charset="-128"/>
              </a:rPr>
              <a:t>方法</a:t>
            </a:r>
            <a:r>
              <a:rPr lang="en-US" sz="4000" b="1" dirty="0"/>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3043"/>
          <a:stretch/>
        </p:blipFill>
        <p:spPr>
          <a:xfrm>
            <a:off x="8001000" y="3657600"/>
            <a:ext cx="3278245" cy="3048000"/>
          </a:xfrm>
          <a:prstGeom prst="rect">
            <a:avLst/>
          </a:prstGeom>
        </p:spPr>
      </p:pic>
    </p:spTree>
    <p:extLst>
      <p:ext uri="{BB962C8B-B14F-4D97-AF65-F5344CB8AC3E}">
        <p14:creationId xmlns:p14="http://schemas.microsoft.com/office/powerpoint/2010/main" val="271688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a:bodyPr>
          <a:lstStyle/>
          <a:p>
            <a:r>
              <a:rPr lang="en-US" dirty="0"/>
              <a:t>The objective is to empower participation and personal discovery which leads to longer-lasting convictions</a:t>
            </a:r>
            <a:br>
              <a:rPr lang="en-US" dirty="0"/>
            </a:br>
            <a:r>
              <a:rPr lang="ja-JP" altLang="en-US" b="1" dirty="0">
                <a:latin typeface="HG明朝E" panose="02020909000000000000" pitchFamily="17" charset="-128"/>
                <a:ea typeface="HG明朝E" panose="02020909000000000000" pitchFamily="17" charset="-128"/>
              </a:rPr>
              <a:t>目的は参加を強め、より長く続く確信へと導く個人的な発見をすること</a:t>
            </a:r>
            <a:endParaRPr lang="en-US" dirty="0"/>
          </a:p>
          <a:p>
            <a:r>
              <a:rPr lang="en-US" dirty="0"/>
              <a:t>The best leaders are facilitators, 			        observers of people</a:t>
            </a:r>
            <a:br>
              <a:rPr lang="en-US" dirty="0"/>
            </a:br>
            <a:r>
              <a:rPr lang="ja-JP" altLang="en-US" b="1" dirty="0">
                <a:latin typeface="HG明朝E" panose="02020909000000000000" pitchFamily="17" charset="-128"/>
                <a:ea typeface="HG明朝E" panose="02020909000000000000" pitchFamily="17" charset="-128"/>
              </a:rPr>
              <a:t>最良のリーダーはファシリテーターで</a:t>
            </a:r>
            <a:r>
              <a:rPr lang="en-US" altLang="ja-JP" b="1" dirty="0">
                <a:latin typeface="HG明朝E" panose="02020909000000000000" pitchFamily="17" charset="-128"/>
                <a:ea typeface="HG明朝E" panose="02020909000000000000" pitchFamily="17" charset="-128"/>
              </a:rPr>
              <a:t/>
            </a:r>
            <a:br>
              <a:rPr lang="en-US" altLang="ja-JP" b="1" dirty="0">
                <a:latin typeface="HG明朝E" panose="02020909000000000000" pitchFamily="17" charset="-128"/>
                <a:ea typeface="HG明朝E" panose="02020909000000000000" pitchFamily="17" charset="-128"/>
              </a:rPr>
            </a:br>
            <a:r>
              <a:rPr lang="ja-JP" altLang="en-US" b="1" dirty="0">
                <a:latin typeface="HG明朝E" panose="02020909000000000000" pitchFamily="17" charset="-128"/>
                <a:ea typeface="HG明朝E" panose="02020909000000000000" pitchFamily="17" charset="-128"/>
              </a:rPr>
              <a:t>人をよく観察する</a:t>
            </a:r>
            <a:endParaRPr lang="en-US" b="1" dirty="0"/>
          </a:p>
        </p:txBody>
      </p:sp>
      <p:sp>
        <p:nvSpPr>
          <p:cNvPr id="4" name="Title 3"/>
          <p:cNvSpPr>
            <a:spLocks noGrp="1"/>
          </p:cNvSpPr>
          <p:nvPr>
            <p:ph type="title"/>
          </p:nvPr>
        </p:nvSpPr>
        <p:spPr/>
        <p:txBody>
          <a:bodyPr>
            <a:normAutofit/>
          </a:bodyPr>
          <a:lstStyle/>
          <a:p>
            <a:r>
              <a:rPr lang="en-US" sz="4000" dirty="0"/>
              <a:t>The </a:t>
            </a:r>
            <a:r>
              <a:rPr lang="en-US" sz="4000" i="1" dirty="0"/>
              <a:t>Inductive</a:t>
            </a:r>
            <a:r>
              <a:rPr lang="en-US" sz="4000" dirty="0"/>
              <a:t> Method</a:t>
            </a:r>
            <a:r>
              <a:rPr lang="ja-JP" altLang="en-US" sz="4000" dirty="0">
                <a:latin typeface="HG明朝E" panose="02020909000000000000" pitchFamily="17" charset="-128"/>
                <a:ea typeface="HG明朝E" panose="02020909000000000000" pitchFamily="17" charset="-128"/>
              </a:rPr>
              <a:t>　</a:t>
            </a:r>
            <a:r>
              <a:rPr lang="ja-JP" altLang="en-US" sz="4000" dirty="0" smtClean="0">
                <a:latin typeface="HG明朝E" panose="02020909000000000000" pitchFamily="17" charset="-128"/>
                <a:ea typeface="HG明朝E" panose="02020909000000000000" pitchFamily="17" charset="-128"/>
              </a:rPr>
              <a:t>帰納的</a:t>
            </a:r>
            <a:r>
              <a:rPr lang="ja-JP" altLang="en-US" sz="4000" b="1" dirty="0" smtClean="0">
                <a:latin typeface="HG明朝E" panose="02020909000000000000" pitchFamily="17" charset="-128"/>
                <a:ea typeface="HG明朝E" panose="02020909000000000000" pitchFamily="17" charset="-128"/>
              </a:rPr>
              <a:t>な</a:t>
            </a:r>
            <a:r>
              <a:rPr lang="ja-JP" altLang="en-US" sz="4000" b="1" dirty="0">
                <a:latin typeface="HG明朝E" panose="02020909000000000000" pitchFamily="17" charset="-128"/>
                <a:ea typeface="HG明朝E" panose="02020909000000000000" pitchFamily="17" charset="-128"/>
              </a:rPr>
              <a:t>方法</a:t>
            </a:r>
            <a:r>
              <a:rPr lang="en-US" sz="4000" b="1" dirty="0"/>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043"/>
          <a:stretch/>
        </p:blipFill>
        <p:spPr>
          <a:xfrm>
            <a:off x="8001000" y="3657600"/>
            <a:ext cx="3278245" cy="3048000"/>
          </a:xfrm>
          <a:prstGeom prst="rect">
            <a:avLst/>
          </a:prstGeom>
        </p:spPr>
      </p:pic>
    </p:spTree>
    <p:extLst>
      <p:ext uri="{BB962C8B-B14F-4D97-AF65-F5344CB8AC3E}">
        <p14:creationId xmlns:p14="http://schemas.microsoft.com/office/powerpoint/2010/main" val="35476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9D222F7-F01C-4EAF-89F9-6152B15E788C}"/>
              </a:ext>
            </a:extLst>
          </p:cNvPr>
          <p:cNvSpPr>
            <a:spLocks noGrp="1"/>
          </p:cNvSpPr>
          <p:nvPr>
            <p:ph type="body" sz="quarter" idx="10"/>
          </p:nvPr>
        </p:nvSpPr>
        <p:spPr>
          <a:xfrm>
            <a:off x="962732" y="1371600"/>
            <a:ext cx="10253485" cy="1384995"/>
          </a:xfrm>
        </p:spPr>
        <p:txBody>
          <a:bodyPr/>
          <a:lstStyle/>
          <a:p>
            <a:pPr algn="ctr"/>
            <a:r>
              <a:rPr lang="en-US" sz="7200" dirty="0"/>
              <a:t>The best way to study in groups is inductively</a:t>
            </a:r>
            <a:r>
              <a:rPr lang="en-US" sz="7200" dirty="0" smtClean="0"/>
              <a:t>.</a:t>
            </a:r>
          </a:p>
          <a:p>
            <a:pPr algn="ctr"/>
            <a:r>
              <a:rPr lang="ja-JP" altLang="en-US" sz="7200" dirty="0" smtClean="0"/>
              <a:t>グループで勉強する一番良い方法は帰納的である</a:t>
            </a:r>
            <a:endParaRPr lang="en-US" sz="7200" dirty="0"/>
          </a:p>
        </p:txBody>
      </p:sp>
    </p:spTree>
    <p:extLst>
      <p:ext uri="{BB962C8B-B14F-4D97-AF65-F5344CB8AC3E}">
        <p14:creationId xmlns:p14="http://schemas.microsoft.com/office/powerpoint/2010/main" val="247349896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212B6-06AF-4785-B8D7-26CA9709109F}"/>
              </a:ext>
            </a:extLst>
          </p:cNvPr>
          <p:cNvSpPr>
            <a:spLocks noGrp="1"/>
          </p:cNvSpPr>
          <p:nvPr>
            <p:ph type="title"/>
          </p:nvPr>
        </p:nvSpPr>
        <p:spPr>
          <a:xfrm>
            <a:off x="508000" y="230196"/>
            <a:ext cx="11176000" cy="1329595"/>
          </a:xfrm>
        </p:spPr>
        <p:txBody>
          <a:bodyPr/>
          <a:lstStyle/>
          <a:p>
            <a:r>
              <a:rPr lang="en-US" dirty="0"/>
              <a:t>Three Principles of Inductive Bible </a:t>
            </a:r>
            <a:r>
              <a:rPr lang="en-US" dirty="0" smtClean="0"/>
              <a:t>Study</a:t>
            </a:r>
            <a:br>
              <a:rPr lang="en-US" dirty="0" smtClean="0"/>
            </a:br>
            <a:r>
              <a:rPr lang="ja-JP" altLang="en-US" dirty="0" smtClean="0"/>
              <a:t>帰納的な聖書研究の三原則</a:t>
            </a:r>
            <a:endParaRPr lang="en-US" dirty="0"/>
          </a:p>
        </p:txBody>
      </p:sp>
      <p:sp>
        <p:nvSpPr>
          <p:cNvPr id="3" name="Text Placeholder 2">
            <a:extLst>
              <a:ext uri="{FF2B5EF4-FFF2-40B4-BE49-F238E27FC236}">
                <a16:creationId xmlns:a16="http://schemas.microsoft.com/office/drawing/2014/main" xmlns="" id="{19F57664-B162-4A88-A240-65D9822A325B}"/>
              </a:ext>
            </a:extLst>
          </p:cNvPr>
          <p:cNvSpPr>
            <a:spLocks noGrp="1"/>
          </p:cNvSpPr>
          <p:nvPr>
            <p:ph type="body" sz="quarter" idx="10"/>
          </p:nvPr>
        </p:nvSpPr>
        <p:spPr>
          <a:xfrm>
            <a:off x="508000" y="1411553"/>
            <a:ext cx="11176000" cy="4382738"/>
          </a:xfrm>
        </p:spPr>
        <p:txBody>
          <a:bodyPr/>
          <a:lstStyle/>
          <a:p>
            <a:r>
              <a:rPr lang="en-US" dirty="0"/>
              <a:t>Similar to the principles when studying science</a:t>
            </a:r>
            <a:r>
              <a:rPr lang="en-US" dirty="0" smtClean="0"/>
              <a:t>:</a:t>
            </a:r>
            <a:br>
              <a:rPr lang="en-US" dirty="0" smtClean="0"/>
            </a:br>
            <a:r>
              <a:rPr lang="ja-JP" altLang="en-US" dirty="0" smtClean="0"/>
              <a:t>科学の勉強に近い</a:t>
            </a:r>
            <a:endParaRPr lang="en-US" dirty="0"/>
          </a:p>
          <a:p>
            <a:endParaRPr lang="en-US" b="1" dirty="0">
              <a:solidFill>
                <a:schemeClr val="tx2"/>
              </a:solidFill>
            </a:endParaRPr>
          </a:p>
          <a:p>
            <a:endParaRPr lang="en-US" b="1" dirty="0">
              <a:solidFill>
                <a:schemeClr val="tx2"/>
              </a:solidFill>
            </a:endParaRPr>
          </a:p>
          <a:p>
            <a:r>
              <a:rPr lang="en-US" b="1" dirty="0">
                <a:solidFill>
                  <a:schemeClr val="tx2"/>
                </a:solidFill>
              </a:rPr>
              <a:t>Principle of </a:t>
            </a:r>
            <a:r>
              <a:rPr lang="en-US" b="1" u="sng" dirty="0">
                <a:solidFill>
                  <a:schemeClr val="tx2"/>
                </a:solidFill>
              </a:rPr>
              <a:t>Observation</a:t>
            </a:r>
            <a:r>
              <a:rPr lang="en-US" b="1" dirty="0">
                <a:solidFill>
                  <a:schemeClr val="tx2"/>
                </a:solidFill>
              </a:rPr>
              <a:t> (the What</a:t>
            </a:r>
            <a:r>
              <a:rPr lang="en-US" b="1" dirty="0" smtClean="0">
                <a:solidFill>
                  <a:schemeClr val="tx2"/>
                </a:solidFill>
              </a:rPr>
              <a:t>)</a:t>
            </a:r>
            <a:br>
              <a:rPr lang="en-US" b="1" dirty="0" smtClean="0">
                <a:solidFill>
                  <a:schemeClr val="tx2"/>
                </a:solidFill>
              </a:rPr>
            </a:br>
            <a:r>
              <a:rPr lang="ja-JP" altLang="en-US" b="1" dirty="0" smtClean="0">
                <a:solidFill>
                  <a:schemeClr val="tx2"/>
                </a:solidFill>
              </a:rPr>
              <a:t>観察の原則（何？）</a:t>
            </a:r>
            <a:r>
              <a:rPr lang="en-US" b="1" dirty="0" smtClean="0">
                <a:solidFill>
                  <a:schemeClr val="tx2"/>
                </a:solidFill>
              </a:rPr>
              <a:t/>
            </a:r>
            <a:br>
              <a:rPr lang="en-US" b="1" dirty="0" smtClean="0">
                <a:solidFill>
                  <a:schemeClr val="tx2"/>
                </a:solidFill>
              </a:rPr>
            </a:br>
            <a:endParaRPr lang="en-US" b="1" u="sng" dirty="0">
              <a:solidFill>
                <a:schemeClr val="tx2"/>
              </a:solidFill>
            </a:endParaRPr>
          </a:p>
          <a:p>
            <a:pPr lvl="1"/>
            <a:r>
              <a:rPr lang="en-US" sz="3200" dirty="0"/>
              <a:t>What does it </a:t>
            </a:r>
            <a:r>
              <a:rPr lang="en-US" sz="3200" i="1" dirty="0"/>
              <a:t>say</a:t>
            </a:r>
            <a:r>
              <a:rPr lang="en-US" sz="3200" dirty="0"/>
              <a:t>? It’s all about reading carefully</a:t>
            </a:r>
            <a:r>
              <a:rPr lang="en-US" sz="3200" dirty="0" smtClean="0"/>
              <a:t>.</a:t>
            </a:r>
            <a:br>
              <a:rPr lang="en-US" sz="3200" dirty="0" smtClean="0"/>
            </a:br>
            <a:r>
              <a:rPr lang="ja-JP" altLang="en-US" sz="3200" dirty="0" smtClean="0"/>
              <a:t>何と書いてあるか、気をつけて読む</a:t>
            </a:r>
            <a:endParaRPr lang="en-US" sz="3200" dirty="0"/>
          </a:p>
        </p:txBody>
      </p:sp>
    </p:spTree>
    <p:extLst>
      <p:ext uri="{BB962C8B-B14F-4D97-AF65-F5344CB8AC3E}">
        <p14:creationId xmlns:p14="http://schemas.microsoft.com/office/powerpoint/2010/main" val="161143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212B6-06AF-4785-B8D7-26CA9709109F}"/>
              </a:ext>
            </a:extLst>
          </p:cNvPr>
          <p:cNvSpPr>
            <a:spLocks noGrp="1"/>
          </p:cNvSpPr>
          <p:nvPr>
            <p:ph type="title"/>
          </p:nvPr>
        </p:nvSpPr>
        <p:spPr>
          <a:xfrm>
            <a:off x="508000" y="230196"/>
            <a:ext cx="11176000" cy="1329595"/>
          </a:xfrm>
        </p:spPr>
        <p:txBody>
          <a:bodyPr/>
          <a:lstStyle/>
          <a:p>
            <a:r>
              <a:rPr lang="en-US" dirty="0"/>
              <a:t>Three Principles of Inductive Bible </a:t>
            </a:r>
            <a:r>
              <a:rPr lang="en-US" dirty="0" smtClean="0"/>
              <a:t>Study</a:t>
            </a:r>
            <a:br>
              <a:rPr lang="en-US" dirty="0" smtClean="0"/>
            </a:br>
            <a:r>
              <a:rPr lang="ja-JP" altLang="en-US" dirty="0"/>
              <a:t>帰納的な聖書研究の三原則</a:t>
            </a:r>
            <a:endParaRPr lang="en-US" dirty="0"/>
          </a:p>
        </p:txBody>
      </p:sp>
      <p:sp>
        <p:nvSpPr>
          <p:cNvPr id="3" name="Text Placeholder 2">
            <a:extLst>
              <a:ext uri="{FF2B5EF4-FFF2-40B4-BE49-F238E27FC236}">
                <a16:creationId xmlns:a16="http://schemas.microsoft.com/office/drawing/2014/main" xmlns="" id="{19F57664-B162-4A88-A240-65D9822A325B}"/>
              </a:ext>
            </a:extLst>
          </p:cNvPr>
          <p:cNvSpPr>
            <a:spLocks noGrp="1"/>
          </p:cNvSpPr>
          <p:nvPr>
            <p:ph type="body" sz="quarter" idx="10"/>
          </p:nvPr>
        </p:nvSpPr>
        <p:spPr>
          <a:xfrm>
            <a:off x="508000" y="1411553"/>
            <a:ext cx="11176000" cy="5810822"/>
          </a:xfrm>
        </p:spPr>
        <p:txBody>
          <a:bodyPr/>
          <a:lstStyle/>
          <a:p>
            <a:r>
              <a:rPr lang="en-US" b="1" dirty="0">
                <a:solidFill>
                  <a:schemeClr val="tx2"/>
                </a:solidFill>
              </a:rPr>
              <a:t>Principle of </a:t>
            </a:r>
            <a:r>
              <a:rPr lang="en-US" b="1" u="sng" dirty="0">
                <a:solidFill>
                  <a:schemeClr val="tx2"/>
                </a:solidFill>
              </a:rPr>
              <a:t>Interpretation</a:t>
            </a:r>
            <a:r>
              <a:rPr lang="en-US" b="1" dirty="0">
                <a:solidFill>
                  <a:schemeClr val="tx2"/>
                </a:solidFill>
              </a:rPr>
              <a:t> (the Why</a:t>
            </a:r>
            <a:r>
              <a:rPr lang="en-US" b="1" dirty="0" smtClean="0">
                <a:solidFill>
                  <a:schemeClr val="tx2"/>
                </a:solidFill>
              </a:rPr>
              <a:t>)</a:t>
            </a:r>
            <a:br>
              <a:rPr lang="en-US" b="1" dirty="0" smtClean="0">
                <a:solidFill>
                  <a:schemeClr val="tx2"/>
                </a:solidFill>
              </a:rPr>
            </a:br>
            <a:r>
              <a:rPr lang="ja-JP" altLang="en-US" b="1" dirty="0" smtClean="0">
                <a:solidFill>
                  <a:schemeClr val="tx2"/>
                </a:solidFill>
              </a:rPr>
              <a:t>解釈の原則（なぜ）</a:t>
            </a:r>
            <a:endParaRPr lang="en-US" b="1" u="sng" dirty="0">
              <a:solidFill>
                <a:schemeClr val="tx2"/>
              </a:solidFill>
            </a:endParaRPr>
          </a:p>
          <a:p>
            <a:pPr lvl="1"/>
            <a:r>
              <a:rPr lang="en-US" sz="3200" dirty="0"/>
              <a:t>What does it </a:t>
            </a:r>
            <a:r>
              <a:rPr lang="en-US" sz="3200" i="1" dirty="0"/>
              <a:t>mean</a:t>
            </a:r>
            <a:r>
              <a:rPr lang="en-US" sz="3200" dirty="0"/>
              <a:t>? It’s about letting the text define reality</a:t>
            </a:r>
            <a:r>
              <a:rPr lang="en-US" sz="3200" dirty="0" smtClean="0"/>
              <a:t>.</a:t>
            </a:r>
            <a:br>
              <a:rPr lang="en-US" sz="3200" dirty="0" smtClean="0"/>
            </a:br>
            <a:r>
              <a:rPr lang="ja-JP" altLang="en-US" sz="3200" dirty="0" smtClean="0"/>
              <a:t>何を意味するか。聖句が現実を定義することを許容する。</a:t>
            </a:r>
            <a:endParaRPr lang="en-US" sz="3200" dirty="0"/>
          </a:p>
          <a:p>
            <a:endParaRPr lang="en-US" b="1" dirty="0">
              <a:solidFill>
                <a:schemeClr val="tx2"/>
              </a:solidFill>
            </a:endParaRPr>
          </a:p>
          <a:p>
            <a:endParaRPr lang="en-US" b="1" dirty="0">
              <a:solidFill>
                <a:schemeClr val="tx2"/>
              </a:solidFill>
            </a:endParaRPr>
          </a:p>
          <a:p>
            <a:r>
              <a:rPr lang="en-US" b="1" dirty="0">
                <a:solidFill>
                  <a:schemeClr val="tx2"/>
                </a:solidFill>
              </a:rPr>
              <a:t>Principle of </a:t>
            </a:r>
            <a:r>
              <a:rPr lang="en-US" b="1" u="sng" dirty="0">
                <a:solidFill>
                  <a:schemeClr val="tx2"/>
                </a:solidFill>
              </a:rPr>
              <a:t>Application</a:t>
            </a:r>
            <a:r>
              <a:rPr lang="en-US" b="1" dirty="0">
                <a:solidFill>
                  <a:schemeClr val="tx2"/>
                </a:solidFill>
              </a:rPr>
              <a:t> (the How</a:t>
            </a:r>
            <a:r>
              <a:rPr lang="en-US" b="1" dirty="0" smtClean="0">
                <a:solidFill>
                  <a:schemeClr val="tx2"/>
                </a:solidFill>
              </a:rPr>
              <a:t>)</a:t>
            </a:r>
            <a:br>
              <a:rPr lang="en-US" b="1" dirty="0" smtClean="0">
                <a:solidFill>
                  <a:schemeClr val="tx2"/>
                </a:solidFill>
              </a:rPr>
            </a:br>
            <a:r>
              <a:rPr lang="ja-JP" altLang="en-US" b="1" dirty="0" smtClean="0">
                <a:solidFill>
                  <a:schemeClr val="tx2"/>
                </a:solidFill>
              </a:rPr>
              <a:t>応用の原理（どのように）</a:t>
            </a:r>
            <a:endParaRPr lang="en-US" b="1" u="sng" dirty="0">
              <a:solidFill>
                <a:schemeClr val="tx2"/>
              </a:solidFill>
            </a:endParaRPr>
          </a:p>
          <a:p>
            <a:pPr lvl="1"/>
            <a:r>
              <a:rPr lang="en-US" sz="3200" dirty="0"/>
              <a:t>What does it say to </a:t>
            </a:r>
            <a:r>
              <a:rPr lang="en-US" sz="3200" i="1" dirty="0"/>
              <a:t>me</a:t>
            </a:r>
            <a:r>
              <a:rPr lang="en-US" sz="3200" dirty="0"/>
              <a:t>? It’s about how the biblical lesson applies to me personally today</a:t>
            </a:r>
            <a:r>
              <a:rPr lang="en-US" sz="3200" dirty="0" smtClean="0"/>
              <a:t>.</a:t>
            </a:r>
            <a:br>
              <a:rPr lang="en-US" sz="3200" dirty="0" smtClean="0"/>
            </a:br>
            <a:r>
              <a:rPr lang="ja-JP" altLang="en-US" sz="3200" dirty="0" smtClean="0"/>
              <a:t>わたしに何を語りかけているか。聖書のレッスンが今日わたしにどのような意味をもたらしているか</a:t>
            </a:r>
            <a:endParaRPr lang="en-US" sz="3200" dirty="0"/>
          </a:p>
        </p:txBody>
      </p:sp>
    </p:spTree>
    <p:extLst>
      <p:ext uri="{BB962C8B-B14F-4D97-AF65-F5344CB8AC3E}">
        <p14:creationId xmlns:p14="http://schemas.microsoft.com/office/powerpoint/2010/main" val="64112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Studying the Bible Is for Everyone!</a:t>
            </a:r>
          </a:p>
        </p:txBody>
      </p:sp>
      <p:sp>
        <p:nvSpPr>
          <p:cNvPr id="3" name="Text Placeholder 2"/>
          <p:cNvSpPr>
            <a:spLocks noGrp="1"/>
          </p:cNvSpPr>
          <p:nvPr>
            <p:ph type="body" sz="quarter" idx="10"/>
          </p:nvPr>
        </p:nvSpPr>
        <p:spPr>
          <a:xfrm>
            <a:off x="508000" y="1411553"/>
            <a:ext cx="7874000" cy="2222147"/>
          </a:xfrm>
        </p:spPr>
        <p:txBody>
          <a:bodyPr/>
          <a:lstStyle/>
          <a:p>
            <a:pPr marL="0" indent="0">
              <a:buNone/>
            </a:pPr>
            <a:r>
              <a:rPr lang="en-US" dirty="0"/>
              <a:t>“and common people, as well as teachers and clergymen, may understand the will of God.”</a:t>
            </a: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Southern Work</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46. </a:t>
            </a:r>
            <a:endPar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教師、聖職者のみならず、一般の人も神の御心を理解するのである。</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09737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54EED-8728-4338-AF41-840CC1141862}"/>
              </a:ext>
            </a:extLst>
          </p:cNvPr>
          <p:cNvSpPr>
            <a:spLocks noGrp="1"/>
          </p:cNvSpPr>
          <p:nvPr>
            <p:ph type="title"/>
          </p:nvPr>
        </p:nvSpPr>
        <p:spPr>
          <a:xfrm>
            <a:off x="508000" y="230196"/>
            <a:ext cx="11176000" cy="1329595"/>
          </a:xfrm>
        </p:spPr>
        <p:txBody>
          <a:bodyPr/>
          <a:lstStyle/>
          <a:p>
            <a:r>
              <a:rPr lang="en-US" dirty="0"/>
              <a:t>For example: Mark </a:t>
            </a:r>
            <a:r>
              <a:rPr lang="en-US" dirty="0" smtClean="0"/>
              <a:t>6:30-44</a:t>
            </a:r>
            <a:br>
              <a:rPr lang="en-US" dirty="0" smtClean="0"/>
            </a:br>
            <a:r>
              <a:rPr lang="ja-JP" altLang="en-US" dirty="0" smtClean="0"/>
              <a:t>マルコ</a:t>
            </a:r>
            <a:r>
              <a:rPr lang="en-US" altLang="ja-JP" dirty="0" smtClean="0"/>
              <a:t>6:30-44</a:t>
            </a:r>
            <a:r>
              <a:rPr lang="en-US" dirty="0" smtClean="0"/>
              <a:t> </a:t>
            </a:r>
            <a:r>
              <a:rPr lang="ja-JP" altLang="en-US" dirty="0" smtClean="0"/>
              <a:t>の例</a:t>
            </a:r>
            <a:endParaRPr lang="en-US" dirty="0"/>
          </a:p>
        </p:txBody>
      </p:sp>
      <p:sp>
        <p:nvSpPr>
          <p:cNvPr id="3" name="Text Placeholder 2">
            <a:extLst>
              <a:ext uri="{FF2B5EF4-FFF2-40B4-BE49-F238E27FC236}">
                <a16:creationId xmlns:a16="http://schemas.microsoft.com/office/drawing/2014/main" xmlns="" id="{36C2B8C9-057D-453F-A015-958D865ED445}"/>
              </a:ext>
            </a:extLst>
          </p:cNvPr>
          <p:cNvSpPr>
            <a:spLocks noGrp="1"/>
          </p:cNvSpPr>
          <p:nvPr>
            <p:ph type="body" sz="quarter" idx="10"/>
          </p:nvPr>
        </p:nvSpPr>
        <p:spPr>
          <a:xfrm>
            <a:off x="508000" y="1295400"/>
            <a:ext cx="6654800" cy="3939540"/>
          </a:xfrm>
        </p:spPr>
        <p:txBody>
          <a:bodyPr/>
          <a:lstStyle/>
          <a:p>
            <a:r>
              <a:rPr lang="en-US" dirty="0"/>
              <a:t>What: What are some key words</a:t>
            </a:r>
            <a:r>
              <a:rPr lang="en-US" dirty="0" smtClean="0"/>
              <a:t>?</a:t>
            </a:r>
            <a:br>
              <a:rPr lang="en-US" dirty="0" smtClean="0"/>
            </a:br>
            <a:r>
              <a:rPr lang="ja-JP" altLang="en-US" dirty="0" smtClean="0"/>
              <a:t>何：キーワードはなにか</a:t>
            </a:r>
            <a:endParaRPr lang="en-US" dirty="0"/>
          </a:p>
          <a:p>
            <a:endParaRPr lang="en-US" dirty="0"/>
          </a:p>
          <a:p>
            <a:endParaRPr lang="en-US" dirty="0"/>
          </a:p>
          <a:p>
            <a:r>
              <a:rPr lang="en-US" dirty="0"/>
              <a:t>What: What did the apostles shared with Jesus</a:t>
            </a:r>
            <a:r>
              <a:rPr lang="en-US" dirty="0" smtClean="0"/>
              <a:t>?</a:t>
            </a:r>
            <a:br>
              <a:rPr lang="en-US" dirty="0" smtClean="0"/>
            </a:br>
            <a:r>
              <a:rPr lang="ja-JP" altLang="en-US" dirty="0" smtClean="0"/>
              <a:t>何：信徒はイエスと何を共有したか</a:t>
            </a:r>
            <a:endParaRPr lang="en-US" dirty="0"/>
          </a:p>
          <a:p>
            <a:endParaRPr lang="en-US" dirty="0"/>
          </a:p>
        </p:txBody>
      </p:sp>
      <p:pic>
        <p:nvPicPr>
          <p:cNvPr id="5" name="Picture 4" descr="A group of people standing in front of a crowd&#10;&#10;Description generated with very high confidence">
            <a:extLst>
              <a:ext uri="{FF2B5EF4-FFF2-40B4-BE49-F238E27FC236}">
                <a16:creationId xmlns:a16="http://schemas.microsoft.com/office/drawing/2014/main" xmlns="" id="{DEEB775B-62C4-4F7E-B9E7-B5F71FD7BF30}"/>
              </a:ext>
            </a:extLst>
          </p:cNvPr>
          <p:cNvPicPr>
            <a:picLocks noChangeAspect="1"/>
          </p:cNvPicPr>
          <p:nvPr/>
        </p:nvPicPr>
        <p:blipFill rotWithShape="1">
          <a:blip r:embed="rId3">
            <a:extLst>
              <a:ext uri="{28A0092B-C50C-407E-A947-70E740481C1C}">
                <a14:useLocalDpi xmlns:a14="http://schemas.microsoft.com/office/drawing/2010/main" val="0"/>
              </a:ext>
            </a:extLst>
          </a:blip>
          <a:srcRect l="17000" r="6000"/>
          <a:stretch/>
        </p:blipFill>
        <p:spPr>
          <a:xfrm>
            <a:off x="7239000" y="1295400"/>
            <a:ext cx="4619470" cy="4499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5759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54EED-8728-4338-AF41-840CC1141862}"/>
              </a:ext>
            </a:extLst>
          </p:cNvPr>
          <p:cNvSpPr>
            <a:spLocks noGrp="1"/>
          </p:cNvSpPr>
          <p:nvPr>
            <p:ph type="title"/>
          </p:nvPr>
        </p:nvSpPr>
        <p:spPr>
          <a:xfrm>
            <a:off x="508000" y="230196"/>
            <a:ext cx="11176000" cy="1329595"/>
          </a:xfrm>
        </p:spPr>
        <p:txBody>
          <a:bodyPr/>
          <a:lstStyle/>
          <a:p>
            <a:r>
              <a:rPr lang="en-US" dirty="0"/>
              <a:t>For example: Mark </a:t>
            </a:r>
            <a:r>
              <a:rPr lang="en-US" dirty="0" smtClean="0"/>
              <a:t>6:30-44</a:t>
            </a:r>
            <a:br>
              <a:rPr lang="en-US" dirty="0" smtClean="0"/>
            </a:br>
            <a:r>
              <a:rPr lang="ja-JP" altLang="en-US" dirty="0"/>
              <a:t>マルコ</a:t>
            </a:r>
            <a:r>
              <a:rPr lang="en-US" altLang="ja-JP" dirty="0"/>
              <a:t>6:30-44 </a:t>
            </a:r>
            <a:r>
              <a:rPr lang="ja-JP" altLang="en-US" dirty="0"/>
              <a:t>の例</a:t>
            </a:r>
            <a:endParaRPr lang="en-US" dirty="0"/>
          </a:p>
        </p:txBody>
      </p:sp>
      <p:sp>
        <p:nvSpPr>
          <p:cNvPr id="3" name="Text Placeholder 2">
            <a:extLst>
              <a:ext uri="{FF2B5EF4-FFF2-40B4-BE49-F238E27FC236}">
                <a16:creationId xmlns:a16="http://schemas.microsoft.com/office/drawing/2014/main" xmlns="" id="{36C2B8C9-057D-453F-A015-958D865ED445}"/>
              </a:ext>
            </a:extLst>
          </p:cNvPr>
          <p:cNvSpPr>
            <a:spLocks noGrp="1"/>
          </p:cNvSpPr>
          <p:nvPr>
            <p:ph type="body" sz="quarter" idx="10"/>
          </p:nvPr>
        </p:nvSpPr>
        <p:spPr>
          <a:xfrm>
            <a:off x="508000" y="1295400"/>
            <a:ext cx="6654800" cy="3102388"/>
          </a:xfrm>
        </p:spPr>
        <p:txBody>
          <a:bodyPr/>
          <a:lstStyle/>
          <a:p>
            <a:r>
              <a:rPr lang="en-US" dirty="0"/>
              <a:t>What: What was the disciples’ approach to the hungry multitude, and how does it contrast with Jesus</a:t>
            </a:r>
            <a:r>
              <a:rPr lang="en-US" dirty="0" smtClean="0"/>
              <a:t>’?</a:t>
            </a:r>
            <a:br>
              <a:rPr lang="en-US" dirty="0" smtClean="0"/>
            </a:br>
            <a:r>
              <a:rPr lang="ja-JP" altLang="en-US" dirty="0" smtClean="0"/>
              <a:t>何：弟子たちの空腹の人たちへの接し方は何であったか。それはイエスの接し方とどのように異なっていたか</a:t>
            </a:r>
            <a:endParaRPr lang="en-US" dirty="0"/>
          </a:p>
        </p:txBody>
      </p:sp>
      <p:pic>
        <p:nvPicPr>
          <p:cNvPr id="5" name="Picture 4" descr="A group of people standing in front of a crowd&#10;&#10;Description generated with very high confidence">
            <a:extLst>
              <a:ext uri="{FF2B5EF4-FFF2-40B4-BE49-F238E27FC236}">
                <a16:creationId xmlns:a16="http://schemas.microsoft.com/office/drawing/2014/main" xmlns="" id="{DEEB775B-62C4-4F7E-B9E7-B5F71FD7BF30}"/>
              </a:ext>
            </a:extLst>
          </p:cNvPr>
          <p:cNvPicPr>
            <a:picLocks noChangeAspect="1"/>
          </p:cNvPicPr>
          <p:nvPr/>
        </p:nvPicPr>
        <p:blipFill rotWithShape="1">
          <a:blip r:embed="rId2">
            <a:extLst>
              <a:ext uri="{28A0092B-C50C-407E-A947-70E740481C1C}">
                <a14:useLocalDpi xmlns:a14="http://schemas.microsoft.com/office/drawing/2010/main" val="0"/>
              </a:ext>
            </a:extLst>
          </a:blip>
          <a:srcRect l="17000" r="6000"/>
          <a:stretch/>
        </p:blipFill>
        <p:spPr>
          <a:xfrm>
            <a:off x="7239000" y="1295400"/>
            <a:ext cx="4619470" cy="4499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7207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54EED-8728-4338-AF41-840CC1141862}"/>
              </a:ext>
            </a:extLst>
          </p:cNvPr>
          <p:cNvSpPr>
            <a:spLocks noGrp="1"/>
          </p:cNvSpPr>
          <p:nvPr>
            <p:ph type="title"/>
          </p:nvPr>
        </p:nvSpPr>
        <p:spPr>
          <a:xfrm>
            <a:off x="508000" y="230196"/>
            <a:ext cx="11176000" cy="1329595"/>
          </a:xfrm>
        </p:spPr>
        <p:txBody>
          <a:bodyPr/>
          <a:lstStyle/>
          <a:p>
            <a:r>
              <a:rPr lang="en-US" dirty="0"/>
              <a:t>For example: Mark </a:t>
            </a:r>
            <a:r>
              <a:rPr lang="en-US" dirty="0" smtClean="0"/>
              <a:t>6:30-44</a:t>
            </a:r>
            <a:br>
              <a:rPr lang="en-US" dirty="0" smtClean="0"/>
            </a:br>
            <a:r>
              <a:rPr lang="ja-JP" altLang="en-US" dirty="0"/>
              <a:t>マルコ</a:t>
            </a:r>
            <a:r>
              <a:rPr lang="en-US" altLang="ja-JP" dirty="0"/>
              <a:t>6:30-44 </a:t>
            </a:r>
            <a:r>
              <a:rPr lang="ja-JP" altLang="en-US" dirty="0"/>
              <a:t>の例</a:t>
            </a:r>
            <a:endParaRPr lang="en-US" dirty="0"/>
          </a:p>
        </p:txBody>
      </p:sp>
      <p:sp>
        <p:nvSpPr>
          <p:cNvPr id="3" name="Text Placeholder 2">
            <a:extLst>
              <a:ext uri="{FF2B5EF4-FFF2-40B4-BE49-F238E27FC236}">
                <a16:creationId xmlns:a16="http://schemas.microsoft.com/office/drawing/2014/main" xmlns="" id="{36C2B8C9-057D-453F-A015-958D865ED445}"/>
              </a:ext>
            </a:extLst>
          </p:cNvPr>
          <p:cNvSpPr>
            <a:spLocks noGrp="1"/>
          </p:cNvSpPr>
          <p:nvPr>
            <p:ph type="body" sz="quarter" idx="10"/>
          </p:nvPr>
        </p:nvSpPr>
        <p:spPr>
          <a:xfrm>
            <a:off x="508000" y="1295400"/>
            <a:ext cx="6654800" cy="4727448"/>
          </a:xfrm>
        </p:spPr>
        <p:txBody>
          <a:bodyPr/>
          <a:lstStyle/>
          <a:p>
            <a:r>
              <a:rPr lang="en-US" dirty="0"/>
              <a:t>Why: Why would He ask them to rest away from the crowds</a:t>
            </a:r>
            <a:r>
              <a:rPr lang="en-US" dirty="0" smtClean="0"/>
              <a:t>?</a:t>
            </a:r>
            <a:br>
              <a:rPr lang="en-US" dirty="0" smtClean="0"/>
            </a:br>
            <a:r>
              <a:rPr lang="ja-JP" altLang="en-US" dirty="0" smtClean="0"/>
              <a:t>なぜ：群衆から離れて休むことを望まれたか</a:t>
            </a:r>
            <a:endParaRPr lang="en-US" dirty="0"/>
          </a:p>
          <a:p>
            <a:endParaRPr lang="en-US" dirty="0"/>
          </a:p>
          <a:p>
            <a:endParaRPr lang="en-US" dirty="0"/>
          </a:p>
          <a:p>
            <a:r>
              <a:rPr lang="en-US" dirty="0"/>
              <a:t>Why: Why were the crowds so eager to follow Jesus</a:t>
            </a:r>
            <a:r>
              <a:rPr lang="en-US" dirty="0" smtClean="0"/>
              <a:t>?</a:t>
            </a:r>
            <a:br>
              <a:rPr lang="en-US" dirty="0" smtClean="0"/>
            </a:br>
            <a:r>
              <a:rPr lang="ja-JP" altLang="en-US" dirty="0" smtClean="0"/>
              <a:t>なぜ：群衆はイエスについて行きたがったか</a:t>
            </a:r>
            <a:endParaRPr lang="en-US" dirty="0"/>
          </a:p>
        </p:txBody>
      </p:sp>
      <p:pic>
        <p:nvPicPr>
          <p:cNvPr id="5" name="Picture 4" descr="A group of people standing in front of a crowd&#10;&#10;Description generated with very high confidence">
            <a:extLst>
              <a:ext uri="{FF2B5EF4-FFF2-40B4-BE49-F238E27FC236}">
                <a16:creationId xmlns:a16="http://schemas.microsoft.com/office/drawing/2014/main" xmlns="" id="{DEEB775B-62C4-4F7E-B9E7-B5F71FD7BF30}"/>
              </a:ext>
            </a:extLst>
          </p:cNvPr>
          <p:cNvPicPr>
            <a:picLocks noChangeAspect="1"/>
          </p:cNvPicPr>
          <p:nvPr/>
        </p:nvPicPr>
        <p:blipFill rotWithShape="1">
          <a:blip r:embed="rId2">
            <a:extLst>
              <a:ext uri="{28A0092B-C50C-407E-A947-70E740481C1C}">
                <a14:useLocalDpi xmlns:a14="http://schemas.microsoft.com/office/drawing/2010/main" val="0"/>
              </a:ext>
            </a:extLst>
          </a:blip>
          <a:srcRect l="17000" r="6000"/>
          <a:stretch/>
        </p:blipFill>
        <p:spPr>
          <a:xfrm>
            <a:off x="7239000" y="1295400"/>
            <a:ext cx="4619470" cy="4499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9311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FD3CF8-53B1-437C-AD3F-29B25DB4FD2B}"/>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 y="1"/>
            <a:ext cx="12192000" cy="6019800"/>
          </a:xfrm>
          <a:prstGeom prst="rect">
            <a:avLst/>
          </a:prstGeom>
        </p:spPr>
      </p:pic>
      <p:sp>
        <p:nvSpPr>
          <p:cNvPr id="6" name="Text Placeholder 5">
            <a:extLst>
              <a:ext uri="{FF2B5EF4-FFF2-40B4-BE49-F238E27FC236}">
                <a16:creationId xmlns:a16="http://schemas.microsoft.com/office/drawing/2014/main" xmlns="" id="{E9D222F7-F01C-4EAF-89F9-6152B15E788C}"/>
              </a:ext>
            </a:extLst>
          </p:cNvPr>
          <p:cNvSpPr>
            <a:spLocks noGrp="1"/>
          </p:cNvSpPr>
          <p:nvPr>
            <p:ph type="body" sz="quarter" idx="10"/>
          </p:nvPr>
        </p:nvSpPr>
        <p:spPr>
          <a:xfrm>
            <a:off x="977462" y="2057400"/>
            <a:ext cx="10238755" cy="1384995"/>
          </a:xfrm>
        </p:spPr>
        <p:txBody>
          <a:bodyPr/>
          <a:lstStyle/>
          <a:p>
            <a:pPr algn="ctr">
              <a:spcBef>
                <a:spcPts val="0"/>
              </a:spcBef>
            </a:pPr>
            <a:r>
              <a:rPr lang="en-US" dirty="0">
                <a:solidFill>
                  <a:schemeClr val="bg2"/>
                </a:solidFill>
              </a:rPr>
              <a:t>Let’s try it</a:t>
            </a:r>
            <a:r>
              <a:rPr lang="en-US" dirty="0" smtClean="0">
                <a:solidFill>
                  <a:schemeClr val="bg2"/>
                </a:solidFill>
              </a:rPr>
              <a:t>!</a:t>
            </a:r>
            <a:br>
              <a:rPr lang="en-US" dirty="0" smtClean="0">
                <a:solidFill>
                  <a:schemeClr val="bg2"/>
                </a:solidFill>
              </a:rPr>
            </a:br>
            <a:r>
              <a:rPr lang="ja-JP" altLang="en-US" dirty="0" smtClean="0">
                <a:solidFill>
                  <a:schemeClr val="bg2"/>
                </a:solidFill>
              </a:rPr>
              <a:t>やってみよう</a:t>
            </a:r>
            <a:endParaRPr lang="en-US" dirty="0">
              <a:solidFill>
                <a:schemeClr val="bg2"/>
              </a:solidFill>
            </a:endParaRPr>
          </a:p>
        </p:txBody>
      </p:sp>
    </p:spTree>
    <p:extLst>
      <p:ext uri="{BB962C8B-B14F-4D97-AF65-F5344CB8AC3E}">
        <p14:creationId xmlns:p14="http://schemas.microsoft.com/office/powerpoint/2010/main" val="706512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a:xfrm>
            <a:off x="1828800" y="1371600"/>
            <a:ext cx="10160000" cy="990600"/>
          </a:xfrm>
        </p:spPr>
        <p:txBody>
          <a:bodyPr>
            <a:normAutofit fontScale="90000"/>
          </a:bodyPr>
          <a:lstStyle/>
          <a:p>
            <a:r>
              <a:rPr lang="en-US" sz="4000" dirty="0"/>
              <a:t>Last April: Missional Small </a:t>
            </a:r>
            <a:r>
              <a:rPr lang="en-US" sz="4000" dirty="0" smtClean="0"/>
              <a:t>Groups</a:t>
            </a:r>
            <a:br>
              <a:rPr lang="en-US" sz="4000" dirty="0" smtClean="0"/>
            </a:br>
            <a:r>
              <a:rPr lang="ja-JP" altLang="en-US" sz="4000" dirty="0"/>
              <a:t>宣教する小グループ</a:t>
            </a:r>
            <a:endParaRPr lang="en-US" sz="4000" dirty="0"/>
          </a:p>
        </p:txBody>
      </p:sp>
      <p:pic>
        <p:nvPicPr>
          <p:cNvPr id="6" name="Picture 5"/>
          <p:cNvPicPr>
            <a:picLocks noChangeAspect="1"/>
          </p:cNvPicPr>
          <p:nvPr/>
        </p:nvPicPr>
        <p:blipFill rotWithShape="1">
          <a:blip/>
          <a:srcRect t="18628" b="3681"/>
          <a:stretch/>
        </p:blipFill>
        <p:spPr>
          <a:xfrm>
            <a:off x="1828800" y="2846921"/>
            <a:ext cx="8534400" cy="3706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30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10672064" cy="5029200"/>
          </a:xfrm>
        </p:spPr>
        <p:txBody>
          <a:bodyPr>
            <a:normAutofit fontScale="92500" lnSpcReduction="10000"/>
          </a:bodyPr>
          <a:lstStyle/>
          <a:p>
            <a:r>
              <a:rPr lang="en-US" dirty="0"/>
              <a:t>Groups that lack a clear mission are vulnerable groups. Every group should have a clear common objective that should include a mission component</a:t>
            </a:r>
            <a:r>
              <a:rPr lang="en-US" dirty="0" smtClean="0"/>
              <a:t>.</a:t>
            </a:r>
            <a:br>
              <a:rPr lang="en-US" dirty="0" smtClean="0"/>
            </a:br>
            <a:r>
              <a:rPr lang="ja-JP" altLang="en-US" dirty="0"/>
              <a:t>はっきりした目的（ミッション）を持たないグループは脆弱なグループである。</a:t>
            </a:r>
            <a:endParaRPr lang="en-US" dirty="0" smtClean="0"/>
          </a:p>
          <a:p>
            <a:pPr marL="0" indent="0">
              <a:buNone/>
            </a:pPr>
            <a:endParaRPr lang="en-US" dirty="0"/>
          </a:p>
          <a:p>
            <a:endParaRPr lang="en-US" dirty="0"/>
          </a:p>
          <a:p>
            <a:endParaRPr lang="en-US" dirty="0"/>
          </a:p>
          <a:p>
            <a:r>
              <a:rPr lang="en-US" dirty="0"/>
              <a:t>Groups should write their mission statement and their covenant on their second meeting</a:t>
            </a:r>
            <a:r>
              <a:rPr lang="en-US" dirty="0" smtClean="0"/>
              <a:t>.</a:t>
            </a:r>
            <a:br>
              <a:rPr lang="en-US" dirty="0" smtClean="0"/>
            </a:br>
            <a:r>
              <a:rPr lang="ja-JP" altLang="en-US" dirty="0"/>
              <a:t>グループはミッション・ステートメントと誓約を２回目のミーティングで書き出すべきである。</a:t>
            </a:r>
            <a:endParaRPr lang="en-US" dirty="0"/>
          </a:p>
          <a:p>
            <a:endParaRPr lang="en-US" dirty="0"/>
          </a:p>
        </p:txBody>
      </p:sp>
      <p:sp>
        <p:nvSpPr>
          <p:cNvPr id="2" name="Title 1"/>
          <p:cNvSpPr>
            <a:spLocks noGrp="1"/>
          </p:cNvSpPr>
          <p:nvPr>
            <p:ph type="title"/>
          </p:nvPr>
        </p:nvSpPr>
        <p:spPr/>
        <p:txBody>
          <a:bodyPr/>
          <a:lstStyle/>
          <a:p>
            <a:r>
              <a:rPr lang="en-US" dirty="0"/>
              <a:t>Basic Principles </a:t>
            </a:r>
          </a:p>
        </p:txBody>
      </p:sp>
    </p:spTree>
    <p:extLst>
      <p:ext uri="{BB962C8B-B14F-4D97-AF65-F5344CB8AC3E}">
        <p14:creationId xmlns:p14="http://schemas.microsoft.com/office/powerpoint/2010/main" val="20710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10672064" cy="5029200"/>
          </a:xfrm>
        </p:spPr>
        <p:txBody>
          <a:bodyPr>
            <a:normAutofit/>
          </a:bodyPr>
          <a:lstStyle/>
          <a:p>
            <a:r>
              <a:rPr lang="en-US" dirty="0"/>
              <a:t>Most groups have a leader, an assistant, and a host. The best size for groups is 6 to 8 people</a:t>
            </a:r>
            <a:r>
              <a:rPr lang="en-US" dirty="0" smtClean="0"/>
              <a:t>.</a:t>
            </a:r>
            <a:br>
              <a:rPr lang="en-US" dirty="0" smtClean="0"/>
            </a:br>
            <a:r>
              <a:rPr lang="ja-JP" altLang="en-US" dirty="0" smtClean="0"/>
              <a:t>大部分のグループ</a:t>
            </a:r>
            <a:r>
              <a:rPr lang="ja-JP" altLang="en-US" dirty="0"/>
              <a:t>はリーダー、助手、と</a:t>
            </a:r>
            <a:r>
              <a:rPr lang="ja-JP" altLang="en-US" dirty="0" smtClean="0"/>
              <a:t>主人役がいます。一番</a:t>
            </a:r>
            <a:r>
              <a:rPr lang="ja-JP" altLang="en-US" dirty="0"/>
              <a:t>よいグループの</a:t>
            </a:r>
            <a:r>
              <a:rPr lang="ja-JP" altLang="en-US" dirty="0" smtClean="0"/>
              <a:t>人数は</a:t>
            </a:r>
            <a:r>
              <a:rPr lang="ja-JP" altLang="en-US" dirty="0"/>
              <a:t>６から</a:t>
            </a:r>
            <a:r>
              <a:rPr lang="ja-JP" altLang="en-US" dirty="0" smtClean="0"/>
              <a:t>８名です。</a:t>
            </a:r>
            <a:r>
              <a:rPr lang="en-US" dirty="0" smtClean="0"/>
              <a:t/>
            </a:r>
            <a:br>
              <a:rPr lang="en-US" dirty="0" smtClean="0"/>
            </a:br>
            <a:endParaRPr lang="en-US" dirty="0"/>
          </a:p>
          <a:p>
            <a:endParaRPr lang="en-US" dirty="0"/>
          </a:p>
          <a:p>
            <a:endParaRPr lang="en-US" dirty="0"/>
          </a:p>
          <a:p>
            <a:r>
              <a:rPr lang="en-US" dirty="0"/>
              <a:t>Groups that have a light meal or eating component facilitate socialization</a:t>
            </a:r>
            <a:r>
              <a:rPr lang="en-US" dirty="0" smtClean="0"/>
              <a:t>.</a:t>
            </a:r>
            <a:br>
              <a:rPr lang="en-US" dirty="0" smtClean="0"/>
            </a:br>
            <a:r>
              <a:rPr lang="ja-JP" altLang="en-US" dirty="0"/>
              <a:t>軽食や食事を出すグループはメンバーの交流を促進します。</a:t>
            </a:r>
            <a:endParaRPr lang="en-US" altLang="ja-JP" dirty="0"/>
          </a:p>
          <a:p>
            <a:endParaRPr lang="en-US" dirty="0"/>
          </a:p>
          <a:p>
            <a:endParaRPr lang="en-US" dirty="0"/>
          </a:p>
        </p:txBody>
      </p:sp>
      <p:sp>
        <p:nvSpPr>
          <p:cNvPr id="2" name="Title 1"/>
          <p:cNvSpPr>
            <a:spLocks noGrp="1"/>
          </p:cNvSpPr>
          <p:nvPr>
            <p:ph type="title"/>
          </p:nvPr>
        </p:nvSpPr>
        <p:spPr/>
        <p:txBody>
          <a:bodyPr/>
          <a:lstStyle/>
          <a:p>
            <a:r>
              <a:rPr lang="en-US" dirty="0"/>
              <a:t>Basic Principles </a:t>
            </a:r>
          </a:p>
        </p:txBody>
      </p:sp>
    </p:spTree>
    <p:extLst>
      <p:ext uri="{BB962C8B-B14F-4D97-AF65-F5344CB8AC3E}">
        <p14:creationId xmlns:p14="http://schemas.microsoft.com/office/powerpoint/2010/main" val="29006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Blue Bar Low">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AMWORK">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Bar Low</Template>
  <TotalTime>15806</TotalTime>
  <Words>1588</Words>
  <Application>Microsoft Office PowerPoint</Application>
  <PresentationFormat>ワイド画面</PresentationFormat>
  <Paragraphs>345</Paragraphs>
  <Slides>63</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63</vt:i4>
      </vt:variant>
    </vt:vector>
  </HeadingPairs>
  <TitlesOfParts>
    <vt:vector size="75" baseType="lpstr">
      <vt:lpstr>HG明朝E</vt:lpstr>
      <vt:lpstr>ＭＳ Ｐゴシック</vt:lpstr>
      <vt:lpstr>ＭＳ Ｐ明朝</vt:lpstr>
      <vt:lpstr>Arial</vt:lpstr>
      <vt:lpstr>Calibri</vt:lpstr>
      <vt:lpstr>Courier New</vt:lpstr>
      <vt:lpstr>Georgia</vt:lpstr>
      <vt:lpstr>Wingdings</vt:lpstr>
      <vt:lpstr>Wingdings 2</vt:lpstr>
      <vt:lpstr>Blue Bar Low</vt:lpstr>
      <vt:lpstr>White with Courier font for code slides</vt:lpstr>
      <vt:lpstr>TEAMWORK</vt:lpstr>
      <vt:lpstr>A Seminar on How to Give Bible Studies 聖書研究の与え方セミナー</vt:lpstr>
      <vt:lpstr>Session Four 第４講義</vt:lpstr>
      <vt:lpstr>Studying the Bible Is for Everyone!</vt:lpstr>
      <vt:lpstr>Studying the Bible Is for Everyone!</vt:lpstr>
      <vt:lpstr>Studying the Bible Is for Everyone!</vt:lpstr>
      <vt:lpstr>Studying the Bible Is for Everyone!</vt:lpstr>
      <vt:lpstr>Last April: Missional Small Groups 宣教する小グループ</vt:lpstr>
      <vt:lpstr>Basic Principles </vt:lpstr>
      <vt:lpstr>Basic Principles </vt:lpstr>
      <vt:lpstr>Basic Principles 大原則 </vt:lpstr>
      <vt:lpstr>Basic Principles 大原則</vt:lpstr>
      <vt:lpstr>Basic Principles 大原則 </vt:lpstr>
      <vt:lpstr>Basic Principles 大原則</vt:lpstr>
      <vt:lpstr>The Acts 2 Experience: </vt:lpstr>
      <vt:lpstr>The Acts 2 Results:</vt:lpstr>
      <vt:lpstr>The Acts 2 Results:</vt:lpstr>
      <vt:lpstr>The Acts 2 Results:</vt:lpstr>
      <vt:lpstr>The Acts 2 Results:</vt:lpstr>
      <vt:lpstr>The Acts 2 Components:</vt:lpstr>
      <vt:lpstr>The Acts 2 Components:</vt:lpstr>
      <vt:lpstr>The Acts 2 Components:</vt:lpstr>
      <vt:lpstr>The Acts 2 Basic Components:</vt:lpstr>
      <vt:lpstr>The Acts 2 Experience: 使徒行伝２章の経験</vt:lpstr>
      <vt:lpstr>The Acts 2 Results: 使徒行伝2章の結果</vt:lpstr>
      <vt:lpstr>The Acts 2 Results: 使徒行伝2章の結果</vt:lpstr>
      <vt:lpstr>The Acts 2 Results: 使徒行伝2章の結果</vt:lpstr>
      <vt:lpstr>The Acts 2 Results: 使徒行伝2章の結果</vt:lpstr>
      <vt:lpstr>The Acts 2 Components: 使徒行伝2章の要素</vt:lpstr>
      <vt:lpstr>The Acts 2 Components: 使徒行伝2章の要素</vt:lpstr>
      <vt:lpstr>The Acts 2 Components: 使徒行伝2章の要素</vt:lpstr>
      <vt:lpstr>The Acts 2 Basic Components: 使徒行伝2章の基本的要素</vt:lpstr>
      <vt:lpstr>PowerPoint プレゼンテーション</vt:lpstr>
      <vt:lpstr>PowerPoint プレゼンテーション</vt:lpstr>
      <vt:lpstr>PowerPoint プレゼンテーション</vt:lpstr>
      <vt:lpstr>PowerPoint プレゼンテーション</vt:lpstr>
      <vt:lpstr>Study Guides</vt:lpstr>
      <vt:lpstr>Study Guides</vt:lpstr>
      <vt:lpstr>Study Guides</vt:lpstr>
      <vt:lpstr>Study Guides</vt:lpstr>
      <vt:lpstr>Study Guides</vt:lpstr>
      <vt:lpstr>Study Guides</vt:lpstr>
      <vt:lpstr>Study Guides</vt:lpstr>
      <vt:lpstr>Study Guides</vt:lpstr>
      <vt:lpstr>PowerPoint プレゼンテーション</vt:lpstr>
      <vt:lpstr>The Open Bible Study</vt:lpstr>
      <vt:lpstr>The Open Bible Study</vt:lpstr>
      <vt:lpstr>The Open Bible Study</vt:lpstr>
      <vt:lpstr>The Open Bible Study</vt:lpstr>
      <vt:lpstr>The Open Bible Study</vt:lpstr>
      <vt:lpstr>Last April: Leading Groups</vt:lpstr>
      <vt:lpstr>The Didactic Method教育的方法</vt:lpstr>
      <vt:lpstr>The Inductive Method 帰納的方法</vt:lpstr>
      <vt:lpstr>The Didactic Method　教育的方法</vt:lpstr>
      <vt:lpstr>The Didactic Method   教育的方法</vt:lpstr>
      <vt:lpstr>The Inductive Method　帰納的な方法 </vt:lpstr>
      <vt:lpstr>The Inductive Method　帰納的な方法 </vt:lpstr>
      <vt:lpstr>PowerPoint プレゼンテーション</vt:lpstr>
      <vt:lpstr>Three Principles of Inductive Bible Study 帰納的な聖書研究の三原則</vt:lpstr>
      <vt:lpstr>Three Principles of Inductive Bible Study 帰納的な聖書研究の三原則</vt:lpstr>
      <vt:lpstr>For example: Mark 6:30-44 マルコ6:30-44 の例</vt:lpstr>
      <vt:lpstr>For example: Mark 6:30-44 マルコ6:30-44 の例</vt:lpstr>
      <vt:lpstr>For example: Mark 6:30-44 マルコ6:30-44 の例</vt:lpstr>
      <vt:lpstr>PowerPoint プレゼンテーション</vt:lpstr>
    </vt:vector>
  </TitlesOfParts>
  <Company>Andrews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I.T.S.</dc:creator>
  <cp:lastModifiedBy>andy</cp:lastModifiedBy>
  <cp:revision>253</cp:revision>
  <dcterms:created xsi:type="dcterms:W3CDTF">2013-11-04T23:05:21Z</dcterms:created>
  <dcterms:modified xsi:type="dcterms:W3CDTF">2017-07-27T01:27:30Z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TC102867621033</vt:lpwstr>
  </property>
</Properties>
</file>