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63"/>
  </p:notesMasterIdLst>
  <p:sldIdLst>
    <p:sldId id="728" r:id="rId3"/>
    <p:sldId id="729" r:id="rId4"/>
    <p:sldId id="826" r:id="rId5"/>
    <p:sldId id="833" r:id="rId6"/>
    <p:sldId id="847" r:id="rId7"/>
    <p:sldId id="828" r:id="rId8"/>
    <p:sldId id="827" r:id="rId9"/>
    <p:sldId id="854" r:id="rId10"/>
    <p:sldId id="831" r:id="rId11"/>
    <p:sldId id="855" r:id="rId12"/>
    <p:sldId id="824" r:id="rId13"/>
    <p:sldId id="808" r:id="rId14"/>
    <p:sldId id="830" r:id="rId15"/>
    <p:sldId id="807" r:id="rId16"/>
    <p:sldId id="856" r:id="rId17"/>
    <p:sldId id="857" r:id="rId18"/>
    <p:sldId id="813" r:id="rId19"/>
    <p:sldId id="814" r:id="rId20"/>
    <p:sldId id="812" r:id="rId21"/>
    <p:sldId id="816" r:id="rId22"/>
    <p:sldId id="817" r:id="rId23"/>
    <p:sldId id="809" r:id="rId24"/>
    <p:sldId id="810" r:id="rId25"/>
    <p:sldId id="832" r:id="rId26"/>
    <p:sldId id="834" r:id="rId27"/>
    <p:sldId id="794" r:id="rId28"/>
    <p:sldId id="796" r:id="rId29"/>
    <p:sldId id="858" r:id="rId30"/>
    <p:sldId id="859" r:id="rId31"/>
    <p:sldId id="797" r:id="rId32"/>
    <p:sldId id="795" r:id="rId33"/>
    <p:sldId id="860" r:id="rId34"/>
    <p:sldId id="798" r:id="rId35"/>
    <p:sldId id="805" r:id="rId36"/>
    <p:sldId id="804" r:id="rId37"/>
    <p:sldId id="802" r:id="rId38"/>
    <p:sldId id="801" r:id="rId39"/>
    <p:sldId id="800" r:id="rId40"/>
    <p:sldId id="791" r:id="rId41"/>
    <p:sldId id="806" r:id="rId42"/>
    <p:sldId id="848" r:id="rId43"/>
    <p:sldId id="850" r:id="rId44"/>
    <p:sldId id="836" r:id="rId45"/>
    <p:sldId id="843" r:id="rId46"/>
    <p:sldId id="837" r:id="rId47"/>
    <p:sldId id="861" r:id="rId48"/>
    <p:sldId id="851" r:id="rId49"/>
    <p:sldId id="839" r:id="rId50"/>
    <p:sldId id="840" r:id="rId51"/>
    <p:sldId id="841" r:id="rId52"/>
    <p:sldId id="862" r:id="rId53"/>
    <p:sldId id="863" r:id="rId54"/>
    <p:sldId id="844" r:id="rId55"/>
    <p:sldId id="792" r:id="rId56"/>
    <p:sldId id="864" r:id="rId57"/>
    <p:sldId id="845" r:id="rId58"/>
    <p:sldId id="865" r:id="rId59"/>
    <p:sldId id="852" r:id="rId60"/>
    <p:sldId id="866" r:id="rId61"/>
    <p:sldId id="767"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531"/>
    <a:srgbClr val="000714"/>
    <a:srgbClr val="001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638" autoAdjust="0"/>
  </p:normalViewPr>
  <p:slideViewPr>
    <p:cSldViewPr>
      <p:cViewPr varScale="1">
        <p:scale>
          <a:sx n="50" d="100"/>
          <a:sy n="50" d="100"/>
        </p:scale>
        <p:origin x="90" y="4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9C1BB-0018-4F91-BF83-7408753661FD}" type="datetimeFigureOut">
              <a:rPr lang="en-US" smtClean="0"/>
              <a:t>7/29/2017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CD2B5-3E30-4A7D-A75B-223A7BDDAE6F}" type="slidenum">
              <a:rPr lang="en-US" smtClean="0"/>
              <a:t>‹#›</a:t>
            </a:fld>
            <a:endParaRPr lang="en-US"/>
          </a:p>
        </p:txBody>
      </p:sp>
    </p:spTree>
    <p:extLst>
      <p:ext uri="{BB962C8B-B14F-4D97-AF65-F5344CB8AC3E}">
        <p14:creationId xmlns:p14="http://schemas.microsoft.com/office/powerpoint/2010/main" val="12884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Only a couple of years ago, Noah and his friend began to attend evangelistic meetings at an Adventist church. They had both seen a sign advertising the meetings, and happened to mention it while at a bar. Both were also into the occult, but, somehow, an interest welled up in their hearts to know more about the Bible and end-time events.</a:t>
            </a:r>
          </a:p>
          <a:p>
            <a:r>
              <a:rPr lang="en-US" sz="1200" kern="1200" dirty="0">
                <a:solidFill>
                  <a:schemeClr val="tx1"/>
                </a:solidFill>
                <a:effectLst/>
                <a:latin typeface="+mn-lt"/>
                <a:ea typeface="+mn-ea"/>
                <a:cs typeface="+mn-cs"/>
              </a:rPr>
              <a:t>They attended the meetings, and the Holy Spirit led them to repentance and conversion. At the end of the evangelistic series they were both baptized! Some 15 other people were also baptized that day.</a:t>
            </a:r>
          </a:p>
          <a:p>
            <a:r>
              <a:rPr lang="en-US" sz="1200" kern="1200" dirty="0">
                <a:solidFill>
                  <a:schemeClr val="tx1"/>
                </a:solidFill>
                <a:effectLst/>
                <a:latin typeface="+mn-lt"/>
                <a:ea typeface="+mn-ea"/>
                <a:cs typeface="+mn-cs"/>
              </a:rPr>
              <a:t>After the baptism, one of the church members introduced herself to them as Sister Ford, welcoming them to the church, and expressing her great joy about their decision. And then, she told them something they never expected to hear: “I’ve been praying for you.” Neither Noah nor the other new believers had ever met this lady before. How could she have been praying for them?</a:t>
            </a:r>
          </a:p>
          <a:p>
            <a:r>
              <a:rPr lang="en-US" sz="1200" kern="1200" dirty="0">
                <a:solidFill>
                  <a:schemeClr val="tx1"/>
                </a:solidFill>
                <a:effectLst/>
                <a:latin typeface="+mn-lt"/>
                <a:ea typeface="+mn-ea"/>
                <a:cs typeface="+mn-cs"/>
              </a:rPr>
              <a:t>Here is the rest of the story. Quite a few months before, she was impressed to pray for the people in her town. Not knowing for whom she should pray, exactly, she grabbed the phone book and chose 15 names at random, to pray for them. She prayed for each person by name, out loud, every day, for months. </a:t>
            </a:r>
          </a:p>
          <a:p>
            <a:r>
              <a:rPr lang="en-US" sz="1200" kern="1200" dirty="0">
                <a:solidFill>
                  <a:schemeClr val="tx1"/>
                </a:solidFill>
                <a:effectLst/>
                <a:latin typeface="+mn-lt"/>
                <a:ea typeface="+mn-ea"/>
                <a:cs typeface="+mn-cs"/>
              </a:rPr>
              <a:t>Lo and behold, Noah was one of them! And not only him—rescued from the darkness of the occult—but eight of the 17 people baptized that day were from Sister Ford’s list! Half of the entire harvest!</a:t>
            </a:r>
          </a:p>
          <a:p>
            <a:r>
              <a:rPr lang="en-US" sz="1200" kern="1200" dirty="0">
                <a:solidFill>
                  <a:schemeClr val="tx1"/>
                </a:solidFill>
                <a:effectLst/>
                <a:latin typeface="+mn-lt"/>
                <a:ea typeface="+mn-ea"/>
                <a:cs typeface="+mn-cs"/>
              </a:rPr>
              <a:t>God definitely answers prayer on behalf of the lost (see 1 John 5:14-16), even if we don’t know them! The question is, Will you just as definitely pray for them?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CD2B5-3E30-4A7D-A75B-223A7BDDAE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00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Only a couple of years ago, Noah and his friend began to attend evangelistic meetings at an Adventist church. They had both seen a sign advertising the meetings, and happened to mention it while at a bar. Both were also into the occult, but, somehow, an interest welled up in their hearts to know more about the Bible and end-time events.</a:t>
            </a:r>
          </a:p>
          <a:p>
            <a:r>
              <a:rPr lang="en-US" sz="1200" kern="1200" dirty="0">
                <a:solidFill>
                  <a:schemeClr val="tx1"/>
                </a:solidFill>
                <a:effectLst/>
                <a:latin typeface="+mn-lt"/>
                <a:ea typeface="+mn-ea"/>
                <a:cs typeface="+mn-cs"/>
              </a:rPr>
              <a:t>They attended the meetings, and the Holy Spirit led them to repentance and conversion. At the end of the evangelistic series they were both baptized! Some 15 other people were also baptized that day.</a:t>
            </a:r>
          </a:p>
          <a:p>
            <a:r>
              <a:rPr lang="en-US" sz="1200" kern="1200" dirty="0">
                <a:solidFill>
                  <a:schemeClr val="tx1"/>
                </a:solidFill>
                <a:effectLst/>
                <a:latin typeface="+mn-lt"/>
                <a:ea typeface="+mn-ea"/>
                <a:cs typeface="+mn-cs"/>
              </a:rPr>
              <a:t>After the baptism, one of the church members introduced herself to them as Sister Ford, welcoming them to the church, and expressing her great joy about their decision. And then, she told them something they never expected to hear: “I’ve been praying for you.” Neither Noah nor the other new believers had ever met this lady before. How could she have been praying for them?</a:t>
            </a:r>
          </a:p>
          <a:p>
            <a:r>
              <a:rPr lang="en-US" sz="1200" kern="1200" dirty="0">
                <a:solidFill>
                  <a:schemeClr val="tx1"/>
                </a:solidFill>
                <a:effectLst/>
                <a:latin typeface="+mn-lt"/>
                <a:ea typeface="+mn-ea"/>
                <a:cs typeface="+mn-cs"/>
              </a:rPr>
              <a:t>Here is the rest of the story. Quite a few months before, she was impressed to pray for the people in her town. Not knowing for whom she should pray, exactly, she grabbed the phone book and chose 15 names at random, to pray for them. She prayed for each person by name, out loud, every day, for months. </a:t>
            </a:r>
          </a:p>
          <a:p>
            <a:r>
              <a:rPr lang="en-US" sz="1200" kern="1200" dirty="0">
                <a:solidFill>
                  <a:schemeClr val="tx1"/>
                </a:solidFill>
                <a:effectLst/>
                <a:latin typeface="+mn-lt"/>
                <a:ea typeface="+mn-ea"/>
                <a:cs typeface="+mn-cs"/>
              </a:rPr>
              <a:t>Lo and behold, Noah was one of them! And not only him—rescued from the darkness of the occult—but eight of the 17 people baptized that day were from Sister Ford’s list! Half of the entire harvest!</a:t>
            </a:r>
          </a:p>
          <a:p>
            <a:r>
              <a:rPr lang="en-US" sz="1200" kern="1200" dirty="0">
                <a:solidFill>
                  <a:schemeClr val="tx1"/>
                </a:solidFill>
                <a:effectLst/>
                <a:latin typeface="+mn-lt"/>
                <a:ea typeface="+mn-ea"/>
                <a:cs typeface="+mn-cs"/>
              </a:rPr>
              <a:t>God definitely answers prayer on behalf of the lost (see 1 John 5:14-16), even if we don’t know them! The question is, Will you just as definitely pray for them?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CD2B5-3E30-4A7D-A75B-223A7BDDAE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206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Only a couple of years ago, Noah and his friend began to attend evangelistic meetings at an Adventist church. They had both seen a sign advertising the meetings, and happened to mention it while at a bar. Both were also into the occult, but, somehow, an interest welled up in their hearts to know more about the Bible and end-time events.</a:t>
            </a:r>
          </a:p>
          <a:p>
            <a:r>
              <a:rPr lang="en-US" sz="1200" kern="1200" dirty="0">
                <a:solidFill>
                  <a:schemeClr val="tx1"/>
                </a:solidFill>
                <a:effectLst/>
                <a:latin typeface="+mn-lt"/>
                <a:ea typeface="+mn-ea"/>
                <a:cs typeface="+mn-cs"/>
              </a:rPr>
              <a:t>They attended the meetings, and the Holy Spirit led them to repentance and conversion. At the end of the evangelistic series they were both baptized! Some 15 other people were also baptized that day.</a:t>
            </a:r>
          </a:p>
          <a:p>
            <a:r>
              <a:rPr lang="en-US" sz="1200" kern="1200" dirty="0">
                <a:solidFill>
                  <a:schemeClr val="tx1"/>
                </a:solidFill>
                <a:effectLst/>
                <a:latin typeface="+mn-lt"/>
                <a:ea typeface="+mn-ea"/>
                <a:cs typeface="+mn-cs"/>
              </a:rPr>
              <a:t>After the baptism, one of the church members introduced herself to them as Sister Ford, welcoming them to the church, and expressing her great joy about their decision. And then, she told them something they never expected to hear: “I’ve been praying for you.” Neither Noah nor the other new believers had ever met this lady before. How could she have been praying for them?</a:t>
            </a:r>
          </a:p>
          <a:p>
            <a:r>
              <a:rPr lang="en-US" sz="1200" kern="1200" dirty="0">
                <a:solidFill>
                  <a:schemeClr val="tx1"/>
                </a:solidFill>
                <a:effectLst/>
                <a:latin typeface="+mn-lt"/>
                <a:ea typeface="+mn-ea"/>
                <a:cs typeface="+mn-cs"/>
              </a:rPr>
              <a:t>Here is the rest of the story. Quite a few months before, she was impressed to pray for the people in her town. Not knowing for whom she should pray, exactly, she grabbed the phone book and chose 15 names at random, to pray for them. She prayed for each person by name, out loud, every day, for months. </a:t>
            </a:r>
          </a:p>
          <a:p>
            <a:r>
              <a:rPr lang="en-US" sz="1200" kern="1200" dirty="0">
                <a:solidFill>
                  <a:schemeClr val="tx1"/>
                </a:solidFill>
                <a:effectLst/>
                <a:latin typeface="+mn-lt"/>
                <a:ea typeface="+mn-ea"/>
                <a:cs typeface="+mn-cs"/>
              </a:rPr>
              <a:t>Lo and behold, Noah was one of them! And not only him—rescued from the darkness of the occult—but eight of the 17 people baptized that day were from Sister Ford’s list! Half of the entire harvest!</a:t>
            </a:r>
          </a:p>
          <a:p>
            <a:r>
              <a:rPr lang="en-US" sz="1200" kern="1200" dirty="0">
                <a:solidFill>
                  <a:schemeClr val="tx1"/>
                </a:solidFill>
                <a:effectLst/>
                <a:latin typeface="+mn-lt"/>
                <a:ea typeface="+mn-ea"/>
                <a:cs typeface="+mn-cs"/>
              </a:rPr>
              <a:t>God definitely answers prayer on behalf of the lost (see 1 John 5:14-16), even if we don’t know them! The question is, Will you just as definitely pray for them?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CD2B5-3E30-4A7D-A75B-223A7BDDAE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30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Montgomery (1771-1854) was a Scottish poet and hymn writer.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CD2B5-3E30-4A7D-A75B-223A7BDDAE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0203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acorn, or oak nut, is the nut of the oaks and their close relatives. It usually contains a single seed, enclosed in a tough, leathery shell.</a:t>
            </a:r>
            <a:endParaRPr lang="en-US" dirty="0"/>
          </a:p>
        </p:txBody>
      </p:sp>
      <p:sp>
        <p:nvSpPr>
          <p:cNvPr id="4" name="Slide Number Placeholder 3"/>
          <p:cNvSpPr>
            <a:spLocks noGrp="1"/>
          </p:cNvSpPr>
          <p:nvPr>
            <p:ph type="sldNum" sz="quarter" idx="10"/>
          </p:nvPr>
        </p:nvSpPr>
        <p:spPr/>
        <p:txBody>
          <a:bodyPr/>
          <a:lstStyle/>
          <a:p>
            <a:fld id="{F87CD2B5-3E30-4A7D-A75B-223A7BDDAE6F}" type="slidenum">
              <a:rPr lang="en-US" smtClean="0"/>
              <a:t>39</a:t>
            </a:fld>
            <a:endParaRPr lang="en-US"/>
          </a:p>
        </p:txBody>
      </p:sp>
    </p:spTree>
    <p:extLst>
      <p:ext uri="{BB962C8B-B14F-4D97-AF65-F5344CB8AC3E}">
        <p14:creationId xmlns:p14="http://schemas.microsoft.com/office/powerpoint/2010/main" val="3859721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9" y="1905005"/>
            <a:ext cx="10242551"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973669" y="4344997"/>
            <a:ext cx="10242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62"/>
            <a:ext cx="11176000" cy="213596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62"/>
            <a:ext cx="11176000" cy="213596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77"/>
            <a:ext cx="12192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13"/>
            <a:ext cx="9390944" cy="1523495"/>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97"/>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63084" y="1905009"/>
            <a:ext cx="1072091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13"/>
            <a:ext cx="9390944" cy="1523495"/>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97"/>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3"/>
            <a:ext cx="11176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08000" y="1412877"/>
            <a:ext cx="11176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10"/>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51" y="1757810"/>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a:srcRect/>
          <a:stretch>
            <a:fillRect/>
          </a:stretch>
        </p:blipFill>
        <p:spPr bwMode="auto">
          <a:xfrm>
            <a:off x="-21166" y="6007109"/>
            <a:ext cx="12213167" cy="849313"/>
          </a:xfrm>
          <a:prstGeom prst="rect">
            <a:avLst/>
          </a:prstGeom>
          <a:noFill/>
        </p:spPr>
      </p:pic>
      <p:sp>
        <p:nvSpPr>
          <p:cNvPr id="2" name="Title Placeholder 1"/>
          <p:cNvSpPr>
            <a:spLocks noGrp="1"/>
          </p:cNvSpPr>
          <p:nvPr>
            <p:ph type="title"/>
          </p:nvPr>
        </p:nvSpPr>
        <p:spPr>
          <a:xfrm>
            <a:off x="508000" y="230196"/>
            <a:ext cx="11176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08000" y="1412877"/>
            <a:ext cx="11176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14"/>
            <a:ext cx="12192000" cy="5558295"/>
          </a:xfrm>
          <a:prstGeom prst="rect">
            <a:avLst/>
          </a:prstGeom>
        </p:spPr>
      </p:pic>
      <p:sp>
        <p:nvSpPr>
          <p:cNvPr id="2" name="Title Placeholder 1"/>
          <p:cNvSpPr>
            <a:spLocks noGrp="1"/>
          </p:cNvSpPr>
          <p:nvPr>
            <p:ph type="title"/>
          </p:nvPr>
        </p:nvSpPr>
        <p:spPr>
          <a:xfrm>
            <a:off x="508000" y="230196"/>
            <a:ext cx="11176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963083" y="1905009"/>
            <a:ext cx="10720917"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jp/url?sa=i&amp;rct=j&amp;q=&amp;esrc=s&amp;source=images&amp;cd=&amp;cad=rja&amp;uact=8&amp;ved=0ahUKEwjp6s_Rn6vVAhUJVrwKHbxeBF0QjRwIBw&amp;url=http://www.uuworld.org/articles/moving-beyond-whites-only-uu-theology&amp;psig=AFQjCNHTOPX-Xp_K7tqusQd40GV9T3kMKA&amp;ust=1501303284010668"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cad=rja&amp;uact=8&amp;ved=0ahUKEwjP9NnQ86rVAhUCi5QKHUHnD5IQjRwIBw&amp;url=https://quotefancy.com/quote/1331527/James-Montgomery-Prayer-moves-the-arm-Which-moves-the-world-And-brings-salvation-down&amp;psig=AFQjCNEoMal7_WrqujAaM13gIc6UltQ53g&amp;ust=1501294347045236"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5053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67C9D02-88B0-400D-AEA2-A5617739C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76200"/>
            <a:ext cx="11125200" cy="6705600"/>
          </a:xfrm>
          <a:prstGeom prst="rect">
            <a:avLst/>
          </a:prstGeom>
        </p:spPr>
      </p:pic>
      <p:sp>
        <p:nvSpPr>
          <p:cNvPr id="2" name="Title 1">
            <a:extLst>
              <a:ext uri="{FF2B5EF4-FFF2-40B4-BE49-F238E27FC236}">
                <a16:creationId xmlns:a16="http://schemas.microsoft.com/office/drawing/2014/main" xmlns="" id="{288F24A0-D727-4BF5-90B5-EED6AB0326AF}"/>
              </a:ext>
            </a:extLst>
          </p:cNvPr>
          <p:cNvSpPr>
            <a:spLocks noGrp="1"/>
          </p:cNvSpPr>
          <p:nvPr>
            <p:ph type="ctrTitle"/>
          </p:nvPr>
        </p:nvSpPr>
        <p:spPr>
          <a:xfrm>
            <a:off x="1371600" y="533400"/>
            <a:ext cx="9390944" cy="1523495"/>
          </a:xfrm>
        </p:spPr>
        <p:txBody>
          <a:bodyPr/>
          <a:lstStyle/>
          <a:p>
            <a:pPr algn="ctr"/>
            <a:r>
              <a:rPr lang="en-US" sz="4400" dirty="0">
                <a:solidFill>
                  <a:schemeClr val="bg1">
                    <a:lumMod val="95000"/>
                  </a:schemeClr>
                </a:solidFill>
              </a:rPr>
              <a:t>A Seminar on How to Give Bible </a:t>
            </a:r>
            <a:r>
              <a:rPr lang="en-US" sz="4400" dirty="0" smtClean="0">
                <a:solidFill>
                  <a:schemeClr val="bg1">
                    <a:lumMod val="95000"/>
                  </a:schemeClr>
                </a:solidFill>
              </a:rPr>
              <a:t>Studies</a:t>
            </a:r>
            <a:br>
              <a:rPr lang="en-US" sz="4400" dirty="0" smtClean="0">
                <a:solidFill>
                  <a:schemeClr val="bg1">
                    <a:lumMod val="95000"/>
                  </a:schemeClr>
                </a:solidFill>
              </a:rPr>
            </a:br>
            <a:r>
              <a:rPr lang="ja-JP" altLang="en-US" sz="4400" dirty="0" smtClean="0">
                <a:solidFill>
                  <a:schemeClr val="bg1">
                    <a:lumMod val="95000"/>
                  </a:schemeClr>
                </a:solidFill>
              </a:rPr>
              <a:t>聖書</a:t>
            </a:r>
            <a:r>
              <a:rPr lang="ja-JP" altLang="en-US" sz="4400" dirty="0">
                <a:solidFill>
                  <a:schemeClr val="bg1">
                    <a:lumMod val="95000"/>
                  </a:schemeClr>
                </a:solidFill>
              </a:rPr>
              <a:t>研究</a:t>
            </a:r>
            <a:r>
              <a:rPr lang="ja-JP" altLang="en-US" sz="4400" dirty="0" smtClean="0">
                <a:solidFill>
                  <a:schemeClr val="bg1">
                    <a:lumMod val="95000"/>
                  </a:schemeClr>
                </a:solidFill>
              </a:rPr>
              <a:t>の授け方</a:t>
            </a:r>
            <a:endParaRPr lang="en-US" sz="4400" dirty="0">
              <a:solidFill>
                <a:schemeClr val="bg1">
                  <a:lumMod val="95000"/>
                </a:schemeClr>
              </a:solidFill>
            </a:endParaRPr>
          </a:p>
        </p:txBody>
      </p:sp>
      <p:sp>
        <p:nvSpPr>
          <p:cNvPr id="3" name="Subtitle 2">
            <a:extLst>
              <a:ext uri="{FF2B5EF4-FFF2-40B4-BE49-F238E27FC236}">
                <a16:creationId xmlns:a16="http://schemas.microsoft.com/office/drawing/2014/main" xmlns="" id="{661881AB-7B89-40E0-A120-F2E7363421EB}"/>
              </a:ext>
            </a:extLst>
          </p:cNvPr>
          <p:cNvSpPr>
            <a:spLocks noGrp="1"/>
          </p:cNvSpPr>
          <p:nvPr>
            <p:ph type="subTitle" idx="1"/>
          </p:nvPr>
        </p:nvSpPr>
        <p:spPr>
          <a:xfrm>
            <a:off x="1371600" y="5710535"/>
            <a:ext cx="9390944" cy="461665"/>
          </a:xfrm>
        </p:spPr>
        <p:txBody>
          <a:bodyPr/>
          <a:lstStyle/>
          <a:p>
            <a:pPr algn="ctr"/>
            <a:r>
              <a:rPr lang="en-US" dirty="0">
                <a:solidFill>
                  <a:schemeClr val="bg2"/>
                </a:solidFill>
              </a:rPr>
              <a:t>Dr. Ron E. M. Clouzet, NSD Ministerial </a:t>
            </a:r>
            <a:r>
              <a:rPr lang="en-US" dirty="0" smtClean="0">
                <a:solidFill>
                  <a:schemeClr val="bg2"/>
                </a:solidFill>
              </a:rPr>
              <a:t>Secretary</a:t>
            </a:r>
          </a:p>
          <a:p>
            <a:pPr algn="ctr"/>
            <a:r>
              <a:rPr lang="en-US" altLang="ja-JP" dirty="0" smtClean="0">
                <a:solidFill>
                  <a:schemeClr val="bg2"/>
                </a:solidFill>
              </a:rPr>
              <a:t>Dr. </a:t>
            </a:r>
            <a:r>
              <a:rPr lang="ja-JP" altLang="en-US" dirty="0" smtClean="0">
                <a:solidFill>
                  <a:schemeClr val="bg2"/>
                </a:solidFill>
              </a:rPr>
              <a:t>ロン・クルーゼ　ＮＳＤ牧師会長</a:t>
            </a:r>
            <a:endParaRPr lang="en-US" dirty="0">
              <a:solidFill>
                <a:schemeClr val="bg2"/>
              </a:solidFill>
            </a:endParaRPr>
          </a:p>
        </p:txBody>
      </p:sp>
      <p:sp>
        <p:nvSpPr>
          <p:cNvPr id="4" name="Text Placeholder 3">
            <a:extLst>
              <a:ext uri="{FF2B5EF4-FFF2-40B4-BE49-F238E27FC236}">
                <a16:creationId xmlns:a16="http://schemas.microsoft.com/office/drawing/2014/main" xmlns="" id="{0B418FA9-BA9A-49BD-BE84-CE68001FD376}"/>
              </a:ext>
            </a:extLst>
          </p:cNvPr>
          <p:cNvSpPr>
            <a:spLocks noGrp="1"/>
          </p:cNvSpPr>
          <p:nvPr>
            <p:ph type="body" sz="quarter" idx="10"/>
          </p:nvPr>
        </p:nvSpPr>
        <p:spPr>
          <a:xfrm>
            <a:off x="962732" y="2209800"/>
            <a:ext cx="10253485" cy="1384995"/>
          </a:xfrm>
          <a:effectLst>
            <a:outerShdw blurRad="50800" dist="50800" dir="5400000" algn="ctr" rotWithShape="0">
              <a:schemeClr val="tx1"/>
            </a:outerShdw>
          </a:effectLst>
        </p:spPr>
        <p:txBody>
          <a:bodyPr/>
          <a:lstStyle/>
          <a:p>
            <a:pPr algn="ctr"/>
            <a:r>
              <a:rPr lang="en-US" sz="7200" dirty="0">
                <a:solidFill>
                  <a:schemeClr val="bg2"/>
                </a:solidFill>
              </a:rPr>
              <a:t>The Power of God’s </a:t>
            </a:r>
            <a:r>
              <a:rPr lang="en-US" sz="7200" dirty="0" smtClean="0">
                <a:solidFill>
                  <a:schemeClr val="bg2"/>
                </a:solidFill>
              </a:rPr>
              <a:t>Word</a:t>
            </a:r>
          </a:p>
          <a:p>
            <a:pPr algn="ctr"/>
            <a:r>
              <a:rPr lang="ja-JP" altLang="en-US" sz="7200" dirty="0">
                <a:solidFill>
                  <a:schemeClr val="bg2"/>
                </a:solidFill>
              </a:rPr>
              <a:t>神</a:t>
            </a:r>
            <a:r>
              <a:rPr lang="ja-JP" altLang="en-US" sz="7200" dirty="0" smtClean="0">
                <a:solidFill>
                  <a:schemeClr val="bg2"/>
                </a:solidFill>
              </a:rPr>
              <a:t>の言葉の力</a:t>
            </a:r>
            <a:endParaRPr lang="en-US" sz="7200" dirty="0">
              <a:solidFill>
                <a:schemeClr val="bg2"/>
              </a:solidFill>
            </a:endParaRPr>
          </a:p>
        </p:txBody>
      </p:sp>
    </p:spTree>
    <p:extLst>
      <p:ext uri="{BB962C8B-B14F-4D97-AF65-F5344CB8AC3E}">
        <p14:creationId xmlns:p14="http://schemas.microsoft.com/office/powerpoint/2010/main" val="77754925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664797"/>
          </a:xfrm>
        </p:spPr>
        <p:txBody>
          <a:bodyPr/>
          <a:lstStyle/>
          <a:p>
            <a:r>
              <a:rPr lang="en-US" dirty="0"/>
              <a:t>Wrestle with God for Souls</a:t>
            </a:r>
          </a:p>
        </p:txBody>
      </p:sp>
      <p:sp>
        <p:nvSpPr>
          <p:cNvPr id="3" name="Text Placeholder 2"/>
          <p:cNvSpPr>
            <a:spLocks noGrp="1"/>
          </p:cNvSpPr>
          <p:nvPr>
            <p:ph type="body" sz="quarter" idx="10"/>
          </p:nvPr>
        </p:nvSpPr>
        <p:spPr>
          <a:xfrm>
            <a:off x="508000" y="1411553"/>
            <a:ext cx="7874000" cy="4696670"/>
          </a:xfrm>
        </p:spPr>
        <p:txBody>
          <a:bodyPr/>
          <a:lstStyle/>
          <a:p>
            <a:pPr marL="0" indent="0">
              <a:buNone/>
            </a:pPr>
            <a:r>
              <a:rPr lang="en-US" dirty="0"/>
              <a:t>“And when we take hold of the work and wrestle with God, saying, ‘I must have souls; I will never give up the </a:t>
            </a:r>
            <a:r>
              <a:rPr lang="en-US" dirty="0" smtClean="0"/>
              <a:t>struggles</a:t>
            </a:r>
            <a:r>
              <a:rPr lang="en-US" dirty="0" smtClean="0"/>
              <a:t>,’ </a:t>
            </a:r>
            <a:r>
              <a:rPr lang="en-US" dirty="0"/>
              <a:t>we shall find that God will look upon our efforts with favor.”</a:t>
            </a:r>
          </a:p>
          <a:p>
            <a:pPr marL="0" indent="0" algn="r">
              <a:buNone/>
            </a:pPr>
            <a:r>
              <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Manuscript 14, 1887, in Evangelism, 294</a:t>
            </a:r>
            <a:r>
              <a:rPr 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p>
          <a:p>
            <a:pPr marL="0" indent="0">
              <a:buNone/>
            </a:pPr>
            <a:r>
              <a:rPr lang="ja-JP" altLang="en-US" sz="2800" b="1" dirty="0">
                <a:ln/>
              </a:rPr>
              <a:t>「</a:t>
            </a:r>
            <a:r>
              <a:rPr lang="ja-JP" altLang="en-US" sz="2800" b="1" dirty="0" smtClean="0">
                <a:ln/>
              </a:rPr>
              <a:t>仕事に専念し神と格闘しながら</a:t>
            </a:r>
            <a:r>
              <a:rPr lang="en-US" altLang="ja-JP" sz="2800" b="1" dirty="0" smtClean="0">
                <a:ln/>
              </a:rPr>
              <a:t>『</a:t>
            </a:r>
            <a:r>
              <a:rPr lang="ja-JP" altLang="en-US" sz="2800" b="1" dirty="0" smtClean="0">
                <a:ln/>
              </a:rPr>
              <a:t>私は</a:t>
            </a:r>
            <a:r>
              <a:rPr lang="ja-JP" altLang="en-US" sz="2800" b="1" dirty="0" smtClean="0">
                <a:ln/>
              </a:rPr>
              <a:t>魂を獲得しなければいけません、私はこの</a:t>
            </a:r>
            <a:r>
              <a:rPr lang="ja-JP" altLang="en-US" sz="2800" b="1" dirty="0">
                <a:ln/>
              </a:rPr>
              <a:t>苦闘</a:t>
            </a:r>
            <a:r>
              <a:rPr lang="ja-JP" altLang="en-US" sz="2800" b="1" dirty="0" smtClean="0">
                <a:ln/>
              </a:rPr>
              <a:t>を諦めません。</a:t>
            </a:r>
            <a:r>
              <a:rPr lang="en-US" altLang="ja-JP" sz="2800" b="1" dirty="0" smtClean="0">
                <a:ln/>
              </a:rPr>
              <a:t>』</a:t>
            </a:r>
            <a:r>
              <a:rPr lang="ja-JP" altLang="en-US" sz="2800" b="1" dirty="0" smtClean="0">
                <a:ln/>
              </a:rPr>
              <a:t>と言うときに、神が私たちの努力を愛をもって見つめて下さることがわかるでしょう」</a:t>
            </a:r>
            <a:endParaRPr lang="en-US" altLang="ja-JP" sz="2800" b="1" dirty="0" smtClean="0">
              <a:ln/>
            </a:endParaRPr>
          </a:p>
          <a:p>
            <a:pPr marL="0" indent="0" algn="r">
              <a:buNone/>
            </a:pPr>
            <a:r>
              <a:rPr lang="ja-JP" altLang="en-US" sz="2000" b="1" i="1" dirty="0" smtClean="0">
                <a:ln/>
                <a:solidFill>
                  <a:schemeClr val="tx1">
                    <a:lumMod val="65000"/>
                    <a:lumOff val="35000"/>
                  </a:schemeClr>
                </a:solidFill>
              </a:rPr>
              <a:t>原稿</a:t>
            </a:r>
            <a:r>
              <a:rPr lang="en-US" altLang="ja-JP" sz="2000" b="1" i="1" dirty="0" smtClean="0">
                <a:ln/>
                <a:solidFill>
                  <a:schemeClr val="tx1">
                    <a:lumMod val="65000"/>
                    <a:lumOff val="35000"/>
                  </a:schemeClr>
                </a:solidFill>
              </a:rPr>
              <a:t>14, 1887</a:t>
            </a:r>
            <a:r>
              <a:rPr lang="ja-JP" altLang="en-US" sz="2000" b="1" i="1" dirty="0" smtClean="0">
                <a:ln/>
                <a:solidFill>
                  <a:schemeClr val="tx1">
                    <a:lumMod val="65000"/>
                    <a:lumOff val="35000"/>
                  </a:schemeClr>
                </a:solidFill>
              </a:rPr>
              <a:t>年、伝道</a:t>
            </a:r>
            <a:endParaRPr lang="en-US" altLang="ja-JP" sz="2000" b="1" i="1" dirty="0" smtClean="0">
              <a:ln/>
              <a:solidFill>
                <a:schemeClr val="tx1">
                  <a:lumMod val="65000"/>
                  <a:lumOff val="35000"/>
                </a:schemeClr>
              </a:solidFill>
            </a:endParaRPr>
          </a:p>
          <a:p>
            <a:pPr marL="0" indent="0" algn="r">
              <a:buNone/>
            </a:pPr>
            <a:endParaRPr lang="en-US" sz="2000" b="1" dirty="0">
              <a:ln/>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07132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arm moving world">
            <a:hlinkClick r:id="rId2"/>
            <a:extLst>
              <a:ext uri="{FF2B5EF4-FFF2-40B4-BE49-F238E27FC236}">
                <a16:creationId xmlns:a16="http://schemas.microsoft.com/office/drawing/2014/main" xmlns="" id="{21E77A4E-EF9A-469F-AC0E-BD818D8A53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439"/>
          <a:stretch/>
        </p:blipFill>
        <p:spPr bwMode="auto">
          <a:xfrm>
            <a:off x="588853" y="5337"/>
            <a:ext cx="10764947" cy="664747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5">
            <a:extLst>
              <a:ext uri="{FF2B5EF4-FFF2-40B4-BE49-F238E27FC236}">
                <a16:creationId xmlns:a16="http://schemas.microsoft.com/office/drawing/2014/main" xmlns="" id="{1F834E7F-F970-454D-8813-5B12C0C31102}"/>
              </a:ext>
            </a:extLst>
          </p:cNvPr>
          <p:cNvSpPr>
            <a:spLocks noGrp="1"/>
          </p:cNvSpPr>
          <p:nvPr>
            <p:ph type="body" sz="quarter" idx="10"/>
          </p:nvPr>
        </p:nvSpPr>
        <p:spPr>
          <a:xfrm>
            <a:off x="508000" y="499205"/>
            <a:ext cx="11176000" cy="2856167"/>
          </a:xfrm>
        </p:spPr>
        <p:txBody>
          <a:bodyPr/>
          <a:lstStyle/>
          <a:p>
            <a:pPr marL="0" indent="0" algn="ctr">
              <a:buNone/>
            </a:pPr>
            <a:r>
              <a:rPr lang="en-US" dirty="0">
                <a:solidFill>
                  <a:schemeClr val="bg2"/>
                </a:solidFill>
              </a:rPr>
              <a:t>“For the eyes of the </a:t>
            </a:r>
            <a:r>
              <a:rPr lang="en-US" cap="small" dirty="0">
                <a:solidFill>
                  <a:schemeClr val="bg2"/>
                </a:solidFill>
              </a:rPr>
              <a:t>Lord</a:t>
            </a:r>
            <a:r>
              <a:rPr lang="en-US" dirty="0">
                <a:solidFill>
                  <a:schemeClr val="bg2"/>
                </a:solidFill>
              </a:rPr>
              <a:t> run to and fro throughout the whole earth, to show Himself strong on behalf of those whose heart is loyal to Him.”—2 Chronicles </a:t>
            </a:r>
            <a:r>
              <a:rPr lang="en-US" dirty="0" smtClean="0">
                <a:solidFill>
                  <a:schemeClr val="bg2"/>
                </a:solidFill>
              </a:rPr>
              <a:t>16:9</a:t>
            </a:r>
          </a:p>
          <a:p>
            <a:pPr marL="0" indent="0" algn="ctr">
              <a:buNone/>
            </a:pPr>
            <a:r>
              <a:rPr lang="ja-JP" altLang="en-US" dirty="0">
                <a:solidFill>
                  <a:schemeClr val="accent1">
                    <a:lumMod val="40000"/>
                    <a:lumOff val="60000"/>
                  </a:schemeClr>
                </a:solidFill>
              </a:rPr>
              <a:t>主の目はあまねく全地を行きめぐり、自分に向かって心を全うする者のために力をあらわされる</a:t>
            </a:r>
            <a:r>
              <a:rPr lang="ja-JP" altLang="en-US" dirty="0" smtClean="0">
                <a:solidFill>
                  <a:schemeClr val="accent1">
                    <a:lumMod val="40000"/>
                    <a:lumOff val="60000"/>
                  </a:schemeClr>
                </a:solidFill>
              </a:rPr>
              <a:t>。</a:t>
            </a:r>
            <a:endParaRPr lang="en-US" altLang="ja-JP" dirty="0" smtClean="0">
              <a:solidFill>
                <a:schemeClr val="accent1">
                  <a:lumMod val="40000"/>
                  <a:lumOff val="60000"/>
                </a:schemeClr>
              </a:solidFill>
            </a:endParaRPr>
          </a:p>
          <a:p>
            <a:pPr marL="0" indent="0" algn="ctr">
              <a:buNone/>
            </a:pPr>
            <a:r>
              <a:rPr lang="ja-JP" altLang="en-US" dirty="0" smtClean="0">
                <a:solidFill>
                  <a:schemeClr val="accent1">
                    <a:lumMod val="40000"/>
                    <a:lumOff val="60000"/>
                  </a:schemeClr>
                </a:solidFill>
              </a:rPr>
              <a:t>歴代誌下</a:t>
            </a:r>
            <a:r>
              <a:rPr lang="en-US" altLang="ja-JP" dirty="0" smtClean="0">
                <a:solidFill>
                  <a:schemeClr val="accent1">
                    <a:lumMod val="40000"/>
                    <a:lumOff val="60000"/>
                  </a:schemeClr>
                </a:solidFill>
              </a:rPr>
              <a:t>16:9</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46833899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C348703A-C54B-48C9-95CA-5011E934C20A}"/>
              </a:ext>
            </a:extLst>
          </p:cNvPr>
          <p:cNvSpPr>
            <a:spLocks noGrp="1"/>
          </p:cNvSpPr>
          <p:nvPr>
            <p:ph type="body" sz="quarter" idx="10"/>
          </p:nvPr>
        </p:nvSpPr>
        <p:spPr>
          <a:xfrm>
            <a:off x="990600" y="1212850"/>
            <a:ext cx="5148085" cy="2292350"/>
          </a:xfrm>
        </p:spPr>
        <p:txBody>
          <a:bodyPr/>
          <a:lstStyle/>
          <a:p>
            <a:pPr algn="ctr"/>
            <a:r>
              <a:rPr lang="en-US" sz="6000" dirty="0">
                <a:solidFill>
                  <a:schemeClr val="bg2"/>
                </a:solidFill>
              </a:rPr>
              <a:t>How should we pray for unbelievers</a:t>
            </a:r>
            <a:r>
              <a:rPr lang="en-US" sz="6000" dirty="0" smtClean="0">
                <a:solidFill>
                  <a:schemeClr val="bg2"/>
                </a:solidFill>
              </a:rPr>
              <a:t>?</a:t>
            </a:r>
          </a:p>
          <a:p>
            <a:pPr algn="ctr"/>
            <a:r>
              <a:rPr lang="ja-JP" altLang="en-US" sz="4000" dirty="0" smtClean="0">
                <a:solidFill>
                  <a:schemeClr val="bg2"/>
                </a:solidFill>
              </a:rPr>
              <a:t>信じない人のために</a:t>
            </a:r>
            <a:endParaRPr lang="en-US" altLang="ja-JP" sz="4000" dirty="0" smtClean="0">
              <a:solidFill>
                <a:schemeClr val="bg2"/>
              </a:solidFill>
            </a:endParaRPr>
          </a:p>
          <a:p>
            <a:pPr algn="ctr"/>
            <a:r>
              <a:rPr lang="ja-JP" altLang="en-US" sz="4000" dirty="0" smtClean="0">
                <a:solidFill>
                  <a:schemeClr val="bg2"/>
                </a:solidFill>
              </a:rPr>
              <a:t>どう祈ればいい？</a:t>
            </a:r>
            <a:endParaRPr lang="en-US" sz="4000" dirty="0">
              <a:solidFill>
                <a:schemeClr val="bg2"/>
              </a:solidFill>
            </a:endParaRPr>
          </a:p>
        </p:txBody>
      </p:sp>
      <p:pic>
        <p:nvPicPr>
          <p:cNvPr id="3" name="Picture 2">
            <a:extLst>
              <a:ext uri="{FF2B5EF4-FFF2-40B4-BE49-F238E27FC236}">
                <a16:creationId xmlns:a16="http://schemas.microsoft.com/office/drawing/2014/main" xmlns="" id="{7CF46AB6-6F02-48A9-99E7-4AB5D1C437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01"/>
          <a:stretch/>
        </p:blipFill>
        <p:spPr>
          <a:xfrm>
            <a:off x="6629400" y="1295400"/>
            <a:ext cx="4762500" cy="3886200"/>
          </a:xfrm>
          <a:prstGeom prst="ellipse">
            <a:avLst/>
          </a:prstGeom>
          <a:ln>
            <a:noFill/>
          </a:ln>
          <a:effectLst>
            <a:softEdge rad="112500"/>
          </a:effectLst>
        </p:spPr>
      </p:pic>
    </p:spTree>
    <p:extLst>
      <p:ext uri="{BB962C8B-B14F-4D97-AF65-F5344CB8AC3E}">
        <p14:creationId xmlns:p14="http://schemas.microsoft.com/office/powerpoint/2010/main" val="299793680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C348703A-C54B-48C9-95CA-5011E934C20A}"/>
              </a:ext>
            </a:extLst>
          </p:cNvPr>
          <p:cNvSpPr>
            <a:spLocks noGrp="1"/>
          </p:cNvSpPr>
          <p:nvPr>
            <p:ph type="body" sz="quarter" idx="10"/>
          </p:nvPr>
        </p:nvSpPr>
        <p:spPr>
          <a:xfrm>
            <a:off x="1295400" y="838200"/>
            <a:ext cx="9601200" cy="2292350"/>
          </a:xfrm>
        </p:spPr>
        <p:txBody>
          <a:bodyPr/>
          <a:lstStyle/>
          <a:p>
            <a:pPr algn="ctr"/>
            <a:r>
              <a:rPr lang="en-US" sz="7200" dirty="0">
                <a:solidFill>
                  <a:schemeClr val="bg2"/>
                </a:solidFill>
              </a:rPr>
              <a:t>1.</a:t>
            </a:r>
          </a:p>
          <a:p>
            <a:pPr algn="ctr"/>
            <a:r>
              <a:rPr lang="en-US" sz="7200" dirty="0">
                <a:solidFill>
                  <a:schemeClr val="bg2"/>
                </a:solidFill>
              </a:rPr>
              <a:t>Know They Can Be </a:t>
            </a:r>
            <a:r>
              <a:rPr lang="en-US" sz="7200" dirty="0" smtClean="0">
                <a:solidFill>
                  <a:schemeClr val="bg2"/>
                </a:solidFill>
              </a:rPr>
              <a:t>Saved</a:t>
            </a:r>
            <a:endParaRPr lang="en-US" sz="7200" dirty="0">
              <a:solidFill>
                <a:schemeClr val="bg2"/>
              </a:solidFill>
            </a:endParaRPr>
          </a:p>
          <a:p>
            <a:pPr algn="ctr"/>
            <a:r>
              <a:rPr lang="ja-JP" altLang="en-US" sz="5400" dirty="0" smtClean="0">
                <a:solidFill>
                  <a:schemeClr val="bg2"/>
                </a:solidFill>
              </a:rPr>
              <a:t>彼らも救われることを知る</a:t>
            </a:r>
            <a:endParaRPr lang="en-US" sz="5400" dirty="0">
              <a:solidFill>
                <a:schemeClr val="bg2"/>
              </a:solidFill>
            </a:endParaRPr>
          </a:p>
        </p:txBody>
      </p:sp>
    </p:spTree>
    <p:extLst>
      <p:ext uri="{BB962C8B-B14F-4D97-AF65-F5344CB8AC3E}">
        <p14:creationId xmlns:p14="http://schemas.microsoft.com/office/powerpoint/2010/main" val="61901894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2FFAE9E-3011-4455-8EA4-EFFBE2A7E40C}"/>
              </a:ext>
            </a:extLst>
          </p:cNvPr>
          <p:cNvSpPr>
            <a:spLocks noGrp="1"/>
          </p:cNvSpPr>
          <p:nvPr>
            <p:ph type="title"/>
          </p:nvPr>
        </p:nvSpPr>
        <p:spPr/>
        <p:txBody>
          <a:bodyPr/>
          <a:lstStyle/>
          <a:p>
            <a:r>
              <a:rPr lang="en-US" dirty="0"/>
              <a:t>Sister Ford’s </a:t>
            </a:r>
            <a:r>
              <a:rPr lang="en-US" dirty="0" smtClean="0"/>
              <a:t>Prayers</a:t>
            </a:r>
            <a:r>
              <a:rPr lang="ja-JP" altLang="en-US" dirty="0" smtClean="0"/>
              <a:t>　</a:t>
            </a:r>
            <a:r>
              <a:rPr lang="ja-JP" altLang="en-US" sz="3200" dirty="0" smtClean="0"/>
              <a:t>シスターフォードの祈り</a:t>
            </a:r>
            <a:endParaRPr lang="en-US" sz="3200" dirty="0"/>
          </a:p>
        </p:txBody>
      </p:sp>
      <p:sp>
        <p:nvSpPr>
          <p:cNvPr id="6" name="Text Placeholder 5">
            <a:extLst>
              <a:ext uri="{FF2B5EF4-FFF2-40B4-BE49-F238E27FC236}">
                <a16:creationId xmlns:a16="http://schemas.microsoft.com/office/drawing/2014/main" xmlns="" id="{76C051D9-CC37-4C12-A4DD-4AEC99E52754}"/>
              </a:ext>
            </a:extLst>
          </p:cNvPr>
          <p:cNvSpPr>
            <a:spLocks noGrp="1"/>
          </p:cNvSpPr>
          <p:nvPr>
            <p:ph type="body" sz="quarter" idx="10"/>
          </p:nvPr>
        </p:nvSpPr>
        <p:spPr>
          <a:xfrm>
            <a:off x="508000" y="1449652"/>
            <a:ext cx="8255000" cy="4727448"/>
          </a:xfrm>
        </p:spPr>
        <p:txBody>
          <a:bodyPr/>
          <a:lstStyle/>
          <a:p>
            <a:r>
              <a:rPr lang="en-US" dirty="0"/>
              <a:t>Noah and friend decided to attend evangelistic meetings. They were involved in the occult</a:t>
            </a:r>
            <a:r>
              <a:rPr lang="en-US" dirty="0" smtClean="0"/>
              <a:t>.</a:t>
            </a:r>
            <a:r>
              <a:rPr lang="ja-JP" altLang="en-US" dirty="0" smtClean="0"/>
              <a:t>　　ノアと友達は伝道集会に出席することにした。彼らはオカルトに関係していた。</a:t>
            </a:r>
            <a:endParaRPr lang="en-US" dirty="0"/>
          </a:p>
          <a:p>
            <a:pPr marL="0" indent="0">
              <a:buNone/>
            </a:pPr>
            <a:endParaRPr lang="en-US" dirty="0"/>
          </a:p>
          <a:p>
            <a:r>
              <a:rPr lang="en-US" dirty="0"/>
              <a:t>They were converted and were baptized with 15 other people at the end of the meetings</a:t>
            </a:r>
            <a:r>
              <a:rPr lang="en-US" dirty="0" smtClean="0"/>
              <a:t>.</a:t>
            </a:r>
            <a:r>
              <a:rPr lang="ja-JP" altLang="en-US" dirty="0" smtClean="0"/>
              <a:t>　</a:t>
            </a:r>
            <a:r>
              <a:rPr lang="ja-JP" altLang="en-US" dirty="0" smtClean="0"/>
              <a:t>彼らは改心し集会の終わりに１５人のほかの人々と共にバプテスマを受けた。</a:t>
            </a:r>
            <a:endParaRPr lang="en-US" dirty="0"/>
          </a:p>
          <a:p>
            <a:endParaRPr lang="en-US" dirty="0"/>
          </a:p>
        </p:txBody>
      </p:sp>
      <p:pic>
        <p:nvPicPr>
          <p:cNvPr id="8" name="Picture 7" descr="A person standing on a beach&#10;&#10;Description generated with very high confidence">
            <a:extLst>
              <a:ext uri="{FF2B5EF4-FFF2-40B4-BE49-F238E27FC236}">
                <a16:creationId xmlns:a16="http://schemas.microsoft.com/office/drawing/2014/main" xmlns="" id="{F283853E-62DF-42F3-8A7B-3B33C0D3E70F}"/>
              </a:ext>
            </a:extLst>
          </p:cNvPr>
          <p:cNvPicPr>
            <a:picLocks noChangeAspect="1"/>
          </p:cNvPicPr>
          <p:nvPr/>
        </p:nvPicPr>
        <p:blipFill rotWithShape="1">
          <a:blip r:embed="rId3">
            <a:extLst>
              <a:ext uri="{28A0092B-C50C-407E-A947-70E740481C1C}">
                <a14:useLocalDpi xmlns:a14="http://schemas.microsoft.com/office/drawing/2010/main" val="0"/>
              </a:ext>
            </a:extLst>
          </a:blip>
          <a:srcRect l="26869"/>
          <a:stretch/>
        </p:blipFill>
        <p:spPr>
          <a:xfrm flipH="1">
            <a:off x="9067800" y="575732"/>
            <a:ext cx="2362200" cy="2396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3157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2FFAE9E-3011-4455-8EA4-EFFBE2A7E40C}"/>
              </a:ext>
            </a:extLst>
          </p:cNvPr>
          <p:cNvSpPr>
            <a:spLocks noGrp="1"/>
          </p:cNvSpPr>
          <p:nvPr>
            <p:ph type="title"/>
          </p:nvPr>
        </p:nvSpPr>
        <p:spPr/>
        <p:txBody>
          <a:bodyPr/>
          <a:lstStyle/>
          <a:p>
            <a:r>
              <a:rPr lang="en-US" dirty="0"/>
              <a:t>Sister Ford’s </a:t>
            </a:r>
            <a:r>
              <a:rPr lang="en-US" dirty="0" smtClean="0"/>
              <a:t>Prayers</a:t>
            </a:r>
            <a:r>
              <a:rPr lang="ja-JP" altLang="en-US" dirty="0"/>
              <a:t>　</a:t>
            </a:r>
            <a:r>
              <a:rPr lang="ja-JP" altLang="en-US" sz="3200" dirty="0"/>
              <a:t>シスターフォードの祈り</a:t>
            </a:r>
            <a:endParaRPr lang="en-US" sz="3200" dirty="0"/>
          </a:p>
        </p:txBody>
      </p:sp>
      <p:sp>
        <p:nvSpPr>
          <p:cNvPr id="6" name="Text Placeholder 5">
            <a:extLst>
              <a:ext uri="{FF2B5EF4-FFF2-40B4-BE49-F238E27FC236}">
                <a16:creationId xmlns:a16="http://schemas.microsoft.com/office/drawing/2014/main" xmlns="" id="{76C051D9-CC37-4C12-A4DD-4AEC99E52754}"/>
              </a:ext>
            </a:extLst>
          </p:cNvPr>
          <p:cNvSpPr>
            <a:spLocks noGrp="1"/>
          </p:cNvSpPr>
          <p:nvPr>
            <p:ph type="body" sz="quarter" idx="10"/>
          </p:nvPr>
        </p:nvSpPr>
        <p:spPr>
          <a:xfrm>
            <a:off x="508000" y="1411552"/>
            <a:ext cx="8255000" cy="4727448"/>
          </a:xfrm>
        </p:spPr>
        <p:txBody>
          <a:bodyPr/>
          <a:lstStyle/>
          <a:p>
            <a:r>
              <a:rPr lang="en-US" dirty="0"/>
              <a:t>A sister Ford came to congratulate them. Then, she said: “I’ve been praying for you</a:t>
            </a:r>
            <a:r>
              <a:rPr lang="en-US" dirty="0" smtClean="0"/>
              <a:t>.”</a:t>
            </a:r>
            <a:r>
              <a:rPr lang="ja-JP" altLang="en-US" dirty="0" smtClean="0"/>
              <a:t>　　　　　　</a:t>
            </a:r>
            <a:r>
              <a:rPr lang="ja-JP" altLang="en-US" dirty="0" smtClean="0"/>
              <a:t>シスターフォードが現れ祝福して、「あなたたちのために祈っていました」と言った。</a:t>
            </a:r>
            <a:endParaRPr lang="en-US" dirty="0"/>
          </a:p>
          <a:p>
            <a:endParaRPr lang="en-US" dirty="0"/>
          </a:p>
          <a:p>
            <a:r>
              <a:rPr lang="en-US" dirty="0"/>
              <a:t>She had chosen 15 names at random from the phone book, to pray they’d come to the Lord</a:t>
            </a:r>
            <a:r>
              <a:rPr lang="en-US" dirty="0" smtClean="0"/>
              <a:t>.</a:t>
            </a:r>
            <a:r>
              <a:rPr lang="ja-JP" altLang="en-US" dirty="0" smtClean="0">
                <a:latin typeface="+mj-ea"/>
                <a:ea typeface="+mj-ea"/>
              </a:rPr>
              <a:t>彼女は</a:t>
            </a:r>
            <a:r>
              <a:rPr lang="ja-JP" altLang="en-US" dirty="0">
                <a:latin typeface="+mj-ea"/>
                <a:ea typeface="+mj-ea"/>
              </a:rPr>
              <a:t>電話帳から１５人を無作為に</a:t>
            </a:r>
            <a:r>
              <a:rPr lang="ja-JP" altLang="en-US" dirty="0" smtClean="0">
                <a:latin typeface="+mj-ea"/>
                <a:ea typeface="+mj-ea"/>
              </a:rPr>
              <a:t>選んで、主</a:t>
            </a:r>
            <a:r>
              <a:rPr lang="ja-JP" altLang="en-US" dirty="0">
                <a:latin typeface="+mj-ea"/>
                <a:ea typeface="+mj-ea"/>
              </a:rPr>
              <a:t>のもとへ来るように</a:t>
            </a:r>
            <a:r>
              <a:rPr lang="ja-JP" altLang="en-US" dirty="0" smtClean="0">
                <a:latin typeface="+mj-ea"/>
                <a:ea typeface="+mj-ea"/>
              </a:rPr>
              <a:t>と祈っていたのだった。</a:t>
            </a:r>
            <a:endParaRPr lang="en-US" dirty="0">
              <a:latin typeface="+mj-ea"/>
              <a:ea typeface="+mj-ea"/>
            </a:endParaRPr>
          </a:p>
          <a:p>
            <a:pPr marL="0" indent="0">
              <a:buNone/>
            </a:pPr>
            <a:endParaRPr lang="en-US" dirty="0"/>
          </a:p>
        </p:txBody>
      </p:sp>
      <p:pic>
        <p:nvPicPr>
          <p:cNvPr id="8" name="Picture 7" descr="A person standing on a beach&#10;&#10;Description generated with very high confidence">
            <a:extLst>
              <a:ext uri="{FF2B5EF4-FFF2-40B4-BE49-F238E27FC236}">
                <a16:creationId xmlns:a16="http://schemas.microsoft.com/office/drawing/2014/main" xmlns="" id="{F283853E-62DF-42F3-8A7B-3B33C0D3E70F}"/>
              </a:ext>
            </a:extLst>
          </p:cNvPr>
          <p:cNvPicPr>
            <a:picLocks noChangeAspect="1"/>
          </p:cNvPicPr>
          <p:nvPr/>
        </p:nvPicPr>
        <p:blipFill rotWithShape="1">
          <a:blip r:embed="rId3">
            <a:extLst>
              <a:ext uri="{28A0092B-C50C-407E-A947-70E740481C1C}">
                <a14:useLocalDpi xmlns:a14="http://schemas.microsoft.com/office/drawing/2010/main" val="0"/>
              </a:ext>
            </a:extLst>
          </a:blip>
          <a:srcRect l="26869"/>
          <a:stretch/>
        </p:blipFill>
        <p:spPr>
          <a:xfrm flipH="1">
            <a:off x="9067800" y="575732"/>
            <a:ext cx="2362200" cy="2396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8319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2FFAE9E-3011-4455-8EA4-EFFBE2A7E40C}"/>
              </a:ext>
            </a:extLst>
          </p:cNvPr>
          <p:cNvSpPr>
            <a:spLocks noGrp="1"/>
          </p:cNvSpPr>
          <p:nvPr>
            <p:ph type="title"/>
          </p:nvPr>
        </p:nvSpPr>
        <p:spPr/>
        <p:txBody>
          <a:bodyPr/>
          <a:lstStyle/>
          <a:p>
            <a:r>
              <a:rPr lang="en-US" dirty="0"/>
              <a:t>Sister Ford’s </a:t>
            </a:r>
            <a:r>
              <a:rPr lang="en-US" dirty="0" smtClean="0"/>
              <a:t>Prayers</a:t>
            </a:r>
            <a:r>
              <a:rPr lang="ja-JP" altLang="en-US" dirty="0"/>
              <a:t>　</a:t>
            </a:r>
            <a:r>
              <a:rPr lang="ja-JP" altLang="en-US" sz="3200" dirty="0"/>
              <a:t>シスターフォードの祈り</a:t>
            </a:r>
            <a:endParaRPr lang="en-US" sz="3200" dirty="0"/>
          </a:p>
        </p:txBody>
      </p:sp>
      <p:sp>
        <p:nvSpPr>
          <p:cNvPr id="6" name="Text Placeholder 5">
            <a:extLst>
              <a:ext uri="{FF2B5EF4-FFF2-40B4-BE49-F238E27FC236}">
                <a16:creationId xmlns:a16="http://schemas.microsoft.com/office/drawing/2014/main" xmlns="" id="{76C051D9-CC37-4C12-A4DD-4AEC99E52754}"/>
              </a:ext>
            </a:extLst>
          </p:cNvPr>
          <p:cNvSpPr>
            <a:spLocks noGrp="1"/>
          </p:cNvSpPr>
          <p:nvPr>
            <p:ph type="body" sz="quarter" idx="10"/>
          </p:nvPr>
        </p:nvSpPr>
        <p:spPr>
          <a:xfrm>
            <a:off x="508000" y="1411552"/>
            <a:ext cx="8255000" cy="1329595"/>
          </a:xfrm>
        </p:spPr>
        <p:txBody>
          <a:bodyPr/>
          <a:lstStyle/>
          <a:p>
            <a:r>
              <a:rPr lang="en-US" dirty="0"/>
              <a:t>Eight of the 17 baptized were from her list</a:t>
            </a:r>
            <a:r>
              <a:rPr lang="en-US" dirty="0" smtClean="0"/>
              <a:t>!</a:t>
            </a:r>
            <a:r>
              <a:rPr lang="ja-JP" altLang="en-US" dirty="0" smtClean="0"/>
              <a:t>　　バプテスマを受けた１７人のうち、８人が彼女のリストに載っていた。</a:t>
            </a:r>
            <a:endParaRPr lang="en-US" dirty="0"/>
          </a:p>
        </p:txBody>
      </p:sp>
      <p:pic>
        <p:nvPicPr>
          <p:cNvPr id="8" name="Picture 7" descr="A person standing on a beach&#10;&#10;Description generated with very high confidence">
            <a:extLst>
              <a:ext uri="{FF2B5EF4-FFF2-40B4-BE49-F238E27FC236}">
                <a16:creationId xmlns:a16="http://schemas.microsoft.com/office/drawing/2014/main" xmlns="" id="{F283853E-62DF-42F3-8A7B-3B33C0D3E70F}"/>
              </a:ext>
            </a:extLst>
          </p:cNvPr>
          <p:cNvPicPr>
            <a:picLocks noChangeAspect="1"/>
          </p:cNvPicPr>
          <p:nvPr/>
        </p:nvPicPr>
        <p:blipFill rotWithShape="1">
          <a:blip r:embed="rId3">
            <a:extLst>
              <a:ext uri="{28A0092B-C50C-407E-A947-70E740481C1C}">
                <a14:useLocalDpi xmlns:a14="http://schemas.microsoft.com/office/drawing/2010/main" val="0"/>
              </a:ext>
            </a:extLst>
          </a:blip>
          <a:srcRect l="26869"/>
          <a:stretch/>
        </p:blipFill>
        <p:spPr>
          <a:xfrm flipH="1">
            <a:off x="9067800" y="575732"/>
            <a:ext cx="2362200" cy="2396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442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1 John </a:t>
            </a:r>
            <a:r>
              <a:rPr lang="en-US" altLang="ja-JP" dirty="0"/>
              <a:t>Ⅰ</a:t>
            </a:r>
            <a:r>
              <a:rPr lang="ja-JP" altLang="en-US" dirty="0"/>
              <a:t>ヨハネ </a:t>
            </a:r>
            <a:r>
              <a:rPr lang="en-US" dirty="0"/>
              <a:t>5:14, 15</a:t>
            </a:r>
          </a:p>
        </p:txBody>
      </p:sp>
      <p:sp>
        <p:nvSpPr>
          <p:cNvPr id="10" name="TextBox 9"/>
          <p:cNvSpPr txBox="1"/>
          <p:nvPr/>
        </p:nvSpPr>
        <p:spPr>
          <a:xfrm>
            <a:off x="914400" y="1419285"/>
            <a:ext cx="5638800" cy="4524315"/>
          </a:xfrm>
          <a:prstGeom prst="rect">
            <a:avLst/>
          </a:prstGeom>
          <a:noFill/>
        </p:spPr>
        <p:txBody>
          <a:bodyPr wrap="square" rtlCol="0">
            <a:spAutoFit/>
          </a:bodyPr>
          <a:lstStyle/>
          <a:p>
            <a:r>
              <a:rPr lang="en-US" sz="3200" dirty="0"/>
              <a:t>“This is the confidence which we have before Him, that, if we ask anything according to His will, He hears us, </a:t>
            </a:r>
          </a:p>
          <a:p>
            <a:endParaRPr lang="en-US" altLang="ja-JP" sz="3200" dirty="0"/>
          </a:p>
          <a:p>
            <a:r>
              <a:rPr lang="ja-JP" altLang="en-US" sz="3200" dirty="0"/>
              <a:t>「何事でも神の御心に適うことをわたしたちが願うなら、神は聞き入れてくださる。これが神に対するわたしたちの確信です。 </a:t>
            </a:r>
            <a:endParaRPr lang="en-US" sz="3200" dirty="0"/>
          </a:p>
        </p:txBody>
      </p:sp>
      <p:pic>
        <p:nvPicPr>
          <p:cNvPr id="8" name="Picture 2" descr="B-02-010"/>
          <p:cNvPicPr>
            <a:picLocks noChangeAspect="1" noChangeArrowheads="1"/>
          </p:cNvPicPr>
          <p:nvPr/>
        </p:nvPicPr>
        <p:blipFill>
          <a:blip r:embed="rId2" cstate="print"/>
          <a:srcRect/>
          <a:stretch>
            <a:fillRect/>
          </a:stretch>
        </p:blipFill>
        <p:spPr bwMode="auto">
          <a:xfrm>
            <a:off x="7289800" y="1524000"/>
            <a:ext cx="3987800"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5247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1 John </a:t>
            </a:r>
            <a:r>
              <a:rPr lang="en-US" altLang="ja-JP" dirty="0"/>
              <a:t>Ⅰ</a:t>
            </a:r>
            <a:r>
              <a:rPr lang="ja-JP" altLang="en-US" dirty="0"/>
              <a:t>ヨハネ </a:t>
            </a:r>
            <a:r>
              <a:rPr lang="en-US" dirty="0"/>
              <a:t>5:14, 15</a:t>
            </a:r>
          </a:p>
        </p:txBody>
      </p:sp>
      <p:sp>
        <p:nvSpPr>
          <p:cNvPr id="10" name="TextBox 9"/>
          <p:cNvSpPr txBox="1"/>
          <p:nvPr/>
        </p:nvSpPr>
        <p:spPr>
          <a:xfrm>
            <a:off x="914400" y="1384042"/>
            <a:ext cx="6172200" cy="4524315"/>
          </a:xfrm>
          <a:prstGeom prst="rect">
            <a:avLst/>
          </a:prstGeom>
          <a:noFill/>
        </p:spPr>
        <p:txBody>
          <a:bodyPr wrap="square" rtlCol="0">
            <a:spAutoFit/>
          </a:bodyPr>
          <a:lstStyle/>
          <a:p>
            <a:r>
              <a:rPr lang="en-US" sz="3200" dirty="0"/>
              <a:t>“and if we know that He hears us in whatever we ask we know that we have the requests which we have asked from Him.”</a:t>
            </a:r>
          </a:p>
          <a:p>
            <a:endParaRPr lang="en-US" altLang="ja-JP" sz="3200" dirty="0"/>
          </a:p>
          <a:p>
            <a:r>
              <a:rPr lang="ja-JP" altLang="en-US" sz="3200" dirty="0"/>
              <a:t>「わたしたちは、願い事は何でも聞き入れてくださるということが分かるなら、神に願ったことは既にかなえられていることも分かります」</a:t>
            </a:r>
            <a:endParaRPr lang="en-US" sz="3200" dirty="0"/>
          </a:p>
        </p:txBody>
      </p:sp>
      <p:pic>
        <p:nvPicPr>
          <p:cNvPr id="8" name="Picture 2" descr="B-02-010"/>
          <p:cNvPicPr>
            <a:picLocks noChangeAspect="1" noChangeArrowheads="1"/>
          </p:cNvPicPr>
          <p:nvPr/>
        </p:nvPicPr>
        <p:blipFill>
          <a:blip r:embed="rId2" cstate="print"/>
          <a:srcRect/>
          <a:stretch>
            <a:fillRect/>
          </a:stretch>
        </p:blipFill>
        <p:spPr bwMode="auto">
          <a:xfrm>
            <a:off x="7289800" y="1524000"/>
            <a:ext cx="3987800"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2873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sosceles Triangle 3"/>
          <p:cNvSpPr/>
          <p:nvPr/>
        </p:nvSpPr>
        <p:spPr bwMode="auto">
          <a:xfrm>
            <a:off x="990600" y="533400"/>
            <a:ext cx="10134600" cy="60198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7" name="TextBox 6"/>
          <p:cNvSpPr txBox="1"/>
          <p:nvPr/>
        </p:nvSpPr>
        <p:spPr>
          <a:xfrm>
            <a:off x="2286000" y="2819400"/>
            <a:ext cx="4419600" cy="1836400"/>
          </a:xfrm>
          <a:prstGeom prst="rect">
            <a:avLst/>
          </a:prstGeom>
          <a:noFill/>
          <a:effectLst>
            <a:outerShdw blurRad="50800" dist="50800" dir="5400000" algn="ctr" rotWithShape="0">
              <a:schemeClr val="tx1"/>
            </a:outerShdw>
          </a:effectLst>
        </p:spPr>
        <p:txBody>
          <a:bodyPr wrap="square" rtlCol="0">
            <a:spAutoFit/>
          </a:bodyPr>
          <a:lstStyle/>
          <a:p>
            <a:pPr marL="514350" indent="-514350">
              <a:lnSpc>
                <a:spcPts val="3400"/>
              </a:lnSpc>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B.</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If we ask </a:t>
            </a:r>
          </a:p>
          <a:p>
            <a:pPr marL="514350" indent="-514350">
              <a:lnSpc>
                <a:spcPts val="3400"/>
              </a:lnSpc>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according to His will</a:t>
            </a:r>
          </a:p>
          <a:p>
            <a:pPr marL="514350" indent="-514350">
              <a:lnSpc>
                <a:spcPts val="3400"/>
              </a:lnSpc>
            </a:pPr>
            <a:r>
              <a:rPr lang="ja-JP"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神の御心に適うことを</a:t>
            </a:r>
            <a:endParaRPr lang="en-US" altLang="ja-JP"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lnSpc>
                <a:spcPts val="3400"/>
              </a:lnSpc>
            </a:pPr>
            <a:r>
              <a:rPr lang="ja-JP"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私たちが願うなら</a:t>
            </a:r>
            <a:endParaRPr lang="en-US" altLang="ja-JP"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4"/>
          <p:cNvSpPr txBox="1"/>
          <p:nvPr/>
        </p:nvSpPr>
        <p:spPr>
          <a:xfrm>
            <a:off x="1066800" y="5410200"/>
            <a:ext cx="4368504" cy="1200329"/>
          </a:xfrm>
          <a:prstGeom prst="rect">
            <a:avLst/>
          </a:prstGeom>
          <a:noFill/>
          <a:effectLst>
            <a:outerShdw blurRad="50800" dist="50800" dir="5400000" algn="ctr" rotWithShape="0">
              <a:schemeClr val="tx1"/>
            </a:outerShdw>
          </a:effectLst>
        </p:spPr>
        <p:txBody>
          <a:bodyPr wrap="none" rtlCol="0">
            <a:spAutoFit/>
          </a:bodyPr>
          <a:lstStyle/>
          <a:p>
            <a:r>
              <a:rPr lang="en-US" sz="4000" dirty="0">
                <a:ln w="18415" cmpd="sng">
                  <a:solidFill>
                    <a:srgbClr val="FFFFFF"/>
                  </a:solidFill>
                  <a:prstDash val="solid"/>
                </a:ln>
                <a:solidFill>
                  <a:schemeClr val="bg2"/>
                </a:solidFill>
                <a:effectLst>
                  <a:outerShdw blurRad="63500" dir="3600000" algn="tl" rotWithShape="0">
                    <a:srgbClr val="000000">
                      <a:alpha val="70000"/>
                    </a:srgbClr>
                  </a:outerShdw>
                </a:effectLst>
              </a:rPr>
              <a:t>A.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We have confidence</a:t>
            </a:r>
          </a:p>
          <a:p>
            <a:pPr marL="514350" indent="-514350"/>
            <a:r>
              <a:rPr lang="ja-JP"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私たちには確信がある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5"/>
          <p:cNvSpPr txBox="1"/>
          <p:nvPr/>
        </p:nvSpPr>
        <p:spPr>
          <a:xfrm>
            <a:off x="6201828" y="5505271"/>
            <a:ext cx="4618572" cy="1200329"/>
          </a:xfrm>
          <a:prstGeom prst="rect">
            <a:avLst/>
          </a:prstGeom>
          <a:noFill/>
          <a:effectLst>
            <a:outerShdw blurRad="50800" dist="50800" dir="5400000" algn="ctr" rotWithShape="0">
              <a:schemeClr val="tx1"/>
            </a:outerShdw>
          </a:effectLst>
        </p:spPr>
        <p:txBody>
          <a:bodyPr wrap="none" rtlCol="0">
            <a:spAutoFit/>
          </a:bodyPr>
          <a:lstStyle/>
          <a:p>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A’.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We have the requests</a:t>
            </a:r>
          </a:p>
          <a:p>
            <a:r>
              <a:rPr lang="ja-JP"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私たちには願いがある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7"/>
          <p:cNvSpPr txBox="1"/>
          <p:nvPr/>
        </p:nvSpPr>
        <p:spPr>
          <a:xfrm>
            <a:off x="6019800" y="2819400"/>
            <a:ext cx="4572000" cy="1836400"/>
          </a:xfrm>
          <a:prstGeom prst="rect">
            <a:avLst/>
          </a:prstGeom>
          <a:noFill/>
          <a:effectLst>
            <a:outerShdw blurRad="50800" dist="50800" dir="5400000" algn="ctr" rotWithShape="0">
              <a:schemeClr val="tx1"/>
            </a:outerShdw>
          </a:effectLst>
        </p:spPr>
        <p:txBody>
          <a:bodyPr wrap="square" rtlCol="0">
            <a:spAutoFit/>
          </a:bodyPr>
          <a:lstStyle/>
          <a:p>
            <a:pPr marL="514350" indent="-514350">
              <a:lnSpc>
                <a:spcPts val="3400"/>
              </a:lnSpc>
            </a:pP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B’.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If we know </a:t>
            </a:r>
          </a:p>
          <a:p>
            <a:pPr marL="514350" indent="-514350">
              <a:lnSpc>
                <a:spcPts val="3400"/>
              </a:lnSpc>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He hears us</a:t>
            </a:r>
          </a:p>
          <a:p>
            <a:pPr marL="514350" indent="-514350">
              <a:lnSpc>
                <a:spcPts val="3400"/>
              </a:lnSpc>
            </a:pPr>
            <a:r>
              <a:rPr lang="ja-JP"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聞き入れてくださると</a:t>
            </a:r>
            <a:endParaRPr lang="en-US" altLang="ja-JP"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lnSpc>
                <a:spcPts val="3400"/>
              </a:lnSpc>
            </a:pPr>
            <a:r>
              <a:rPr lang="ja-JP"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いうことがわかるなら</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Box 8"/>
          <p:cNvSpPr txBox="1"/>
          <p:nvPr/>
        </p:nvSpPr>
        <p:spPr>
          <a:xfrm>
            <a:off x="4626016" y="405586"/>
            <a:ext cx="2953053" cy="2185214"/>
          </a:xfrm>
          <a:prstGeom prst="rect">
            <a:avLst/>
          </a:prstGeom>
          <a:noFill/>
          <a:effectLst>
            <a:outerShdw blurRad="50800" dist="50800" dir="5400000" algn="ctr" rotWithShape="0">
              <a:schemeClr val="tx1"/>
            </a:outerShdw>
          </a:effectLst>
        </p:spPr>
        <p:txBody>
          <a:bodyPr wrap="none" rtlCol="0">
            <a:spAutoFit/>
          </a:bodyPr>
          <a:lstStyle/>
          <a:p>
            <a:pPr marL="514350" indent="-514350" algn="ctr"/>
            <a:r>
              <a:rPr lang="en-US" sz="4000" dirty="0">
                <a:ln w="18415" cmpd="sng">
                  <a:solidFill>
                    <a:srgbClr val="FFFFFF"/>
                  </a:solidFill>
                  <a:prstDash val="solid"/>
                </a:ln>
                <a:solidFill>
                  <a:srgbClr val="FFFF00"/>
                </a:solidFill>
                <a:effectLst>
                  <a:outerShdw blurRad="63500" dir="3600000" algn="tl" rotWithShape="0">
                    <a:srgbClr val="000000">
                      <a:alpha val="70000"/>
                    </a:srgbClr>
                  </a:outerShdw>
                </a:effectLst>
              </a:rPr>
              <a:t>C.</a:t>
            </a:r>
          </a:p>
          <a:p>
            <a:pPr marL="514350" indent="-514350"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He hears us</a:t>
            </a:r>
          </a:p>
          <a:p>
            <a:pPr marL="514350" indent="-514350" algn="ctr"/>
            <a:r>
              <a:rPr lang="ja-JP"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神は聞き入れて</a:t>
            </a:r>
            <a:endParaRPr lang="en-US" altLang="ja-JP"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lgn="ctr"/>
            <a:r>
              <a:rPr lang="ja-JP"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くださる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2"/>
          <p:cNvSpPr/>
          <p:nvPr/>
        </p:nvSpPr>
        <p:spPr>
          <a:xfrm>
            <a:off x="4114800" y="4711712"/>
            <a:ext cx="3923510" cy="1003288"/>
          </a:xfrm>
          <a:prstGeom prst="rect">
            <a:avLst/>
          </a:prstGeom>
        </p:spPr>
        <p:txBody>
          <a:bodyPr wrap="none">
            <a:spAutoFit/>
          </a:bodyPr>
          <a:lstStyle/>
          <a:p>
            <a:pPr lvl="0">
              <a:lnSpc>
                <a:spcPts val="3500"/>
              </a:lnSpc>
            </a:pPr>
            <a:r>
              <a:rPr lang="en-US" sz="4000" dirty="0">
                <a:ln w="10160">
                  <a:solidFill>
                    <a:srgbClr val="FFC000"/>
                  </a:solidFill>
                  <a:prstDash val="solid"/>
                </a:ln>
                <a:solidFill>
                  <a:srgbClr val="FFFFFF"/>
                </a:solidFill>
                <a:effectLst>
                  <a:outerShdw blurRad="38100" dist="32000" dir="5400000" algn="tl">
                    <a:srgbClr val="000000">
                      <a:alpha val="30000"/>
                    </a:srgbClr>
                  </a:outerShdw>
                </a:effectLst>
              </a:rPr>
              <a:t>Result of His work</a:t>
            </a:r>
          </a:p>
          <a:p>
            <a:pPr lvl="0">
              <a:lnSpc>
                <a:spcPts val="3500"/>
              </a:lnSpc>
            </a:pPr>
            <a:r>
              <a:rPr lang="ja-JP" altLang="en-US" sz="4000" dirty="0">
                <a:ln w="10160">
                  <a:solidFill>
                    <a:srgbClr val="FFC000"/>
                  </a:solidFill>
                  <a:prstDash val="solid"/>
                </a:ln>
                <a:solidFill>
                  <a:srgbClr val="FFFFFF"/>
                </a:solidFill>
                <a:effectLst>
                  <a:outerShdw blurRad="38100" dist="32000" dir="5400000" algn="tl">
                    <a:srgbClr val="000000">
                      <a:alpha val="30000"/>
                    </a:srgbClr>
                  </a:outerShdw>
                </a:effectLst>
              </a:rPr>
              <a:t>神の働きの結果</a:t>
            </a:r>
            <a:endParaRPr lang="en-US" sz="4000" dirty="0">
              <a:ln w="10160">
                <a:solidFill>
                  <a:srgbClr val="FFC000"/>
                </a:solidFill>
                <a:prstDash val="solid"/>
              </a:ln>
              <a:solidFill>
                <a:srgbClr val="FFFFFF"/>
              </a:solidFill>
              <a:effectLst>
                <a:outerShdw blurRad="38100" dist="32000" dir="5400000" algn="tl">
                  <a:srgbClr val="000000">
                    <a:alpha val="30000"/>
                  </a:srgbClr>
                </a:outerShdw>
              </a:effectLst>
            </a:endParaRPr>
          </a:p>
        </p:txBody>
      </p:sp>
      <p:sp>
        <p:nvSpPr>
          <p:cNvPr id="14" name="Right Arrow 11"/>
          <p:cNvSpPr/>
          <p:nvPr/>
        </p:nvSpPr>
        <p:spPr bwMode="auto">
          <a:xfrm rot="9130797">
            <a:off x="3312496" y="5306235"/>
            <a:ext cx="60960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5" name="Right Arrow 12"/>
          <p:cNvSpPr/>
          <p:nvPr/>
        </p:nvSpPr>
        <p:spPr bwMode="auto">
          <a:xfrm rot="1528624">
            <a:off x="8189316" y="5374090"/>
            <a:ext cx="609600" cy="3048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6" name="TextBox 13"/>
          <p:cNvSpPr txBox="1"/>
          <p:nvPr/>
        </p:nvSpPr>
        <p:spPr>
          <a:xfrm rot="18885286">
            <a:off x="255651" y="2287982"/>
            <a:ext cx="2866490" cy="1200329"/>
          </a:xfrm>
          <a:prstGeom prst="rect">
            <a:avLst/>
          </a:prstGeom>
          <a:noFill/>
          <a:effectLst>
            <a:outerShdw blurRad="50800" dist="50800" dir="5400000" algn="ctr" rotWithShape="0">
              <a:schemeClr val="tx1"/>
            </a:outerShdw>
          </a:effectLst>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a:ln w="0"/>
                <a:solidFill>
                  <a:schemeClr val="accent2"/>
                </a:solidFill>
                <a:effectLst>
                  <a:reflection blurRad="12700" stA="50000" endPos="50000" dist="5000" dir="5400000" sy="-100000" rotWithShape="0"/>
                </a:effectLst>
              </a:rPr>
              <a:t>Our Part</a:t>
            </a:r>
          </a:p>
          <a:p>
            <a:pPr algn="ctr"/>
            <a:r>
              <a:rPr lang="ja-JP" altLang="en-US" sz="3600" b="1" cap="all" dirty="0">
                <a:ln w="0"/>
                <a:solidFill>
                  <a:schemeClr val="accent2"/>
                </a:solidFill>
                <a:effectLst>
                  <a:reflection blurRad="12700" stA="50000" endPos="50000" dist="5000" dir="5400000" sy="-100000" rotWithShape="0"/>
                </a:effectLst>
              </a:rPr>
              <a:t>私たちの部分</a:t>
            </a:r>
            <a:endParaRPr lang="en-US" sz="3600" b="1" cap="all" dirty="0">
              <a:ln w="0"/>
              <a:solidFill>
                <a:schemeClr val="accent2"/>
              </a:solidFill>
              <a:effectLst>
                <a:reflection blurRad="12700" stA="50000" endPos="50000" dist="5000" dir="5400000" sy="-100000" rotWithShape="0"/>
              </a:effectLst>
            </a:endParaRPr>
          </a:p>
        </p:txBody>
      </p:sp>
      <p:sp>
        <p:nvSpPr>
          <p:cNvPr id="17" name="Right Arrow 14"/>
          <p:cNvSpPr/>
          <p:nvPr/>
        </p:nvSpPr>
        <p:spPr bwMode="auto">
          <a:xfrm>
            <a:off x="2590800" y="3048000"/>
            <a:ext cx="609600" cy="304800"/>
          </a:xfrm>
          <a:prstGeom prst="rightArrow">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18" name="TextBox 15"/>
          <p:cNvSpPr txBox="1"/>
          <p:nvPr/>
        </p:nvSpPr>
        <p:spPr>
          <a:xfrm rot="2756921">
            <a:off x="8605243" y="2447430"/>
            <a:ext cx="2866490" cy="1200329"/>
          </a:xfrm>
          <a:prstGeom prst="rect">
            <a:avLst/>
          </a:prstGeom>
          <a:noFill/>
          <a:effectLst>
            <a:outerShdw blurRad="50800" dist="50800" dir="5400000" algn="ctr" rotWithShape="0">
              <a:schemeClr val="tx1"/>
            </a:outerShdw>
          </a:effectLst>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a:ln w="0"/>
                <a:solidFill>
                  <a:schemeClr val="accent2"/>
                </a:solidFill>
                <a:effectLst>
                  <a:reflection blurRad="12700" stA="50000" endPos="50000" dist="5000" dir="5400000" sy="-100000" rotWithShape="0"/>
                </a:effectLst>
              </a:rPr>
              <a:t>our Part</a:t>
            </a:r>
          </a:p>
          <a:p>
            <a:pPr algn="ctr"/>
            <a:r>
              <a:rPr lang="ja-JP" altLang="en-US" sz="3600" b="1" cap="all" dirty="0">
                <a:ln w="0"/>
                <a:solidFill>
                  <a:schemeClr val="accent2"/>
                </a:solidFill>
                <a:effectLst>
                  <a:reflection blurRad="12700" stA="50000" endPos="50000" dist="5000" dir="5400000" sy="-100000" rotWithShape="0"/>
                </a:effectLst>
              </a:rPr>
              <a:t>私たちの部分</a:t>
            </a:r>
            <a:endParaRPr lang="en-US" sz="3600" b="1" cap="all" dirty="0">
              <a:ln w="0"/>
              <a:solidFill>
                <a:schemeClr val="accent2"/>
              </a:solidFill>
              <a:effectLst>
                <a:reflection blurRad="12700" stA="50000" endPos="50000" dist="5000" dir="5400000" sy="-100000" rotWithShape="0"/>
              </a:effectLst>
            </a:endParaRPr>
          </a:p>
        </p:txBody>
      </p:sp>
      <p:sp>
        <p:nvSpPr>
          <p:cNvPr id="19" name="Right Arrow 16"/>
          <p:cNvSpPr/>
          <p:nvPr/>
        </p:nvSpPr>
        <p:spPr bwMode="auto">
          <a:xfrm flipH="1">
            <a:off x="8686800" y="3048000"/>
            <a:ext cx="609600" cy="304800"/>
          </a:xfrm>
          <a:prstGeom prst="rightArrow">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20" name="Oval 17"/>
          <p:cNvSpPr/>
          <p:nvPr/>
        </p:nvSpPr>
        <p:spPr bwMode="auto">
          <a:xfrm>
            <a:off x="4572000" y="457200"/>
            <a:ext cx="3048000" cy="2209800"/>
          </a:xfrm>
          <a:prstGeom prst="ellipse">
            <a:avLst/>
          </a:prstGeom>
          <a:noFill/>
          <a:ln w="38100">
            <a:solidFill>
              <a:srgbClr val="FF0066"/>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22" name="Rectangle 10"/>
          <p:cNvSpPr/>
          <p:nvPr/>
        </p:nvSpPr>
        <p:spPr bwMode="auto">
          <a:xfrm>
            <a:off x="4114800" y="4724400"/>
            <a:ext cx="3923510" cy="914400"/>
          </a:xfrm>
          <a:prstGeom prst="rect">
            <a:avLst/>
          </a:prstGeom>
          <a:noFill/>
          <a:ln w="28575">
            <a:solidFill>
              <a:schemeClr val="bg2">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Tree>
    <p:extLst>
      <p:ext uri="{BB962C8B-B14F-4D97-AF65-F5344CB8AC3E}">
        <p14:creationId xmlns:p14="http://schemas.microsoft.com/office/powerpoint/2010/main" val="201721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5053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67C9D02-88B0-400D-AEA2-A5617739C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76200"/>
            <a:ext cx="11125200" cy="6705600"/>
          </a:xfrm>
          <a:prstGeom prst="rect">
            <a:avLst/>
          </a:prstGeom>
        </p:spPr>
      </p:pic>
      <p:sp>
        <p:nvSpPr>
          <p:cNvPr id="2" name="Title 1">
            <a:extLst>
              <a:ext uri="{FF2B5EF4-FFF2-40B4-BE49-F238E27FC236}">
                <a16:creationId xmlns:a16="http://schemas.microsoft.com/office/drawing/2014/main" xmlns="" id="{288F24A0-D727-4BF5-90B5-EED6AB0326AF}"/>
              </a:ext>
            </a:extLst>
          </p:cNvPr>
          <p:cNvSpPr>
            <a:spLocks noGrp="1"/>
          </p:cNvSpPr>
          <p:nvPr>
            <p:ph type="ctrTitle"/>
          </p:nvPr>
        </p:nvSpPr>
        <p:spPr>
          <a:xfrm>
            <a:off x="1371600" y="533400"/>
            <a:ext cx="9390944" cy="1523495"/>
          </a:xfrm>
        </p:spPr>
        <p:txBody>
          <a:bodyPr/>
          <a:lstStyle/>
          <a:p>
            <a:pPr algn="ctr"/>
            <a:r>
              <a:rPr lang="en-US" sz="4400" dirty="0">
                <a:solidFill>
                  <a:schemeClr val="bg1">
                    <a:lumMod val="95000"/>
                  </a:schemeClr>
                </a:solidFill>
              </a:rPr>
              <a:t>Session Five</a:t>
            </a:r>
          </a:p>
        </p:txBody>
      </p:sp>
      <p:sp>
        <p:nvSpPr>
          <p:cNvPr id="4" name="Text Placeholder 3">
            <a:extLst>
              <a:ext uri="{FF2B5EF4-FFF2-40B4-BE49-F238E27FC236}">
                <a16:creationId xmlns:a16="http://schemas.microsoft.com/office/drawing/2014/main" xmlns="" id="{0B418FA9-BA9A-49BD-BE84-CE68001FD376}"/>
              </a:ext>
            </a:extLst>
          </p:cNvPr>
          <p:cNvSpPr>
            <a:spLocks noGrp="1"/>
          </p:cNvSpPr>
          <p:nvPr>
            <p:ph type="body" sz="quarter" idx="10"/>
          </p:nvPr>
        </p:nvSpPr>
        <p:spPr>
          <a:effectLst>
            <a:outerShdw blurRad="50800" dist="50800" dir="5400000" algn="ctr" rotWithShape="0">
              <a:schemeClr val="tx1"/>
            </a:outerShdw>
          </a:effectLst>
        </p:spPr>
        <p:txBody>
          <a:bodyPr/>
          <a:lstStyle/>
          <a:p>
            <a:pPr algn="ctr"/>
            <a:r>
              <a:rPr lang="en-US" sz="6500" dirty="0">
                <a:solidFill>
                  <a:schemeClr val="bg2"/>
                </a:solidFill>
              </a:rPr>
              <a:t>How to Pray for </a:t>
            </a:r>
            <a:r>
              <a:rPr lang="en-US" sz="6500" dirty="0" smtClean="0">
                <a:solidFill>
                  <a:schemeClr val="bg2"/>
                </a:solidFill>
              </a:rPr>
              <a:t>Souls</a:t>
            </a:r>
          </a:p>
          <a:p>
            <a:pPr algn="ctr"/>
            <a:r>
              <a:rPr lang="ja-JP" altLang="en-US" sz="6500" dirty="0" smtClean="0">
                <a:solidFill>
                  <a:schemeClr val="bg2"/>
                </a:solidFill>
              </a:rPr>
              <a:t>魂のための祈り</a:t>
            </a:r>
            <a:endParaRPr lang="en-US" sz="6500" dirty="0">
              <a:solidFill>
                <a:schemeClr val="bg2"/>
              </a:solidFill>
            </a:endParaRPr>
          </a:p>
        </p:txBody>
      </p:sp>
      <p:sp>
        <p:nvSpPr>
          <p:cNvPr id="8" name="Subtitle 2">
            <a:extLst>
              <a:ext uri="{FF2B5EF4-FFF2-40B4-BE49-F238E27FC236}">
                <a16:creationId xmlns:a16="http://schemas.microsoft.com/office/drawing/2014/main" xmlns="" id="{98DCFAD2-1047-488D-A9AA-743DEA108BF3}"/>
              </a:ext>
            </a:extLst>
          </p:cNvPr>
          <p:cNvSpPr>
            <a:spLocks noGrp="1"/>
          </p:cNvSpPr>
          <p:nvPr>
            <p:ph type="subTitle" idx="1"/>
          </p:nvPr>
        </p:nvSpPr>
        <p:spPr>
          <a:xfrm>
            <a:off x="1825273" y="5786735"/>
            <a:ext cx="8614127" cy="461665"/>
          </a:xfrm>
        </p:spPr>
        <p:txBody>
          <a:bodyPr/>
          <a:lstStyle/>
          <a:p>
            <a:pPr algn="ctr"/>
            <a:r>
              <a:rPr lang="en-US" dirty="0">
                <a:solidFill>
                  <a:schemeClr val="bg1">
                    <a:lumMod val="95000"/>
                  </a:schemeClr>
                </a:solidFill>
              </a:rPr>
              <a:t>Sunday, July 30, </a:t>
            </a:r>
            <a:r>
              <a:rPr lang="en-US" dirty="0" smtClean="0">
                <a:solidFill>
                  <a:schemeClr val="bg1">
                    <a:lumMod val="95000"/>
                  </a:schemeClr>
                </a:solidFill>
              </a:rPr>
              <a:t>10:45</a:t>
            </a:r>
          </a:p>
          <a:p>
            <a:pPr algn="ctr"/>
            <a:r>
              <a:rPr lang="ja-JP" altLang="en-US" dirty="0" smtClean="0">
                <a:solidFill>
                  <a:schemeClr val="bg1">
                    <a:lumMod val="95000"/>
                  </a:schemeClr>
                </a:solidFill>
              </a:rPr>
              <a:t>７月３０日　日曜日　後半</a:t>
            </a:r>
            <a:endParaRPr lang="en-US" dirty="0">
              <a:solidFill>
                <a:schemeClr val="bg1">
                  <a:lumMod val="95000"/>
                </a:schemeClr>
              </a:solidFill>
            </a:endParaRPr>
          </a:p>
        </p:txBody>
      </p:sp>
    </p:spTree>
    <p:extLst>
      <p:ext uri="{BB962C8B-B14F-4D97-AF65-F5344CB8AC3E}">
        <p14:creationId xmlns:p14="http://schemas.microsoft.com/office/powerpoint/2010/main" val="196867751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1 John </a:t>
            </a:r>
            <a:r>
              <a:rPr lang="en-US" altLang="ja-JP" dirty="0"/>
              <a:t>Ⅰ</a:t>
            </a:r>
            <a:r>
              <a:rPr lang="ja-JP" altLang="en-US" dirty="0"/>
              <a:t>ヨハネ </a:t>
            </a:r>
            <a:r>
              <a:rPr lang="en-US" dirty="0"/>
              <a:t>5:16</a:t>
            </a:r>
          </a:p>
        </p:txBody>
      </p:sp>
      <p:sp>
        <p:nvSpPr>
          <p:cNvPr id="10" name="TextBox 9"/>
          <p:cNvSpPr txBox="1"/>
          <p:nvPr/>
        </p:nvSpPr>
        <p:spPr>
          <a:xfrm>
            <a:off x="914400" y="1295400"/>
            <a:ext cx="5943600" cy="3539430"/>
          </a:xfrm>
          <a:prstGeom prst="rect">
            <a:avLst/>
          </a:prstGeom>
          <a:noFill/>
        </p:spPr>
        <p:txBody>
          <a:bodyPr wrap="square" rtlCol="0">
            <a:spAutoFit/>
          </a:bodyPr>
          <a:lstStyle/>
          <a:p>
            <a:r>
              <a:rPr lang="en-US" sz="3200" dirty="0"/>
              <a:t>“If anyone sees his brother sinning a sin which does not lead to death, he will ask, </a:t>
            </a:r>
          </a:p>
          <a:p>
            <a:endParaRPr lang="en-US" altLang="ja-JP" sz="3200" dirty="0"/>
          </a:p>
          <a:p>
            <a:r>
              <a:rPr lang="ja-JP" altLang="en-US" sz="3200" dirty="0"/>
              <a:t>「死に至らない罪を犯している兄弟を見たら、その人のために神に願いなさい</a:t>
            </a:r>
            <a:endParaRPr lang="en-US" sz="3200" dirty="0"/>
          </a:p>
        </p:txBody>
      </p:sp>
      <p:pic>
        <p:nvPicPr>
          <p:cNvPr id="8" name="Picture 2" descr="B-02-010"/>
          <p:cNvPicPr>
            <a:picLocks noChangeAspect="1" noChangeArrowheads="1"/>
          </p:cNvPicPr>
          <p:nvPr/>
        </p:nvPicPr>
        <p:blipFill>
          <a:blip r:embed="rId2" cstate="print"/>
          <a:srcRect/>
          <a:stretch>
            <a:fillRect/>
          </a:stretch>
        </p:blipFill>
        <p:spPr bwMode="auto">
          <a:xfrm>
            <a:off x="7289800" y="1524000"/>
            <a:ext cx="3987800"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9764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1 John </a:t>
            </a:r>
            <a:r>
              <a:rPr lang="en-US" altLang="ja-JP" dirty="0"/>
              <a:t>Ⅰ</a:t>
            </a:r>
            <a:r>
              <a:rPr lang="ja-JP" altLang="en-US" dirty="0"/>
              <a:t>ヨハネ </a:t>
            </a:r>
            <a:r>
              <a:rPr lang="en-US" dirty="0"/>
              <a:t>5:16</a:t>
            </a:r>
          </a:p>
        </p:txBody>
      </p:sp>
      <p:sp>
        <p:nvSpPr>
          <p:cNvPr id="10" name="TextBox 9"/>
          <p:cNvSpPr txBox="1"/>
          <p:nvPr/>
        </p:nvSpPr>
        <p:spPr>
          <a:xfrm>
            <a:off x="914400" y="1295400"/>
            <a:ext cx="6019800" cy="5016758"/>
          </a:xfrm>
          <a:prstGeom prst="rect">
            <a:avLst/>
          </a:prstGeom>
          <a:noFill/>
        </p:spPr>
        <p:txBody>
          <a:bodyPr wrap="square" rtlCol="0">
            <a:spAutoFit/>
          </a:bodyPr>
          <a:lstStyle/>
          <a:p>
            <a:r>
              <a:rPr lang="en-US" sz="3200" dirty="0"/>
              <a:t>“and He will give him life for those who commit sin not leading to death. I do not say that he should pray about that.”</a:t>
            </a:r>
          </a:p>
          <a:p>
            <a:r>
              <a:rPr lang="ja-JP" altLang="en-US" sz="3200" dirty="0"/>
              <a:t>「そうすれば、神はその人に命をお与えになります。これは、死に至らない罪を犯している人々の場合です。死に至る罪があります。これについては、神に願うようにとは言いません」</a:t>
            </a:r>
            <a:endParaRPr lang="en-US" altLang="ja-JP" sz="3200" dirty="0"/>
          </a:p>
        </p:txBody>
      </p:sp>
      <p:pic>
        <p:nvPicPr>
          <p:cNvPr id="8" name="Picture 2" descr="B-02-010"/>
          <p:cNvPicPr>
            <a:picLocks noChangeAspect="1" noChangeArrowheads="1"/>
          </p:cNvPicPr>
          <p:nvPr/>
        </p:nvPicPr>
        <p:blipFill>
          <a:blip r:embed="rId2" cstate="print"/>
          <a:srcRect/>
          <a:stretch>
            <a:fillRect/>
          </a:stretch>
        </p:blipFill>
        <p:spPr bwMode="auto">
          <a:xfrm>
            <a:off x="7289800" y="1524000"/>
            <a:ext cx="3987800" cy="299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662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4423E-45F3-4345-9F8C-750036B7DEB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52DB8EEE-2851-4A06-9DCB-E6223B7F00A8}"/>
              </a:ext>
            </a:extLst>
          </p:cNvPr>
          <p:cNvSpPr>
            <a:spLocks noGrp="1"/>
          </p:cNvSpPr>
          <p:nvPr>
            <p:ph type="body" sz="quarter" idx="10"/>
          </p:nvPr>
        </p:nvSpPr>
        <p:spPr/>
        <p:txBody>
          <a:bodyPr/>
          <a:lstStyle/>
          <a:p>
            <a:endParaRPr lang="en-US"/>
          </a:p>
        </p:txBody>
      </p:sp>
      <p:pic>
        <p:nvPicPr>
          <p:cNvPr id="1026" name="Picture 2" descr="Image result for the arm that moves the world">
            <a:hlinkClick r:id="rId3"/>
            <a:extLst>
              <a:ext uri="{FF2B5EF4-FFF2-40B4-BE49-F238E27FC236}">
                <a16:creationId xmlns:a16="http://schemas.microsoft.com/office/drawing/2014/main" xmlns="" id="{030000A8-A34E-465B-8E29-36B3F5D722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171"/>
            <a:ext cx="11506200" cy="64743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wearing a suit and tie&#10;&#10;Description generated with very high confidence">
            <a:extLst>
              <a:ext uri="{FF2B5EF4-FFF2-40B4-BE49-F238E27FC236}">
                <a16:creationId xmlns:a16="http://schemas.microsoft.com/office/drawing/2014/main" xmlns="" id="{EF11247A-1A43-471F-9A2E-7F19F84ED0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90024" y="228600"/>
            <a:ext cx="2297176" cy="2895600"/>
          </a:xfrm>
          <a:prstGeom prst="rect">
            <a:avLst/>
          </a:prstGeom>
        </p:spPr>
      </p:pic>
      <p:sp>
        <p:nvSpPr>
          <p:cNvPr id="4" name="テキスト ボックス 3"/>
          <p:cNvSpPr txBox="1"/>
          <p:nvPr/>
        </p:nvSpPr>
        <p:spPr>
          <a:xfrm>
            <a:off x="2438400" y="5105400"/>
            <a:ext cx="8050276" cy="1384995"/>
          </a:xfrm>
          <a:prstGeom prst="rect">
            <a:avLst/>
          </a:prstGeom>
          <a:noFill/>
        </p:spPr>
        <p:txBody>
          <a:bodyPr wrap="square" rtlCol="0">
            <a:spAutoFit/>
          </a:bodyPr>
          <a:lstStyle/>
          <a:p>
            <a:pPr algn="ctr"/>
            <a:r>
              <a:rPr kumimoji="1" lang="ja-JP" altLang="en-US" sz="3200" dirty="0" smtClean="0">
                <a:latin typeface="+mj-ea"/>
                <a:ea typeface="+mj-ea"/>
              </a:rPr>
              <a:t>祈りは世界をも動かすほどの腕を動かす　　　そして救いをもたらす</a:t>
            </a:r>
            <a:endParaRPr kumimoji="1" lang="en-US" altLang="ja-JP" sz="3200" dirty="0" smtClean="0">
              <a:latin typeface="+mj-ea"/>
              <a:ea typeface="+mj-ea"/>
            </a:endParaRPr>
          </a:p>
          <a:p>
            <a:pPr algn="ctr"/>
            <a:r>
              <a:rPr kumimoji="1" lang="ja-JP" altLang="en-US" sz="2000" dirty="0" smtClean="0">
                <a:latin typeface="+mj-ea"/>
                <a:ea typeface="+mj-ea"/>
              </a:rPr>
              <a:t>ジェームス・モンゴメリー</a:t>
            </a:r>
            <a:endParaRPr kumimoji="1" lang="ja-JP" altLang="en-US" sz="2000" dirty="0">
              <a:latin typeface="+mj-ea"/>
              <a:ea typeface="+mj-ea"/>
            </a:endParaRPr>
          </a:p>
        </p:txBody>
      </p:sp>
    </p:spTree>
    <p:extLst>
      <p:ext uri="{BB962C8B-B14F-4D97-AF65-F5344CB8AC3E}">
        <p14:creationId xmlns:p14="http://schemas.microsoft.com/office/powerpoint/2010/main" val="341587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664797"/>
          </a:xfrm>
        </p:spPr>
        <p:txBody>
          <a:bodyPr/>
          <a:lstStyle/>
          <a:p>
            <a:r>
              <a:rPr lang="en-US" dirty="0"/>
              <a:t>Prayer: The Arm That Moves the World</a:t>
            </a:r>
          </a:p>
        </p:txBody>
      </p:sp>
      <p:sp>
        <p:nvSpPr>
          <p:cNvPr id="3" name="Text Placeholder 2"/>
          <p:cNvSpPr>
            <a:spLocks noGrp="1"/>
          </p:cNvSpPr>
          <p:nvPr>
            <p:ph type="body" sz="quarter" idx="10"/>
          </p:nvPr>
        </p:nvSpPr>
        <p:spPr>
          <a:xfrm>
            <a:off x="508000" y="1411553"/>
            <a:ext cx="7874000" cy="3034677"/>
          </a:xfrm>
        </p:spPr>
        <p:txBody>
          <a:bodyPr/>
          <a:lstStyle/>
          <a:p>
            <a:pPr marL="0" indent="0">
              <a:buNone/>
            </a:pPr>
            <a:r>
              <a:rPr lang="en-US" dirty="0"/>
              <a:t>“By your fervent prayers of faith you can move the arm that moves the world.”</a:t>
            </a:r>
          </a:p>
          <a:p>
            <a:pPr marL="0" indent="0" algn="r">
              <a:buNone/>
            </a:pPr>
            <a:r>
              <a:rPr lang="en-US" sz="28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 Adventist Home</a:t>
            </a:r>
            <a:r>
              <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264. </a:t>
            </a:r>
            <a:endPar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marL="0" indent="0">
              <a:buNone/>
            </a:pPr>
            <a:r>
              <a:rPr lang="ja-JP" altLang="en-US" sz="2800" b="1" dirty="0" smtClean="0">
                <a:ln/>
                <a:latin typeface="+mj-ea"/>
                <a:ea typeface="+mj-ea"/>
              </a:rPr>
              <a:t>熱烈な信仰の祈りで、あなたは世界をも動かす腕を動かすことができる。</a:t>
            </a:r>
            <a:endParaRPr lang="en-US" altLang="ja-JP" sz="2800" b="1" dirty="0" smtClean="0">
              <a:ln/>
              <a:latin typeface="+mj-ea"/>
              <a:ea typeface="+mj-ea"/>
            </a:endParaRPr>
          </a:p>
          <a:p>
            <a:pPr marL="0" indent="0" algn="r">
              <a:buNone/>
            </a:pPr>
            <a:r>
              <a:rPr lang="ja-JP" altLang="en-US" sz="2000" b="1" i="1" dirty="0" smtClean="0">
                <a:ln/>
                <a:solidFill>
                  <a:schemeClr val="tx1">
                    <a:lumMod val="65000"/>
                    <a:lumOff val="35000"/>
                  </a:schemeClr>
                </a:solidFill>
                <a:effectLst>
                  <a:outerShdw blurRad="38100" dist="38100" dir="2700000" algn="tl">
                    <a:srgbClr val="000000">
                      <a:alpha val="43137"/>
                    </a:srgbClr>
                  </a:outerShdw>
                </a:effectLst>
                <a:latin typeface="+mj-ea"/>
                <a:ea typeface="+mj-ea"/>
              </a:rPr>
              <a:t>アドベンチストホーム</a:t>
            </a:r>
            <a:endParaRPr lang="en-US" altLang="ja-JP" sz="2000" b="1" i="1" dirty="0" smtClean="0">
              <a:ln/>
              <a:solidFill>
                <a:schemeClr val="tx1">
                  <a:lumMod val="65000"/>
                  <a:lumOff val="35000"/>
                </a:schemeClr>
              </a:solidFill>
              <a:effectLst>
                <a:outerShdw blurRad="38100" dist="38100" dir="2700000" algn="tl">
                  <a:srgbClr val="000000">
                    <a:alpha val="43137"/>
                  </a:srgbClr>
                </a:outerShdw>
              </a:effectLst>
              <a:latin typeface="+mj-ea"/>
              <a:ea typeface="+mj-ea"/>
            </a:endParaRPr>
          </a:p>
          <a:p>
            <a:pPr marL="0" indent="0">
              <a:buNone/>
            </a:pPr>
            <a:endPar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j-ea"/>
              <a:ea typeface="+mj-ea"/>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2675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C348703A-C54B-48C9-95CA-5011E934C20A}"/>
              </a:ext>
            </a:extLst>
          </p:cNvPr>
          <p:cNvSpPr>
            <a:spLocks noGrp="1"/>
          </p:cNvSpPr>
          <p:nvPr>
            <p:ph type="body" sz="quarter" idx="10"/>
          </p:nvPr>
        </p:nvSpPr>
        <p:spPr>
          <a:xfrm>
            <a:off x="1295400" y="533400"/>
            <a:ext cx="9601200" cy="2292350"/>
          </a:xfrm>
        </p:spPr>
        <p:txBody>
          <a:bodyPr/>
          <a:lstStyle/>
          <a:p>
            <a:pPr algn="ctr"/>
            <a:r>
              <a:rPr lang="en-US" sz="7200" dirty="0">
                <a:solidFill>
                  <a:schemeClr val="bg2"/>
                </a:solidFill>
              </a:rPr>
              <a:t>2.</a:t>
            </a:r>
          </a:p>
          <a:p>
            <a:pPr algn="ctr"/>
            <a:r>
              <a:rPr lang="en-US" sz="7200" dirty="0">
                <a:solidFill>
                  <a:schemeClr val="bg2"/>
                </a:solidFill>
              </a:rPr>
              <a:t>Understand the </a:t>
            </a:r>
          </a:p>
          <a:p>
            <a:pPr algn="ctr">
              <a:spcBef>
                <a:spcPts val="0"/>
              </a:spcBef>
            </a:pPr>
            <a:r>
              <a:rPr lang="en-US" sz="7200" dirty="0">
                <a:solidFill>
                  <a:schemeClr val="bg2"/>
                </a:solidFill>
              </a:rPr>
              <a:t>Science of </a:t>
            </a:r>
            <a:r>
              <a:rPr lang="en-US" sz="7200" dirty="0" smtClean="0">
                <a:solidFill>
                  <a:schemeClr val="bg2"/>
                </a:solidFill>
              </a:rPr>
              <a:t>Prayer</a:t>
            </a:r>
          </a:p>
          <a:p>
            <a:pPr algn="ctr">
              <a:spcBef>
                <a:spcPts val="0"/>
              </a:spcBef>
            </a:pPr>
            <a:r>
              <a:rPr lang="ja-JP" altLang="en-US" sz="5400" dirty="0">
                <a:solidFill>
                  <a:schemeClr val="bg2"/>
                </a:solidFill>
              </a:rPr>
              <a:t>祈</a:t>
            </a:r>
            <a:r>
              <a:rPr lang="ja-JP" altLang="en-US" sz="5400" dirty="0" smtClean="0">
                <a:solidFill>
                  <a:schemeClr val="bg2"/>
                </a:solidFill>
              </a:rPr>
              <a:t>りの科学を知る</a:t>
            </a:r>
            <a:endParaRPr lang="en-US" sz="5400" dirty="0">
              <a:solidFill>
                <a:schemeClr val="bg2"/>
              </a:solidFill>
            </a:endParaRPr>
          </a:p>
        </p:txBody>
      </p:sp>
    </p:spTree>
    <p:extLst>
      <p:ext uri="{BB962C8B-B14F-4D97-AF65-F5344CB8AC3E}">
        <p14:creationId xmlns:p14="http://schemas.microsoft.com/office/powerpoint/2010/main" val="6324303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AED41C83-D357-432B-BB79-B33E377880E6}"/>
              </a:ext>
            </a:extLst>
          </p:cNvPr>
          <p:cNvSpPr>
            <a:spLocks noGrp="1"/>
          </p:cNvSpPr>
          <p:nvPr>
            <p:ph type="body" sz="quarter" idx="10"/>
          </p:nvPr>
        </p:nvSpPr>
        <p:spPr>
          <a:xfrm>
            <a:off x="508000" y="685800"/>
            <a:ext cx="5740400" cy="4727448"/>
          </a:xfrm>
        </p:spPr>
        <p:txBody>
          <a:bodyPr/>
          <a:lstStyle/>
          <a:p>
            <a:pPr marL="0" indent="0">
              <a:buNone/>
            </a:pPr>
            <a:r>
              <a:rPr lang="en-US" dirty="0"/>
              <a:t>“</a:t>
            </a:r>
            <a:r>
              <a:rPr lang="en-US" baseline="30000" dirty="0"/>
              <a:t> </a:t>
            </a:r>
            <a:r>
              <a:rPr lang="en-US" dirty="0"/>
              <a:t>Therefore I say to you, whatever things you ask when you pray, believe that you receive them, and you will have them.”</a:t>
            </a:r>
          </a:p>
          <a:p>
            <a:pPr marL="0" indent="0" algn="r">
              <a:buNone/>
            </a:pPr>
            <a:r>
              <a:rPr lang="en-US" dirty="0">
                <a:solidFill>
                  <a:schemeClr val="tx2"/>
                </a:solidFill>
              </a:rPr>
              <a:t>Mark </a:t>
            </a:r>
            <a:r>
              <a:rPr lang="en-US" dirty="0" smtClean="0">
                <a:solidFill>
                  <a:schemeClr val="tx2"/>
                </a:solidFill>
              </a:rPr>
              <a:t>11:24</a:t>
            </a:r>
          </a:p>
          <a:p>
            <a:pPr marL="0" indent="0">
              <a:buNone/>
            </a:pPr>
            <a:r>
              <a:rPr lang="ja-JP" altLang="en-US" dirty="0" smtClean="0">
                <a:latin typeface="+mj-ea"/>
                <a:ea typeface="+mj-ea"/>
              </a:rPr>
              <a:t>そこ</a:t>
            </a:r>
            <a:r>
              <a:rPr lang="ja-JP" altLang="en-US" dirty="0">
                <a:latin typeface="+mj-ea"/>
                <a:ea typeface="+mj-ea"/>
              </a:rPr>
              <a:t>で、あなたがたに言うが、なんでも祈り求めることは、すでにかなえられたと信じなさい。そうすれば、そのとおりになるであろう</a:t>
            </a:r>
            <a:r>
              <a:rPr lang="ja-JP" altLang="en-US" dirty="0" smtClean="0">
                <a:latin typeface="+mj-ea"/>
                <a:ea typeface="+mj-ea"/>
              </a:rPr>
              <a:t>。</a:t>
            </a:r>
            <a:endParaRPr lang="en-US" altLang="ja-JP" dirty="0" smtClean="0">
              <a:latin typeface="+mj-ea"/>
              <a:ea typeface="+mj-ea"/>
            </a:endParaRPr>
          </a:p>
          <a:p>
            <a:pPr marL="0" indent="0" algn="r">
              <a:buNone/>
            </a:pPr>
            <a:r>
              <a:rPr lang="ja-JP" altLang="en-US" sz="2400" dirty="0" smtClean="0">
                <a:solidFill>
                  <a:schemeClr val="tx2"/>
                </a:solidFill>
              </a:rPr>
              <a:t>マルコ</a:t>
            </a:r>
            <a:r>
              <a:rPr lang="en-US" altLang="ja-JP" sz="2400" dirty="0" smtClean="0">
                <a:solidFill>
                  <a:schemeClr val="tx2"/>
                </a:solidFill>
              </a:rPr>
              <a:t>11:24</a:t>
            </a:r>
            <a:endParaRPr lang="en-US" sz="2400" dirty="0">
              <a:solidFill>
                <a:schemeClr val="tx2"/>
              </a:solidFill>
            </a:endParaRPr>
          </a:p>
        </p:txBody>
      </p:sp>
      <p:pic>
        <p:nvPicPr>
          <p:cNvPr id="3" name="Picture 2" descr="A person looking at the camera&#10;&#10;Description generated with very high confidence">
            <a:extLst>
              <a:ext uri="{FF2B5EF4-FFF2-40B4-BE49-F238E27FC236}">
                <a16:creationId xmlns:a16="http://schemas.microsoft.com/office/drawing/2014/main" xmlns="" id="{8479E547-2BD4-4A38-9C6B-44A16E2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81000"/>
            <a:ext cx="3943350" cy="5257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926198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664797"/>
          </a:xfrm>
        </p:spPr>
        <p:txBody>
          <a:bodyPr/>
          <a:lstStyle/>
          <a:p>
            <a:r>
              <a:rPr lang="en-US" dirty="0"/>
              <a:t>Prayer: A Divine </a:t>
            </a:r>
            <a:r>
              <a:rPr lang="en-US" dirty="0" smtClean="0"/>
              <a:t>Science</a:t>
            </a:r>
            <a:r>
              <a:rPr lang="ja-JP" altLang="en-US" dirty="0" smtClean="0"/>
              <a:t>　祈り：聖なる科学</a:t>
            </a:r>
            <a:endParaRPr lang="en-US" dirty="0"/>
          </a:p>
        </p:txBody>
      </p:sp>
      <p:sp>
        <p:nvSpPr>
          <p:cNvPr id="3" name="Text Placeholder 2"/>
          <p:cNvSpPr>
            <a:spLocks noGrp="1"/>
          </p:cNvSpPr>
          <p:nvPr>
            <p:ph type="body" sz="quarter" idx="10"/>
          </p:nvPr>
        </p:nvSpPr>
        <p:spPr>
          <a:xfrm>
            <a:off x="508000" y="1411553"/>
            <a:ext cx="7721600" cy="4413516"/>
          </a:xfrm>
        </p:spPr>
        <p:txBody>
          <a:bodyPr/>
          <a:lstStyle/>
          <a:p>
            <a:pPr marL="0" indent="0">
              <a:buNone/>
            </a:pPr>
            <a:r>
              <a:rPr lang="en-US" dirty="0"/>
              <a:t>“Prayer and faith are closely allied, and they need to be studied together. In the prayer of faith there is a divine science; it is a science that everyone who would make his lifework a success must understand.”</a:t>
            </a:r>
          </a:p>
          <a:p>
            <a:pPr marL="0" indent="0" algn="r">
              <a:buNone/>
            </a:pPr>
            <a:r>
              <a:rPr lang="en-US" sz="28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Education</a:t>
            </a:r>
            <a:r>
              <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257</a:t>
            </a:r>
            <a:r>
              <a:rPr 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p>
          <a:p>
            <a:pPr marL="0" indent="0">
              <a:buNone/>
            </a:pPr>
            <a:r>
              <a:rPr lang="ja-JP" altLang="en-US" sz="2800" b="1" dirty="0">
                <a:ln/>
                <a:latin typeface="+mj-ea"/>
                <a:ea typeface="+mj-ea"/>
              </a:rPr>
              <a:t>祈</a:t>
            </a:r>
            <a:r>
              <a:rPr lang="ja-JP" altLang="en-US" sz="2800" b="1" dirty="0" smtClean="0">
                <a:ln/>
                <a:latin typeface="+mj-ea"/>
                <a:ea typeface="+mj-ea"/>
              </a:rPr>
              <a:t>りと信仰は密接に結びついていて、同時に学ぶ必要がある。信仰の祈りには聖なる科学がある、事業を成功させる人は</a:t>
            </a:r>
            <a:r>
              <a:rPr lang="ja-JP" altLang="en-US" sz="2800" b="1" dirty="0">
                <a:ln/>
                <a:latin typeface="+mj-ea"/>
                <a:ea typeface="+mj-ea"/>
              </a:rPr>
              <a:t>誰</a:t>
            </a:r>
            <a:r>
              <a:rPr lang="ja-JP" altLang="en-US" sz="2800" b="1" dirty="0" smtClean="0">
                <a:ln/>
                <a:latin typeface="+mj-ea"/>
                <a:ea typeface="+mj-ea"/>
              </a:rPr>
              <a:t>でもそれを理解すべきです。</a:t>
            </a:r>
            <a:endParaRPr lang="en-US" altLang="ja-JP" sz="2800" b="1" dirty="0" smtClean="0">
              <a:ln/>
              <a:latin typeface="+mj-ea"/>
              <a:ea typeface="+mj-ea"/>
            </a:endParaRPr>
          </a:p>
          <a:p>
            <a:pPr marL="0" indent="0" algn="r">
              <a:buNone/>
            </a:pPr>
            <a:r>
              <a:rPr lang="ja-JP" altLang="en-US" sz="2400" b="1" i="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j-ea"/>
                <a:ea typeface="+mj-ea"/>
              </a:rPr>
              <a:t>教育</a:t>
            </a:r>
            <a:endParaRPr lang="en-US" sz="24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j-ea"/>
              <a:ea typeface="+mj-ea"/>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86791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664797"/>
          </a:xfrm>
        </p:spPr>
        <p:txBody>
          <a:bodyPr/>
          <a:lstStyle/>
          <a:p>
            <a:r>
              <a:rPr lang="en-US" dirty="0"/>
              <a:t>Prayer: A Divine </a:t>
            </a:r>
            <a:r>
              <a:rPr lang="en-US" dirty="0" smtClean="0"/>
              <a:t>Science</a:t>
            </a:r>
            <a:r>
              <a:rPr lang="ja-JP" altLang="en-US" dirty="0"/>
              <a:t>　祈り：聖なる科学</a:t>
            </a:r>
            <a:endParaRPr lang="en-US" dirty="0"/>
          </a:p>
        </p:txBody>
      </p:sp>
      <p:sp>
        <p:nvSpPr>
          <p:cNvPr id="3" name="Text Placeholder 2"/>
          <p:cNvSpPr>
            <a:spLocks noGrp="1"/>
          </p:cNvSpPr>
          <p:nvPr>
            <p:ph type="body" sz="quarter" idx="10"/>
          </p:nvPr>
        </p:nvSpPr>
        <p:spPr>
          <a:xfrm>
            <a:off x="508000" y="1411553"/>
            <a:ext cx="7874000" cy="3299365"/>
          </a:xfrm>
        </p:spPr>
        <p:txBody>
          <a:bodyPr/>
          <a:lstStyle/>
          <a:p>
            <a:pPr marL="0" indent="0">
              <a:buNone/>
            </a:pPr>
            <a:r>
              <a:rPr lang="en-US" dirty="0"/>
              <a:t>“Christ says, ‘What things </a:t>
            </a:r>
            <a:r>
              <a:rPr lang="en-US" dirty="0" err="1"/>
              <a:t>soever</a:t>
            </a:r>
            <a:r>
              <a:rPr lang="en-US" dirty="0"/>
              <a:t> ye desire, when ye pray, believe that ye receive them, and ye shall have them.’ Mark 11:24. </a:t>
            </a:r>
            <a:endParaRPr lang="en-US" dirty="0" smtClean="0"/>
          </a:p>
          <a:p>
            <a:pPr marL="0" indent="0">
              <a:buNone/>
            </a:pPr>
            <a:r>
              <a:rPr lang="ja-JP" altLang="en-US" dirty="0" smtClean="0"/>
              <a:t>キリストは言う「なんで</a:t>
            </a:r>
            <a:r>
              <a:rPr lang="ja-JP" altLang="en-US" dirty="0"/>
              <a:t>も祈り求めることは、すでにかなえられたと信じなさい。そうすれば、そのとおりになるであろう</a:t>
            </a:r>
            <a:r>
              <a:rPr lang="ja-JP" altLang="en-US" dirty="0" smtClean="0"/>
              <a:t>。</a:t>
            </a:r>
            <a:r>
              <a:rPr lang="ja-JP" altLang="en-US" dirty="0"/>
              <a:t>」</a:t>
            </a:r>
            <a:r>
              <a:rPr lang="ja-JP" altLang="en-US" sz="2400" dirty="0" smtClean="0"/>
              <a:t>マルコ</a:t>
            </a:r>
            <a:r>
              <a:rPr lang="en-US" altLang="ja-JP" sz="2400" dirty="0" smtClean="0"/>
              <a:t>11:24</a:t>
            </a:r>
            <a:endParaRPr lang="en-US" altLang="ja-JP" sz="2400" dirty="0"/>
          </a:p>
          <a:p>
            <a:pPr marL="0" indent="0">
              <a:buNone/>
            </a:pPr>
            <a:endParaRPr lang="en-US" dirty="0"/>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06014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664797"/>
          </a:xfrm>
        </p:spPr>
        <p:txBody>
          <a:bodyPr/>
          <a:lstStyle/>
          <a:p>
            <a:r>
              <a:rPr lang="en-US" dirty="0"/>
              <a:t>Prayer: A Divine </a:t>
            </a:r>
            <a:r>
              <a:rPr lang="en-US" dirty="0" smtClean="0"/>
              <a:t>Science</a:t>
            </a:r>
            <a:r>
              <a:rPr lang="ja-JP" altLang="en-US" dirty="0"/>
              <a:t>　祈り：聖なる科学</a:t>
            </a:r>
            <a:endParaRPr lang="en-US" dirty="0"/>
          </a:p>
        </p:txBody>
      </p:sp>
      <p:sp>
        <p:nvSpPr>
          <p:cNvPr id="3" name="Text Placeholder 2"/>
          <p:cNvSpPr>
            <a:spLocks noGrp="1"/>
          </p:cNvSpPr>
          <p:nvPr>
            <p:ph type="body" sz="quarter" idx="10"/>
          </p:nvPr>
        </p:nvSpPr>
        <p:spPr>
          <a:xfrm>
            <a:off x="508000" y="1411553"/>
            <a:ext cx="7874000" cy="4530471"/>
          </a:xfrm>
        </p:spPr>
        <p:txBody>
          <a:bodyPr/>
          <a:lstStyle/>
          <a:p>
            <a:pPr marL="0" indent="0">
              <a:buNone/>
            </a:pPr>
            <a:r>
              <a:rPr lang="en-US" dirty="0"/>
              <a:t>“He makes it plain that our asking must be according to God's will; we must ask for the things that He has promised, and whatever we receive must be used in doing His will. The conditions met, the promise is unequivocal. </a:t>
            </a:r>
            <a:endParaRPr lang="en-US" dirty="0" smtClean="0"/>
          </a:p>
          <a:p>
            <a:pPr marL="0" indent="0">
              <a:buNone/>
            </a:pPr>
            <a:r>
              <a:rPr lang="ja-JP" altLang="en-US" dirty="0"/>
              <a:t>私</a:t>
            </a:r>
            <a:r>
              <a:rPr lang="ja-JP" altLang="en-US" dirty="0" smtClean="0"/>
              <a:t>たちの願いは神の</a:t>
            </a:r>
            <a:r>
              <a:rPr lang="ja-JP" altLang="en-US" dirty="0" smtClean="0"/>
              <a:t>み旨に</a:t>
            </a:r>
            <a:r>
              <a:rPr lang="ja-JP" altLang="en-US" dirty="0" smtClean="0"/>
              <a:t>よるべきであることは明確です。</a:t>
            </a:r>
            <a:r>
              <a:rPr lang="ja-JP" altLang="en-US" dirty="0" smtClean="0"/>
              <a:t>私たちは神の約束されたことを求めるべきで、受けたものは神のみ旨を行うために用いられるべきです。条件が満たされれば約束は明白です。</a:t>
            </a:r>
            <a:endParaRPr lang="en-US" dirty="0"/>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77222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664797"/>
          </a:xfrm>
        </p:spPr>
        <p:txBody>
          <a:bodyPr/>
          <a:lstStyle/>
          <a:p>
            <a:r>
              <a:rPr lang="en-US" dirty="0"/>
              <a:t>Prayer: A Divine </a:t>
            </a:r>
            <a:r>
              <a:rPr lang="en-US" dirty="0" smtClean="0"/>
              <a:t>Science</a:t>
            </a:r>
            <a:r>
              <a:rPr lang="ja-JP" altLang="en-US" dirty="0"/>
              <a:t>　祈り：聖なる科学</a:t>
            </a:r>
            <a:endParaRPr lang="en-US" dirty="0"/>
          </a:p>
        </p:txBody>
      </p:sp>
      <p:sp>
        <p:nvSpPr>
          <p:cNvPr id="3" name="Text Placeholder 2"/>
          <p:cNvSpPr>
            <a:spLocks noGrp="1"/>
          </p:cNvSpPr>
          <p:nvPr>
            <p:ph type="body" sz="quarter" idx="10"/>
          </p:nvPr>
        </p:nvSpPr>
        <p:spPr>
          <a:xfrm>
            <a:off x="508000" y="1411553"/>
            <a:ext cx="7874000" cy="3022366"/>
          </a:xfrm>
        </p:spPr>
        <p:txBody>
          <a:bodyPr/>
          <a:lstStyle/>
          <a:p>
            <a:pPr marL="0" indent="0">
              <a:buNone/>
            </a:pPr>
            <a:r>
              <a:rPr lang="en-US" dirty="0"/>
              <a:t>“For the pardon of sin, for the Holy Spirit, for a Christlike temper, for wisdom and strength to do His work, for any gift He has promised, we may ask; </a:t>
            </a:r>
            <a:endParaRPr lang="en-US" dirty="0" smtClean="0"/>
          </a:p>
          <a:p>
            <a:pPr marL="0" indent="0">
              <a:buNone/>
            </a:pPr>
            <a:r>
              <a:rPr lang="ja-JP" altLang="en-US" sz="2800" b="1" dirty="0">
                <a:ln/>
              </a:rPr>
              <a:t>罪</a:t>
            </a:r>
            <a:r>
              <a:rPr lang="ja-JP" altLang="en-US" sz="2800" b="1" dirty="0" smtClean="0">
                <a:ln/>
              </a:rPr>
              <a:t>の許しを、聖霊を、キリストのような気質を、神の働きを為すための知恵と力を、</a:t>
            </a:r>
            <a:r>
              <a:rPr lang="ja-JP" altLang="en-US" sz="2800" b="1" dirty="0">
                <a:ln/>
              </a:rPr>
              <a:t>神</a:t>
            </a:r>
            <a:r>
              <a:rPr lang="ja-JP" altLang="en-US" sz="2800" b="1" dirty="0" smtClean="0">
                <a:ln/>
              </a:rPr>
              <a:t>が約束されたどの賜物をも私たちは求める。</a:t>
            </a:r>
            <a:endParaRPr lang="en-US" sz="2800" b="1" dirty="0">
              <a:ln/>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03166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66F5587-44F8-4AC6-A7F0-1234C720A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Tree>
    <p:extLst>
      <p:ext uri="{BB962C8B-B14F-4D97-AF65-F5344CB8AC3E}">
        <p14:creationId xmlns:p14="http://schemas.microsoft.com/office/powerpoint/2010/main" val="392477044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664797"/>
          </a:xfrm>
        </p:spPr>
        <p:txBody>
          <a:bodyPr/>
          <a:lstStyle/>
          <a:p>
            <a:r>
              <a:rPr lang="en-US" dirty="0"/>
              <a:t>Prayer: A Divine </a:t>
            </a:r>
            <a:r>
              <a:rPr lang="en-US" dirty="0" smtClean="0"/>
              <a:t>Science</a:t>
            </a:r>
            <a:r>
              <a:rPr lang="ja-JP" altLang="en-US" dirty="0"/>
              <a:t>　祈り：聖なる科学</a:t>
            </a:r>
            <a:endParaRPr lang="en-US" dirty="0"/>
          </a:p>
        </p:txBody>
      </p:sp>
      <p:sp>
        <p:nvSpPr>
          <p:cNvPr id="3" name="Text Placeholder 2"/>
          <p:cNvSpPr>
            <a:spLocks noGrp="1"/>
          </p:cNvSpPr>
          <p:nvPr>
            <p:ph type="body" sz="quarter" idx="10"/>
          </p:nvPr>
        </p:nvSpPr>
        <p:spPr>
          <a:xfrm>
            <a:off x="508000" y="1411553"/>
            <a:ext cx="7874000" cy="3902607"/>
          </a:xfrm>
        </p:spPr>
        <p:txBody>
          <a:bodyPr/>
          <a:lstStyle/>
          <a:p>
            <a:pPr marL="0" indent="0">
              <a:buNone/>
            </a:pPr>
            <a:r>
              <a:rPr lang="en-US" dirty="0"/>
              <a:t>“then we are to believe that we receive, and return thanks to God that we have received. We need look for no outward evidence of the blessing. The gift is in the promise.” </a:t>
            </a:r>
          </a:p>
          <a:p>
            <a:pPr marL="0" indent="0" algn="r">
              <a:buNone/>
            </a:pPr>
            <a:r>
              <a:rPr lang="en-US" sz="28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Education</a:t>
            </a:r>
            <a:r>
              <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257, 258</a:t>
            </a:r>
            <a:r>
              <a:rPr 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p>
          <a:p>
            <a:pPr marL="0" indent="0">
              <a:buNone/>
            </a:pPr>
            <a:r>
              <a:rPr lang="ja-JP" altLang="en-US" sz="2800" b="1" dirty="0" smtClean="0">
                <a:ln/>
                <a:latin typeface="+mj-ea"/>
                <a:ea typeface="+mj-ea"/>
              </a:rPr>
              <a:t>そうしたら、受け取ったと信じ、受け取ったことを神に感謝すべきです。祝福の表面的な証拠を求める必要はありません。賜物は約束だからです。</a:t>
            </a:r>
            <a:endParaRPr lang="en-US" altLang="ja-JP" sz="2800" b="1" dirty="0" smtClean="0">
              <a:ln/>
              <a:latin typeface="+mj-ea"/>
              <a:ea typeface="+mj-ea"/>
            </a:endParaRPr>
          </a:p>
          <a:p>
            <a:pPr marL="0" indent="0" algn="r">
              <a:buNone/>
            </a:pPr>
            <a:r>
              <a:rPr lang="ja-JP" altLang="en-US" sz="2400" b="1" i="1" dirty="0" smtClean="0">
                <a:ln/>
                <a:solidFill>
                  <a:schemeClr val="tx1">
                    <a:lumMod val="65000"/>
                    <a:lumOff val="35000"/>
                  </a:schemeClr>
                </a:solidFill>
                <a:effectLst>
                  <a:outerShdw blurRad="38100" dist="38100" dir="2700000" algn="tl">
                    <a:srgbClr val="000000">
                      <a:alpha val="43137"/>
                    </a:srgbClr>
                  </a:outerShdw>
                </a:effectLst>
                <a:latin typeface="+mj-ea"/>
                <a:ea typeface="+mj-ea"/>
              </a:rPr>
              <a:t>教育</a:t>
            </a:r>
            <a:endPar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01865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BF5746-79CF-4910-B164-7699B4AAA615}"/>
              </a:ext>
            </a:extLst>
          </p:cNvPr>
          <p:cNvSpPr>
            <a:spLocks noGrp="1"/>
          </p:cNvSpPr>
          <p:nvPr>
            <p:ph type="title"/>
          </p:nvPr>
        </p:nvSpPr>
        <p:spPr>
          <a:xfrm>
            <a:off x="508000" y="230196"/>
            <a:ext cx="11176000" cy="664797"/>
          </a:xfrm>
        </p:spPr>
        <p:txBody>
          <a:bodyPr/>
          <a:lstStyle/>
          <a:p>
            <a:r>
              <a:rPr lang="en-US" dirty="0"/>
              <a:t>What Is This Science</a:t>
            </a:r>
            <a:r>
              <a:rPr lang="en-US" dirty="0" smtClean="0"/>
              <a:t>? </a:t>
            </a:r>
            <a:r>
              <a:rPr lang="ja-JP" altLang="en-US" dirty="0" smtClean="0"/>
              <a:t>　</a:t>
            </a:r>
            <a:r>
              <a:rPr lang="ja-JP" altLang="en-US" dirty="0" smtClean="0"/>
              <a:t>この科学とは？</a:t>
            </a:r>
            <a:endParaRPr lang="en-US" dirty="0"/>
          </a:p>
        </p:txBody>
      </p:sp>
      <p:sp>
        <p:nvSpPr>
          <p:cNvPr id="3" name="Text Placeholder 2">
            <a:extLst>
              <a:ext uri="{FF2B5EF4-FFF2-40B4-BE49-F238E27FC236}">
                <a16:creationId xmlns:a16="http://schemas.microsoft.com/office/drawing/2014/main" xmlns="" id="{517B5FB9-67FF-4D0C-B257-993FAF7EB715}"/>
              </a:ext>
            </a:extLst>
          </p:cNvPr>
          <p:cNvSpPr>
            <a:spLocks noGrp="1"/>
          </p:cNvSpPr>
          <p:nvPr>
            <p:ph type="body" sz="quarter" idx="10"/>
          </p:nvPr>
        </p:nvSpPr>
        <p:spPr>
          <a:xfrm>
            <a:off x="508000" y="1411553"/>
            <a:ext cx="11176000" cy="4579715"/>
          </a:xfrm>
        </p:spPr>
        <p:txBody>
          <a:bodyPr/>
          <a:lstStyle/>
          <a:p>
            <a:pPr marL="514350" indent="-514350">
              <a:buClr>
                <a:schemeClr val="tx2">
                  <a:lumMod val="75000"/>
                </a:schemeClr>
              </a:buClr>
              <a:buSzPct val="100000"/>
              <a:buFont typeface="+mj-lt"/>
              <a:buAutoNum type="arabicPeriod"/>
            </a:pPr>
            <a:r>
              <a:rPr lang="en-US" dirty="0"/>
              <a:t>Ask for the things He has promised (His will)—1 John 5:14</a:t>
            </a:r>
          </a:p>
          <a:p>
            <a:pPr marL="0" indent="0">
              <a:buClr>
                <a:schemeClr val="tx2">
                  <a:lumMod val="75000"/>
                </a:schemeClr>
              </a:buClr>
              <a:buSzPct val="100000"/>
              <a:buNone/>
            </a:pPr>
            <a:r>
              <a:rPr lang="en-US" dirty="0"/>
              <a:t>     For example, those things He promised are: </a:t>
            </a:r>
            <a:endParaRPr lang="en-US" dirty="0" smtClean="0"/>
          </a:p>
          <a:p>
            <a:pPr marL="0" indent="0">
              <a:buClr>
                <a:schemeClr val="tx2">
                  <a:lumMod val="75000"/>
                </a:schemeClr>
              </a:buClr>
              <a:buSzPct val="100000"/>
              <a:buNone/>
            </a:pPr>
            <a:r>
              <a:rPr lang="en-US" dirty="0"/>
              <a:t> </a:t>
            </a:r>
            <a:r>
              <a:rPr lang="en-US" dirty="0" smtClean="0"/>
              <a:t>    </a:t>
            </a:r>
            <a:r>
              <a:rPr lang="ja-JP" altLang="en-US" dirty="0" smtClean="0">
                <a:latin typeface="+mj-ea"/>
                <a:ea typeface="+mj-ea"/>
              </a:rPr>
              <a:t>神が約束したこと（み旨）を求めるーＩヨハネ</a:t>
            </a:r>
            <a:r>
              <a:rPr lang="en-US" altLang="ja-JP" sz="2800" dirty="0" smtClean="0">
                <a:latin typeface="+mj-ea"/>
                <a:ea typeface="+mj-ea"/>
              </a:rPr>
              <a:t>5:14</a:t>
            </a:r>
            <a:endParaRPr lang="en-US" sz="2800" dirty="0">
              <a:latin typeface="+mj-ea"/>
              <a:ea typeface="+mj-ea"/>
            </a:endParaRPr>
          </a:p>
          <a:p>
            <a:pPr marL="517525" lvl="1" indent="0">
              <a:buNone/>
            </a:pPr>
            <a:r>
              <a:rPr lang="ja-JP" altLang="en-US" sz="3200" dirty="0" smtClean="0"/>
              <a:t>例えば、神が約束したことは：</a:t>
            </a:r>
            <a:endParaRPr lang="en-US" sz="3200" dirty="0"/>
          </a:p>
          <a:p>
            <a:pPr lvl="1"/>
            <a:endParaRPr lang="en-US" sz="3200" dirty="0"/>
          </a:p>
          <a:p>
            <a:pPr lvl="1"/>
            <a:r>
              <a:rPr lang="en-US" sz="3200" dirty="0"/>
              <a:t>Pardon for sin (1 John 1:9; Matt 12:31, 32</a:t>
            </a:r>
            <a:r>
              <a:rPr lang="en-US" sz="3200" dirty="0" smtClean="0"/>
              <a:t>)</a:t>
            </a:r>
            <a:r>
              <a:rPr lang="ja-JP" altLang="en-US" sz="3200" dirty="0" smtClean="0"/>
              <a:t>　　　　　　　　　　　罪の赦し</a:t>
            </a:r>
            <a:r>
              <a:rPr lang="ja-JP" altLang="en-US" sz="2400" dirty="0" smtClean="0"/>
              <a:t>（Ｉヨハネ</a:t>
            </a:r>
            <a:r>
              <a:rPr lang="en-US" altLang="ja-JP" sz="2400" dirty="0" smtClean="0"/>
              <a:t>1:9, </a:t>
            </a:r>
            <a:r>
              <a:rPr lang="ja-JP" altLang="en-US" sz="2400" dirty="0" smtClean="0"/>
              <a:t>マタイ</a:t>
            </a:r>
            <a:r>
              <a:rPr lang="en-US" altLang="ja-JP" sz="2400" dirty="0" smtClean="0"/>
              <a:t>12:31,32)</a:t>
            </a:r>
            <a:endParaRPr lang="en-US" sz="2400" dirty="0"/>
          </a:p>
          <a:p>
            <a:pPr lvl="1"/>
            <a:r>
              <a:rPr lang="en-US" sz="3200" dirty="0"/>
              <a:t>For the Holy Spirit (Luke 11:9-13</a:t>
            </a:r>
            <a:r>
              <a:rPr lang="en-US" sz="3200" dirty="0" smtClean="0"/>
              <a:t>)</a:t>
            </a:r>
            <a:r>
              <a:rPr lang="ja-JP" altLang="en-US" sz="3200" dirty="0"/>
              <a:t>　</a:t>
            </a:r>
            <a:r>
              <a:rPr lang="ja-JP" altLang="en-US" sz="3200" dirty="0" smtClean="0"/>
              <a:t>　　　　　　　　　　　　　　　　聖霊　</a:t>
            </a:r>
            <a:r>
              <a:rPr lang="ja-JP" altLang="en-US" sz="2400" dirty="0" smtClean="0"/>
              <a:t>（ルカ</a:t>
            </a:r>
            <a:r>
              <a:rPr lang="en-US" altLang="ja-JP" sz="2400" dirty="0" smtClean="0"/>
              <a:t>11:9-13)</a:t>
            </a:r>
            <a:r>
              <a:rPr lang="ja-JP" altLang="en-US" sz="2400" dirty="0" smtClean="0"/>
              <a:t>　</a:t>
            </a:r>
            <a:r>
              <a:rPr lang="ja-JP" altLang="en-US" sz="3200" dirty="0" smtClean="0"/>
              <a:t>　　　　　　　　　　　　　　</a:t>
            </a:r>
            <a:endParaRPr lang="en-US" sz="3200" dirty="0" smtClean="0"/>
          </a:p>
        </p:txBody>
      </p:sp>
    </p:spTree>
    <p:extLst>
      <p:ext uri="{BB962C8B-B14F-4D97-AF65-F5344CB8AC3E}">
        <p14:creationId xmlns:p14="http://schemas.microsoft.com/office/powerpoint/2010/main" val="3721648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BF5746-79CF-4910-B164-7699B4AAA615}"/>
              </a:ext>
            </a:extLst>
          </p:cNvPr>
          <p:cNvSpPr>
            <a:spLocks noGrp="1"/>
          </p:cNvSpPr>
          <p:nvPr>
            <p:ph type="title"/>
          </p:nvPr>
        </p:nvSpPr>
        <p:spPr/>
        <p:txBody>
          <a:bodyPr/>
          <a:lstStyle/>
          <a:p>
            <a:r>
              <a:rPr lang="en-US" dirty="0"/>
              <a:t>What Is This Science</a:t>
            </a:r>
            <a:r>
              <a:rPr lang="en-US" dirty="0" smtClean="0"/>
              <a:t>?</a:t>
            </a:r>
            <a:r>
              <a:rPr lang="ja-JP" altLang="en-US" dirty="0"/>
              <a:t>　この科学とは？</a:t>
            </a:r>
            <a:endParaRPr lang="en-US" dirty="0"/>
          </a:p>
        </p:txBody>
      </p:sp>
      <p:sp>
        <p:nvSpPr>
          <p:cNvPr id="3" name="Text Placeholder 2">
            <a:extLst>
              <a:ext uri="{FF2B5EF4-FFF2-40B4-BE49-F238E27FC236}">
                <a16:creationId xmlns:a16="http://schemas.microsoft.com/office/drawing/2014/main" xmlns="" id="{517B5FB9-67FF-4D0C-B257-993FAF7EB715}"/>
              </a:ext>
            </a:extLst>
          </p:cNvPr>
          <p:cNvSpPr>
            <a:spLocks noGrp="1"/>
          </p:cNvSpPr>
          <p:nvPr>
            <p:ph type="body" sz="quarter" idx="10"/>
          </p:nvPr>
        </p:nvSpPr>
        <p:spPr>
          <a:xfrm>
            <a:off x="508000" y="1411553"/>
            <a:ext cx="11176000" cy="5466112"/>
          </a:xfrm>
        </p:spPr>
        <p:txBody>
          <a:bodyPr/>
          <a:lstStyle/>
          <a:p>
            <a:pPr marL="514350" indent="-514350">
              <a:buClr>
                <a:schemeClr val="tx2">
                  <a:lumMod val="75000"/>
                </a:schemeClr>
              </a:buClr>
              <a:buSzPct val="100000"/>
              <a:buFont typeface="+mj-lt"/>
              <a:buAutoNum type="arabicPeriod"/>
            </a:pPr>
            <a:r>
              <a:rPr lang="en-US" dirty="0"/>
              <a:t>Ask for the things He has promised (His will)—1 John 5:14</a:t>
            </a:r>
          </a:p>
          <a:p>
            <a:pPr marL="0" indent="0">
              <a:buClr>
                <a:schemeClr val="tx2">
                  <a:lumMod val="75000"/>
                </a:schemeClr>
              </a:buClr>
              <a:buSzPct val="100000"/>
              <a:buNone/>
            </a:pPr>
            <a:r>
              <a:rPr lang="en-US" dirty="0"/>
              <a:t>     For example, those things He promised are: </a:t>
            </a:r>
            <a:r>
              <a:rPr lang="ja-JP" altLang="en-US" dirty="0" smtClean="0"/>
              <a:t>　　　　　　　　　　　　　　　　　　　　　</a:t>
            </a:r>
            <a:r>
              <a:rPr lang="ja-JP" altLang="en-US" dirty="0" smtClean="0">
                <a:latin typeface="+mj-ea"/>
              </a:rPr>
              <a:t>神</a:t>
            </a:r>
            <a:r>
              <a:rPr lang="ja-JP" altLang="en-US" dirty="0">
                <a:latin typeface="+mj-ea"/>
              </a:rPr>
              <a:t>が約束したこと（み旨）を求めるーＩヨハネ</a:t>
            </a:r>
            <a:r>
              <a:rPr lang="en-US" altLang="ja-JP" sz="2800" dirty="0">
                <a:latin typeface="+mj-ea"/>
              </a:rPr>
              <a:t>5:14</a:t>
            </a:r>
          </a:p>
          <a:p>
            <a:pPr marL="517525" lvl="1" indent="0">
              <a:buNone/>
            </a:pPr>
            <a:r>
              <a:rPr lang="ja-JP" altLang="en-US" sz="3200" dirty="0"/>
              <a:t>例えば、神が約束したことは：</a:t>
            </a:r>
            <a:endParaRPr lang="en-US" altLang="ja-JP" sz="3200" dirty="0"/>
          </a:p>
          <a:p>
            <a:pPr marL="0" indent="0">
              <a:buClr>
                <a:schemeClr val="tx2">
                  <a:lumMod val="75000"/>
                </a:schemeClr>
              </a:buClr>
              <a:buSzPct val="100000"/>
              <a:buNone/>
            </a:pPr>
            <a:r>
              <a:rPr lang="ja-JP" altLang="en-US" dirty="0" smtClean="0"/>
              <a:t>　　　　　　　　　</a:t>
            </a:r>
            <a:endParaRPr lang="en-US" dirty="0" smtClean="0"/>
          </a:p>
          <a:p>
            <a:pPr lvl="1"/>
            <a:r>
              <a:rPr lang="en-US" sz="3200" dirty="0" smtClean="0"/>
              <a:t>For a </a:t>
            </a:r>
            <a:r>
              <a:rPr lang="en-US" sz="3200" dirty="0" err="1" smtClean="0"/>
              <a:t>Christlike</a:t>
            </a:r>
            <a:r>
              <a:rPr lang="en-US" sz="3200" dirty="0" smtClean="0"/>
              <a:t> character (Phil 1:6; Matt 11:28-30)</a:t>
            </a:r>
            <a:r>
              <a:rPr lang="ja-JP" altLang="en-US" sz="3200" dirty="0" smtClean="0"/>
              <a:t>　　　　　　　キリストのような品性</a:t>
            </a:r>
            <a:r>
              <a:rPr lang="ja-JP" altLang="en-US" sz="2400" dirty="0" smtClean="0"/>
              <a:t>（ピリピ</a:t>
            </a:r>
            <a:r>
              <a:rPr lang="en-US" altLang="ja-JP" sz="2400" dirty="0" smtClean="0"/>
              <a:t>1:6; </a:t>
            </a:r>
            <a:r>
              <a:rPr lang="ja-JP" altLang="en-US" sz="2400" dirty="0" smtClean="0"/>
              <a:t>マタイ</a:t>
            </a:r>
            <a:r>
              <a:rPr lang="en-US" altLang="ja-JP" sz="2400" dirty="0" smtClean="0"/>
              <a:t>11:28-30)</a:t>
            </a:r>
            <a:endParaRPr lang="en-US" sz="3200" dirty="0" smtClean="0"/>
          </a:p>
          <a:p>
            <a:pPr lvl="1"/>
            <a:r>
              <a:rPr lang="en-US" sz="3200" dirty="0" smtClean="0"/>
              <a:t>For </a:t>
            </a:r>
            <a:r>
              <a:rPr lang="en-US" sz="3200" dirty="0"/>
              <a:t>wisdom and strength to do God’s work (Acts </a:t>
            </a:r>
            <a:r>
              <a:rPr lang="en-US" sz="3200" dirty="0" smtClean="0"/>
              <a:t>1:4-8)</a:t>
            </a:r>
            <a:r>
              <a:rPr lang="ja-JP" altLang="en-US" sz="3200" dirty="0" smtClean="0"/>
              <a:t>　　　　</a:t>
            </a:r>
            <a:r>
              <a:rPr lang="ja-JP" altLang="en-US" sz="3200" dirty="0" smtClean="0"/>
              <a:t>神の働きをする知恵と力</a:t>
            </a:r>
            <a:r>
              <a:rPr lang="ja-JP" altLang="en-US" sz="2400" dirty="0" smtClean="0"/>
              <a:t>（使徒</a:t>
            </a:r>
            <a:r>
              <a:rPr lang="en-US" altLang="ja-JP" sz="2400" dirty="0" smtClean="0"/>
              <a:t>1:4-8)</a:t>
            </a:r>
            <a:r>
              <a:rPr lang="ja-JP" altLang="en-US" sz="2400" dirty="0" smtClean="0"/>
              <a:t>　</a:t>
            </a:r>
            <a:r>
              <a:rPr lang="ja-JP" altLang="en-US" sz="3200" dirty="0" smtClean="0"/>
              <a:t>　　　</a:t>
            </a:r>
            <a:endParaRPr lang="en-US" sz="3200" dirty="0"/>
          </a:p>
          <a:p>
            <a:pPr lvl="1"/>
            <a:r>
              <a:rPr lang="en-US" sz="3200" dirty="0"/>
              <a:t>For any gift He promised—Ed </a:t>
            </a:r>
            <a:r>
              <a:rPr lang="en-US" sz="3200" dirty="0" smtClean="0"/>
              <a:t>258</a:t>
            </a:r>
            <a:r>
              <a:rPr lang="ja-JP" altLang="en-US" sz="3200" dirty="0" smtClean="0"/>
              <a:t>　　　　　　　　　　　　　　　　　神が約束した賜物</a:t>
            </a:r>
            <a:r>
              <a:rPr lang="ja-JP" altLang="en-US" sz="2400" dirty="0" smtClean="0"/>
              <a:t>（教育</a:t>
            </a:r>
            <a:r>
              <a:rPr lang="en-US" altLang="ja-JP" sz="2400" dirty="0" smtClean="0"/>
              <a:t>258)</a:t>
            </a:r>
            <a:endParaRPr lang="en-US" sz="2400" dirty="0"/>
          </a:p>
        </p:txBody>
      </p:sp>
    </p:spTree>
    <p:extLst>
      <p:ext uri="{BB962C8B-B14F-4D97-AF65-F5344CB8AC3E}">
        <p14:creationId xmlns:p14="http://schemas.microsoft.com/office/powerpoint/2010/main" val="2858655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BF5746-79CF-4910-B164-7699B4AAA615}"/>
              </a:ext>
            </a:extLst>
          </p:cNvPr>
          <p:cNvSpPr>
            <a:spLocks noGrp="1"/>
          </p:cNvSpPr>
          <p:nvPr>
            <p:ph type="title"/>
          </p:nvPr>
        </p:nvSpPr>
        <p:spPr>
          <a:xfrm>
            <a:off x="508000" y="230196"/>
            <a:ext cx="11176000" cy="664797"/>
          </a:xfrm>
        </p:spPr>
        <p:txBody>
          <a:bodyPr/>
          <a:lstStyle/>
          <a:p>
            <a:r>
              <a:rPr lang="en-US" dirty="0"/>
              <a:t>What is This Science</a:t>
            </a:r>
            <a:r>
              <a:rPr lang="en-US" dirty="0" smtClean="0"/>
              <a:t>? </a:t>
            </a:r>
            <a:r>
              <a:rPr lang="ja-JP" altLang="en-US" dirty="0" smtClean="0"/>
              <a:t>この科学とは？</a:t>
            </a:r>
            <a:endParaRPr lang="en-US" dirty="0"/>
          </a:p>
        </p:txBody>
      </p:sp>
      <p:sp>
        <p:nvSpPr>
          <p:cNvPr id="3" name="Text Placeholder 2">
            <a:extLst>
              <a:ext uri="{FF2B5EF4-FFF2-40B4-BE49-F238E27FC236}">
                <a16:creationId xmlns:a16="http://schemas.microsoft.com/office/drawing/2014/main" xmlns="" id="{517B5FB9-67FF-4D0C-B257-993FAF7EB715}"/>
              </a:ext>
            </a:extLst>
          </p:cNvPr>
          <p:cNvSpPr>
            <a:spLocks noGrp="1"/>
          </p:cNvSpPr>
          <p:nvPr>
            <p:ph type="body" sz="quarter" idx="10"/>
          </p:nvPr>
        </p:nvSpPr>
        <p:spPr>
          <a:xfrm>
            <a:off x="508000" y="1411553"/>
            <a:ext cx="11176000" cy="5441490"/>
          </a:xfrm>
        </p:spPr>
        <p:txBody>
          <a:bodyPr/>
          <a:lstStyle/>
          <a:p>
            <a:pPr marL="514350" indent="-514350">
              <a:buClr>
                <a:schemeClr val="tx2">
                  <a:lumMod val="75000"/>
                </a:schemeClr>
              </a:buClr>
              <a:buFont typeface="+mj-lt"/>
              <a:buAutoNum type="arabicPeriod" startAt="2"/>
            </a:pPr>
            <a:r>
              <a:rPr lang="en-US" dirty="0"/>
              <a:t>Claim God’s promises by faith—Mark </a:t>
            </a:r>
            <a:r>
              <a:rPr lang="en-US" dirty="0" smtClean="0"/>
              <a:t>11:24</a:t>
            </a:r>
            <a:r>
              <a:rPr lang="ja-JP" altLang="en-US" dirty="0" smtClean="0"/>
              <a:t>　　　　　　　　　　　　　　　　　　神の約束</a:t>
            </a:r>
            <a:r>
              <a:rPr lang="ja-JP" altLang="en-US" dirty="0" smtClean="0"/>
              <a:t>を信仰をもって要求する</a:t>
            </a:r>
            <a:endParaRPr lang="en-US" dirty="0" smtClean="0"/>
          </a:p>
          <a:p>
            <a:pPr lvl="1"/>
            <a:r>
              <a:rPr lang="en-US" dirty="0" smtClean="0"/>
              <a:t>“The conditions met, the promise is unequivocal.”—Ed 258</a:t>
            </a:r>
            <a:r>
              <a:rPr lang="ja-JP" altLang="en-US" dirty="0" smtClean="0"/>
              <a:t>　　　　　　条件が満たされれば、約束は明白</a:t>
            </a:r>
            <a:endParaRPr lang="en-US" dirty="0" smtClean="0"/>
          </a:p>
          <a:p>
            <a:pPr marL="514350" indent="-514350">
              <a:buClr>
                <a:schemeClr val="tx2">
                  <a:lumMod val="75000"/>
                </a:schemeClr>
              </a:buClr>
              <a:buFont typeface="+mj-lt"/>
              <a:buAutoNum type="arabicPeriod" startAt="3"/>
            </a:pPr>
            <a:endParaRPr lang="en-US" dirty="0"/>
          </a:p>
          <a:p>
            <a:pPr marL="514350" indent="-514350">
              <a:buClr>
                <a:schemeClr val="tx2">
                  <a:lumMod val="75000"/>
                </a:schemeClr>
              </a:buClr>
              <a:buFont typeface="+mj-lt"/>
              <a:buAutoNum type="arabicPeriod" startAt="3"/>
            </a:pPr>
            <a:endParaRPr lang="en-US" dirty="0"/>
          </a:p>
          <a:p>
            <a:pPr marL="514350" indent="-514350">
              <a:buClr>
                <a:schemeClr val="tx2">
                  <a:lumMod val="75000"/>
                </a:schemeClr>
              </a:buClr>
              <a:buFont typeface="+mj-lt"/>
              <a:buAutoNum type="arabicPeriod" startAt="3"/>
            </a:pPr>
            <a:r>
              <a:rPr lang="en-US" dirty="0"/>
              <a:t>Believe you have received such promises—Ed 258/Mark </a:t>
            </a:r>
            <a:r>
              <a:rPr lang="en-US" dirty="0" smtClean="0"/>
              <a:t>11:24</a:t>
            </a:r>
            <a:r>
              <a:rPr lang="ja-JP" altLang="en-US" dirty="0" smtClean="0"/>
              <a:t>　そのような約束をすでに受けとったと信じる</a:t>
            </a:r>
            <a:r>
              <a:rPr lang="en-US" altLang="ja-JP" dirty="0" smtClean="0"/>
              <a:t>-</a:t>
            </a:r>
            <a:r>
              <a:rPr lang="ja-JP" altLang="en-US" dirty="0" smtClean="0"/>
              <a:t>教育</a:t>
            </a:r>
            <a:r>
              <a:rPr lang="en-US" altLang="ja-JP" dirty="0" smtClean="0"/>
              <a:t>/</a:t>
            </a:r>
            <a:r>
              <a:rPr lang="ja-JP" altLang="en-US" dirty="0" smtClean="0"/>
              <a:t>マルコ</a:t>
            </a:r>
            <a:r>
              <a:rPr lang="en-US" altLang="ja-JP" dirty="0" smtClean="0"/>
              <a:t>11:24</a:t>
            </a:r>
            <a:endParaRPr lang="en-US" dirty="0"/>
          </a:p>
          <a:p>
            <a:pPr marL="514350" indent="-514350">
              <a:buClr>
                <a:schemeClr val="tx2">
                  <a:lumMod val="75000"/>
                </a:schemeClr>
              </a:buClr>
              <a:buFont typeface="+mj-lt"/>
              <a:buAutoNum type="arabicPeriod" startAt="3"/>
            </a:pPr>
            <a:r>
              <a:rPr lang="en-US" dirty="0"/>
              <a:t>Thank God ahead of time for what you’re about to </a:t>
            </a:r>
            <a:r>
              <a:rPr lang="en-US" dirty="0" smtClean="0"/>
              <a:t>receive.</a:t>
            </a:r>
            <a:r>
              <a:rPr lang="ja-JP" altLang="en-US" dirty="0" smtClean="0"/>
              <a:t>　　　受け取ろうとしているものを、先に神に感謝する</a:t>
            </a:r>
            <a:endParaRPr lang="en-US" dirty="0"/>
          </a:p>
          <a:p>
            <a:endParaRPr lang="en-US" dirty="0"/>
          </a:p>
        </p:txBody>
      </p:sp>
    </p:spTree>
    <p:extLst>
      <p:ext uri="{BB962C8B-B14F-4D97-AF65-F5344CB8AC3E}">
        <p14:creationId xmlns:p14="http://schemas.microsoft.com/office/powerpoint/2010/main" val="2000161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lowchart: Stored Data 8">
            <a:extLst>
              <a:ext uri="{FF2B5EF4-FFF2-40B4-BE49-F238E27FC236}">
                <a16:creationId xmlns:a16="http://schemas.microsoft.com/office/drawing/2014/main" xmlns="" id="{A6B05E16-94FC-46BE-8073-D1671ACA58FA}"/>
              </a:ext>
            </a:extLst>
          </p:cNvPr>
          <p:cNvSpPr/>
          <p:nvPr/>
        </p:nvSpPr>
        <p:spPr bwMode="auto">
          <a:xfrm rot="2482550">
            <a:off x="3094415" y="483283"/>
            <a:ext cx="1736526" cy="1947322"/>
          </a:xfrm>
          <a:prstGeom prst="flowChartOnlineStorage">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1</a:t>
            </a:r>
          </a:p>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Ask for what He </a:t>
            </a:r>
            <a:r>
              <a:rPr 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promised</a:t>
            </a:r>
            <a:r>
              <a:rPr lang="ja-JP" altLang="en-US" b="1" dirty="0" smtClean="0">
                <a:solidFill>
                  <a:schemeClr val="bg2">
                    <a:lumMod val="75000"/>
                  </a:schemeClr>
                </a:solidFill>
                <a:effectLst>
                  <a:outerShdw blurRad="38100" dist="38100" dir="2700000" algn="tl">
                    <a:srgbClr val="000000">
                      <a:alpha val="43137"/>
                    </a:srgbClr>
                  </a:outerShdw>
                </a:effectLst>
                <a:latin typeface="Segoe" pitchFamily="34" charset="0"/>
              </a:rPr>
              <a:t>神が約束したものを求める</a:t>
            </a:r>
            <a:endParaRPr lang="en-US" b="1" dirty="0" smtClean="0">
              <a:solidFill>
                <a:schemeClr val="bg2">
                  <a:lumMod val="75000"/>
                </a:schemeClr>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35932470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Delay 3">
            <a:extLst>
              <a:ext uri="{FF2B5EF4-FFF2-40B4-BE49-F238E27FC236}">
                <a16:creationId xmlns:a16="http://schemas.microsoft.com/office/drawing/2014/main" xmlns="" id="{FFA1A7FD-1965-4AFD-9135-1F67D02DDA1E}"/>
              </a:ext>
            </a:extLst>
          </p:cNvPr>
          <p:cNvSpPr/>
          <p:nvPr/>
        </p:nvSpPr>
        <p:spPr bwMode="auto">
          <a:xfrm>
            <a:off x="6781800" y="2819400"/>
            <a:ext cx="1600200" cy="1447800"/>
          </a:xfrm>
          <a:prstGeom prst="flowChartDelay">
            <a:avLst/>
          </a:prstGeom>
          <a:gradFill>
            <a:gsLst>
              <a:gs pos="0">
                <a:schemeClr val="accent2">
                  <a:shade val="51000"/>
                  <a:satMod val="130000"/>
                </a:schemeClr>
              </a:gs>
              <a:gs pos="80000">
                <a:schemeClr val="tx2"/>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1">
                    <a:lumMod val="95000"/>
                  </a:schemeClr>
                </a:solidFill>
                <a:latin typeface="Segoe" pitchFamily="34" charset="0"/>
              </a:rPr>
              <a:t>Holy </a:t>
            </a:r>
            <a:r>
              <a:rPr lang="en-US" sz="2300" b="1" dirty="0" smtClean="0">
                <a:solidFill>
                  <a:schemeClr val="bg1">
                    <a:lumMod val="95000"/>
                  </a:schemeClr>
                </a:solidFill>
                <a:latin typeface="Segoe" pitchFamily="34" charset="0"/>
              </a:rPr>
              <a:t>Spirit</a:t>
            </a:r>
            <a:r>
              <a:rPr lang="ja-JP" altLang="en-US" sz="2300" b="1" dirty="0" smtClean="0">
                <a:solidFill>
                  <a:schemeClr val="bg1">
                    <a:lumMod val="95000"/>
                  </a:schemeClr>
                </a:solidFill>
                <a:latin typeface="Segoe" pitchFamily="34" charset="0"/>
              </a:rPr>
              <a:t>　</a:t>
            </a:r>
            <a:r>
              <a:rPr lang="ja-JP" altLang="en-US" sz="2300" b="1" dirty="0" smtClean="0">
                <a:solidFill>
                  <a:schemeClr val="bg1">
                    <a:lumMod val="95000"/>
                  </a:schemeClr>
                </a:solidFill>
                <a:latin typeface="Segoe" pitchFamily="34" charset="0"/>
              </a:rPr>
              <a:t>聖霊</a:t>
            </a:r>
            <a:endParaRPr lang="en-US" sz="2300" b="1" dirty="0">
              <a:solidFill>
                <a:schemeClr val="bg1">
                  <a:lumMod val="95000"/>
                </a:schemeClr>
              </a:solidFill>
              <a:latin typeface="Segoe" pitchFamily="34" charset="0"/>
            </a:endParaRPr>
          </a:p>
        </p:txBody>
      </p:sp>
      <p:sp>
        <p:nvSpPr>
          <p:cNvPr id="5" name="Flowchart: Delay 4">
            <a:extLst>
              <a:ext uri="{FF2B5EF4-FFF2-40B4-BE49-F238E27FC236}">
                <a16:creationId xmlns:a16="http://schemas.microsoft.com/office/drawing/2014/main" xmlns="" id="{B32AC66D-7D1A-4CD4-899B-36BA2606A25B}"/>
              </a:ext>
            </a:extLst>
          </p:cNvPr>
          <p:cNvSpPr/>
          <p:nvPr/>
        </p:nvSpPr>
        <p:spPr bwMode="auto">
          <a:xfrm rot="5400000">
            <a:off x="5257800" y="4343400"/>
            <a:ext cx="1600200" cy="1447800"/>
          </a:xfrm>
          <a:prstGeom prst="flowChartDelay">
            <a:avLst/>
          </a:prstGeom>
          <a:gradFill>
            <a:gsLst>
              <a:gs pos="0">
                <a:schemeClr val="accent2">
                  <a:shade val="51000"/>
                  <a:satMod val="130000"/>
                </a:schemeClr>
              </a:gs>
              <a:gs pos="80000">
                <a:schemeClr val="tx2"/>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1">
                    <a:lumMod val="95000"/>
                  </a:schemeClr>
                </a:solidFill>
                <a:latin typeface="Segoe" pitchFamily="34" charset="0"/>
              </a:rPr>
              <a:t>Christ like</a:t>
            </a:r>
          </a:p>
          <a:p>
            <a:pPr algn="ctr" defTabSz="914099" fontAlgn="base">
              <a:spcBef>
                <a:spcPct val="0"/>
              </a:spcBef>
              <a:spcAft>
                <a:spcPct val="0"/>
              </a:spcAft>
            </a:pPr>
            <a:r>
              <a:rPr lang="en-US" sz="2300" b="1" dirty="0" smtClean="0">
                <a:solidFill>
                  <a:schemeClr val="bg1">
                    <a:lumMod val="95000"/>
                  </a:schemeClr>
                </a:solidFill>
                <a:latin typeface="Segoe" pitchFamily="34" charset="0"/>
              </a:rPr>
              <a:t>Ness</a:t>
            </a:r>
            <a:r>
              <a:rPr lang="ja-JP" altLang="en-US" sz="2300" b="1" dirty="0" smtClean="0">
                <a:solidFill>
                  <a:schemeClr val="bg1">
                    <a:lumMod val="95000"/>
                  </a:schemeClr>
                </a:solidFill>
                <a:latin typeface="Segoe" pitchFamily="34" charset="0"/>
              </a:rPr>
              <a:t>　</a:t>
            </a:r>
            <a:r>
              <a:rPr lang="ja-JP" altLang="en-US" b="1" dirty="0" smtClean="0">
                <a:solidFill>
                  <a:schemeClr val="bg1">
                    <a:lumMod val="95000"/>
                  </a:schemeClr>
                </a:solidFill>
                <a:latin typeface="Segoe" pitchFamily="34" charset="0"/>
              </a:rPr>
              <a:t>キリストの品性</a:t>
            </a:r>
            <a:endParaRPr lang="en-US" b="1" dirty="0">
              <a:solidFill>
                <a:schemeClr val="bg1">
                  <a:lumMod val="95000"/>
                </a:schemeClr>
              </a:solidFill>
              <a:latin typeface="Segoe" pitchFamily="34" charset="0"/>
            </a:endParaRPr>
          </a:p>
        </p:txBody>
      </p:sp>
      <p:sp>
        <p:nvSpPr>
          <p:cNvPr id="6" name="Flowchart: Delay 5">
            <a:extLst>
              <a:ext uri="{FF2B5EF4-FFF2-40B4-BE49-F238E27FC236}">
                <a16:creationId xmlns:a16="http://schemas.microsoft.com/office/drawing/2014/main" xmlns="" id="{97F68372-95CB-44B0-B6B0-3A51AFECF070}"/>
              </a:ext>
            </a:extLst>
          </p:cNvPr>
          <p:cNvSpPr/>
          <p:nvPr/>
        </p:nvSpPr>
        <p:spPr bwMode="auto">
          <a:xfrm flipH="1">
            <a:off x="3733800" y="2819398"/>
            <a:ext cx="1600200" cy="1447801"/>
          </a:xfrm>
          <a:prstGeom prst="flowChartDelay">
            <a:avLst/>
          </a:prstGeom>
          <a:gradFill>
            <a:gsLst>
              <a:gs pos="0">
                <a:schemeClr val="accent2">
                  <a:shade val="51000"/>
                  <a:satMod val="130000"/>
                </a:schemeClr>
              </a:gs>
              <a:gs pos="80000">
                <a:schemeClr val="tx2"/>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normAutofit fontScale="77500" lnSpcReduction="20000"/>
          </a:bodyPr>
          <a:lstStyle/>
          <a:p>
            <a:pPr algn="ctr" defTabSz="914099" fontAlgn="base">
              <a:spcBef>
                <a:spcPct val="0"/>
              </a:spcBef>
              <a:spcAft>
                <a:spcPct val="0"/>
              </a:spcAft>
            </a:pPr>
            <a:r>
              <a:rPr lang="en-US" sz="2300" b="1" dirty="0">
                <a:solidFill>
                  <a:schemeClr val="bg1">
                    <a:lumMod val="95000"/>
                  </a:schemeClr>
                </a:solidFill>
                <a:latin typeface="Segoe" pitchFamily="34" charset="0"/>
              </a:rPr>
              <a:t>Wisdom and </a:t>
            </a:r>
            <a:r>
              <a:rPr lang="en-US" sz="2300" b="1" dirty="0" smtClean="0">
                <a:solidFill>
                  <a:schemeClr val="bg1">
                    <a:lumMod val="95000"/>
                  </a:schemeClr>
                </a:solidFill>
                <a:latin typeface="Segoe" pitchFamily="34" charset="0"/>
              </a:rPr>
              <a:t>Strength</a:t>
            </a:r>
            <a:r>
              <a:rPr lang="ja-JP" altLang="en-US" sz="2300" b="1" dirty="0" smtClean="0">
                <a:solidFill>
                  <a:schemeClr val="bg1">
                    <a:lumMod val="95000"/>
                  </a:schemeClr>
                </a:solidFill>
                <a:latin typeface="Segoe" pitchFamily="34" charset="0"/>
              </a:rPr>
              <a:t>　</a:t>
            </a:r>
            <a:r>
              <a:rPr lang="ja-JP" altLang="en-US" sz="2300" b="1" dirty="0" smtClean="0">
                <a:solidFill>
                  <a:schemeClr val="bg1">
                    <a:lumMod val="95000"/>
                  </a:schemeClr>
                </a:solidFill>
                <a:latin typeface="Segoe" pitchFamily="34" charset="0"/>
              </a:rPr>
              <a:t>知恵</a:t>
            </a:r>
            <a:r>
              <a:rPr lang="ja-JP" altLang="en-US" sz="2300" b="1" dirty="0" smtClean="0">
                <a:solidFill>
                  <a:schemeClr val="bg1">
                    <a:lumMod val="95000"/>
                  </a:schemeClr>
                </a:solidFill>
                <a:latin typeface="Segoe" pitchFamily="34" charset="0"/>
              </a:rPr>
              <a:t>と力</a:t>
            </a:r>
            <a:r>
              <a:rPr lang="en-US" sz="2300" b="1" dirty="0" smtClean="0">
                <a:solidFill>
                  <a:schemeClr val="bg1">
                    <a:lumMod val="95000"/>
                  </a:schemeClr>
                </a:solidFill>
                <a:latin typeface="Segoe" pitchFamily="34" charset="0"/>
              </a:rPr>
              <a:t> </a:t>
            </a:r>
            <a:endParaRPr lang="en-US" sz="2300" b="1" dirty="0">
              <a:solidFill>
                <a:schemeClr val="bg1">
                  <a:lumMod val="95000"/>
                </a:schemeClr>
              </a:solidFill>
              <a:latin typeface="Segoe" pitchFamily="34" charset="0"/>
            </a:endParaRPr>
          </a:p>
        </p:txBody>
      </p:sp>
      <p:sp>
        <p:nvSpPr>
          <p:cNvPr id="7" name="Flowchart: Delay 6">
            <a:extLst>
              <a:ext uri="{FF2B5EF4-FFF2-40B4-BE49-F238E27FC236}">
                <a16:creationId xmlns:a16="http://schemas.microsoft.com/office/drawing/2014/main" xmlns="" id="{27F0967F-BBC4-4556-855F-F66A770FDD9E}"/>
              </a:ext>
            </a:extLst>
          </p:cNvPr>
          <p:cNvSpPr/>
          <p:nvPr/>
        </p:nvSpPr>
        <p:spPr bwMode="auto">
          <a:xfrm rot="16200000">
            <a:off x="5257800" y="1295401"/>
            <a:ext cx="1600200" cy="1447800"/>
          </a:xfrm>
          <a:prstGeom prst="flowChartDelay">
            <a:avLst/>
          </a:prstGeom>
          <a:gradFill>
            <a:gsLst>
              <a:gs pos="4000">
                <a:schemeClr val="tx2"/>
              </a:gs>
              <a:gs pos="91000">
                <a:schemeClr val="accent2">
                  <a:shade val="93000"/>
                  <a:satMod val="130000"/>
                </a:schemeClr>
              </a:gs>
              <a:gs pos="98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ea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100" b="1" dirty="0" smtClean="0">
                <a:solidFill>
                  <a:schemeClr val="bg1">
                    <a:lumMod val="95000"/>
                  </a:schemeClr>
                </a:solidFill>
                <a:latin typeface="Segoe" pitchFamily="34" charset="0"/>
              </a:rPr>
              <a:t>Pardon</a:t>
            </a:r>
            <a:r>
              <a:rPr lang="ja-JP" altLang="en-US" sz="2100" b="1" dirty="0" smtClean="0">
                <a:solidFill>
                  <a:schemeClr val="bg1">
                    <a:lumMod val="95000"/>
                  </a:schemeClr>
                </a:solidFill>
                <a:latin typeface="Segoe" pitchFamily="34" charset="0"/>
              </a:rPr>
              <a:t>赦し</a:t>
            </a:r>
            <a:endParaRPr lang="en-US" sz="2100" b="1" dirty="0">
              <a:solidFill>
                <a:schemeClr val="bg1">
                  <a:lumMod val="95000"/>
                </a:schemeClr>
              </a:solidFill>
              <a:latin typeface="Segoe" pitchFamily="34" charset="0"/>
            </a:endParaRPr>
          </a:p>
        </p:txBody>
      </p:sp>
      <p:sp>
        <p:nvSpPr>
          <p:cNvPr id="8" name="TextBox 7">
            <a:extLst>
              <a:ext uri="{FF2B5EF4-FFF2-40B4-BE49-F238E27FC236}">
                <a16:creationId xmlns:a16="http://schemas.microsoft.com/office/drawing/2014/main" xmlns="" id="{D8ADEFD9-FB58-41C9-8532-11C40466EB88}"/>
              </a:ext>
            </a:extLst>
          </p:cNvPr>
          <p:cNvSpPr txBox="1"/>
          <p:nvPr/>
        </p:nvSpPr>
        <p:spPr>
          <a:xfrm>
            <a:off x="5486400" y="2820649"/>
            <a:ext cx="1143000" cy="1446550"/>
          </a:xfrm>
          <a:prstGeom prst="rect">
            <a:avLst/>
          </a:prstGeom>
          <a:noFill/>
        </p:spPr>
        <p:txBody>
          <a:bodyPr wrap="square" rtlCol="0">
            <a:spAutoFit/>
          </a:bodyPr>
          <a:lstStyle/>
          <a:p>
            <a:pPr algn="ctr"/>
            <a:r>
              <a:rPr lang="en-US" sz="2400" b="1" dirty="0"/>
              <a:t>Any other </a:t>
            </a:r>
            <a:r>
              <a:rPr lang="en-US" sz="2400" b="1" dirty="0" smtClean="0"/>
              <a:t>gift</a:t>
            </a:r>
            <a:r>
              <a:rPr lang="ja-JP" altLang="en-US" sz="2400" b="1" dirty="0" smtClean="0"/>
              <a:t>　　</a:t>
            </a:r>
            <a:r>
              <a:rPr lang="ja-JP" altLang="en-US" sz="1600" b="1" dirty="0" smtClean="0"/>
              <a:t>他</a:t>
            </a:r>
            <a:r>
              <a:rPr lang="ja-JP" altLang="en-US" sz="1600" b="1" dirty="0" smtClean="0"/>
              <a:t>の賜物</a:t>
            </a:r>
            <a:endParaRPr lang="en-US" sz="1600" b="1" dirty="0"/>
          </a:p>
        </p:txBody>
      </p:sp>
      <p:sp>
        <p:nvSpPr>
          <p:cNvPr id="9" name="Flowchart: Stored Data 8">
            <a:extLst>
              <a:ext uri="{FF2B5EF4-FFF2-40B4-BE49-F238E27FC236}">
                <a16:creationId xmlns:a16="http://schemas.microsoft.com/office/drawing/2014/main" xmlns="" id="{A6B05E16-94FC-46BE-8073-D1671ACA58FA}"/>
              </a:ext>
            </a:extLst>
          </p:cNvPr>
          <p:cNvSpPr/>
          <p:nvPr/>
        </p:nvSpPr>
        <p:spPr bwMode="auto">
          <a:xfrm rot="2482550">
            <a:off x="3094415" y="483283"/>
            <a:ext cx="1736526" cy="1947322"/>
          </a:xfrm>
          <a:prstGeom prst="flowChartOnlineStorage">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1</a:t>
            </a:r>
          </a:p>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Ask for what He </a:t>
            </a:r>
            <a:r>
              <a:rPr 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promised</a:t>
            </a:r>
            <a:r>
              <a:rPr lang="ja-JP" altLang="en-US" b="1" dirty="0" smtClean="0">
                <a:solidFill>
                  <a:schemeClr val="bg2">
                    <a:lumMod val="75000"/>
                  </a:schemeClr>
                </a:solidFill>
                <a:effectLst>
                  <a:outerShdw blurRad="38100" dist="38100" dir="2700000" algn="tl">
                    <a:srgbClr val="000000">
                      <a:alpha val="43137"/>
                    </a:srgbClr>
                  </a:outerShdw>
                </a:effectLst>
                <a:latin typeface="Segoe" pitchFamily="34" charset="0"/>
              </a:rPr>
              <a:t>神が約束したものを求める</a:t>
            </a:r>
            <a:endParaRPr lang="en-US" b="1" dirty="0">
              <a:solidFill>
                <a:schemeClr val="bg2">
                  <a:lumMod val="75000"/>
                </a:schemeClr>
              </a:solidFill>
              <a:effectLst>
                <a:outerShdw blurRad="38100" dist="38100" dir="2700000" algn="tl">
                  <a:srgbClr val="000000">
                    <a:alpha val="43137"/>
                  </a:srgbClr>
                </a:outerShdw>
              </a:effectLst>
              <a:latin typeface="Segoe" pitchFamily="34" charset="0"/>
            </a:endParaRPr>
          </a:p>
        </p:txBody>
      </p:sp>
      <p:sp>
        <p:nvSpPr>
          <p:cNvPr id="2" name="Arrow: Right 1">
            <a:extLst>
              <a:ext uri="{FF2B5EF4-FFF2-40B4-BE49-F238E27FC236}">
                <a16:creationId xmlns:a16="http://schemas.microsoft.com/office/drawing/2014/main" xmlns="" id="{2BB60DBD-86BF-47E1-B6D9-8984D23E00FD}"/>
              </a:ext>
            </a:extLst>
          </p:cNvPr>
          <p:cNvSpPr/>
          <p:nvPr/>
        </p:nvSpPr>
        <p:spPr bwMode="auto">
          <a:xfrm rot="2493773">
            <a:off x="4407981" y="1967910"/>
            <a:ext cx="883779" cy="618481"/>
          </a:xfrm>
          <a:prstGeom prst="rightArrow">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Tree>
    <p:extLst>
      <p:ext uri="{BB962C8B-B14F-4D97-AF65-F5344CB8AC3E}">
        <p14:creationId xmlns:p14="http://schemas.microsoft.com/office/powerpoint/2010/main" val="673084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Delay 3">
            <a:extLst>
              <a:ext uri="{FF2B5EF4-FFF2-40B4-BE49-F238E27FC236}">
                <a16:creationId xmlns:a16="http://schemas.microsoft.com/office/drawing/2014/main" xmlns="" id="{FFA1A7FD-1965-4AFD-9135-1F67D02DDA1E}"/>
              </a:ext>
            </a:extLst>
          </p:cNvPr>
          <p:cNvSpPr/>
          <p:nvPr/>
        </p:nvSpPr>
        <p:spPr bwMode="auto">
          <a:xfrm>
            <a:off x="6781800" y="2819400"/>
            <a:ext cx="1600200" cy="1447800"/>
          </a:xfrm>
          <a:prstGeom prst="flowChartDelay">
            <a:avLst/>
          </a:prstGeom>
          <a:gradFill>
            <a:gsLst>
              <a:gs pos="0">
                <a:schemeClr val="accent2">
                  <a:shade val="51000"/>
                  <a:satMod val="130000"/>
                </a:schemeClr>
              </a:gs>
              <a:gs pos="80000">
                <a:schemeClr val="tx2"/>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1">
                    <a:lumMod val="95000"/>
                  </a:schemeClr>
                </a:solidFill>
                <a:latin typeface="Segoe" pitchFamily="34" charset="0"/>
              </a:rPr>
              <a:t>Holy </a:t>
            </a:r>
            <a:r>
              <a:rPr lang="en-US" sz="2300" b="1" dirty="0" smtClean="0">
                <a:solidFill>
                  <a:schemeClr val="bg1">
                    <a:lumMod val="95000"/>
                  </a:schemeClr>
                </a:solidFill>
                <a:latin typeface="Segoe" pitchFamily="34" charset="0"/>
              </a:rPr>
              <a:t>Spirit</a:t>
            </a:r>
            <a:r>
              <a:rPr lang="ja-JP" altLang="en-US" sz="2300" b="1" dirty="0" smtClean="0">
                <a:solidFill>
                  <a:schemeClr val="bg1">
                    <a:lumMod val="95000"/>
                  </a:schemeClr>
                </a:solidFill>
                <a:latin typeface="Segoe" pitchFamily="34" charset="0"/>
              </a:rPr>
              <a:t>　聖霊</a:t>
            </a:r>
            <a:endParaRPr lang="en-US" sz="2300" b="1" dirty="0">
              <a:solidFill>
                <a:schemeClr val="bg1">
                  <a:lumMod val="95000"/>
                </a:schemeClr>
              </a:solidFill>
              <a:latin typeface="Segoe" pitchFamily="34" charset="0"/>
            </a:endParaRPr>
          </a:p>
        </p:txBody>
      </p:sp>
      <p:sp>
        <p:nvSpPr>
          <p:cNvPr id="5" name="Flowchart: Delay 4">
            <a:extLst>
              <a:ext uri="{FF2B5EF4-FFF2-40B4-BE49-F238E27FC236}">
                <a16:creationId xmlns:a16="http://schemas.microsoft.com/office/drawing/2014/main" xmlns="" id="{B32AC66D-7D1A-4CD4-899B-36BA2606A25B}"/>
              </a:ext>
            </a:extLst>
          </p:cNvPr>
          <p:cNvSpPr/>
          <p:nvPr/>
        </p:nvSpPr>
        <p:spPr bwMode="auto">
          <a:xfrm rot="5400000">
            <a:off x="5257800" y="4343400"/>
            <a:ext cx="1600200" cy="1447800"/>
          </a:xfrm>
          <a:prstGeom prst="flowChartDelay">
            <a:avLst/>
          </a:prstGeom>
          <a:gradFill>
            <a:gsLst>
              <a:gs pos="0">
                <a:schemeClr val="accent2">
                  <a:shade val="51000"/>
                  <a:satMod val="130000"/>
                </a:schemeClr>
              </a:gs>
              <a:gs pos="80000">
                <a:schemeClr val="tx2"/>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1">
                    <a:lumMod val="95000"/>
                  </a:schemeClr>
                </a:solidFill>
                <a:latin typeface="Segoe" pitchFamily="34" charset="0"/>
              </a:rPr>
              <a:t>Christ like</a:t>
            </a:r>
          </a:p>
          <a:p>
            <a:pPr algn="ctr" defTabSz="914099" fontAlgn="base">
              <a:spcBef>
                <a:spcPct val="0"/>
              </a:spcBef>
              <a:spcAft>
                <a:spcPct val="0"/>
              </a:spcAft>
            </a:pPr>
            <a:r>
              <a:rPr lang="en-US" sz="2300" b="1" dirty="0" smtClean="0">
                <a:solidFill>
                  <a:schemeClr val="bg1">
                    <a:lumMod val="95000"/>
                  </a:schemeClr>
                </a:solidFill>
                <a:latin typeface="Segoe" pitchFamily="34" charset="0"/>
              </a:rPr>
              <a:t>Ness</a:t>
            </a:r>
            <a:r>
              <a:rPr lang="ja-JP" altLang="en-US" sz="2300" b="1" dirty="0" smtClean="0">
                <a:solidFill>
                  <a:schemeClr val="bg1">
                    <a:lumMod val="95000"/>
                  </a:schemeClr>
                </a:solidFill>
                <a:latin typeface="Segoe" pitchFamily="34" charset="0"/>
              </a:rPr>
              <a:t>　</a:t>
            </a:r>
            <a:r>
              <a:rPr lang="ja-JP" altLang="en-US" b="1" dirty="0" smtClean="0">
                <a:solidFill>
                  <a:schemeClr val="bg1">
                    <a:lumMod val="95000"/>
                  </a:schemeClr>
                </a:solidFill>
                <a:latin typeface="Segoe" pitchFamily="34" charset="0"/>
              </a:rPr>
              <a:t>キリストの品性</a:t>
            </a:r>
            <a:endParaRPr lang="en-US" b="1" dirty="0">
              <a:solidFill>
                <a:schemeClr val="bg1">
                  <a:lumMod val="95000"/>
                </a:schemeClr>
              </a:solidFill>
              <a:latin typeface="Segoe" pitchFamily="34" charset="0"/>
            </a:endParaRPr>
          </a:p>
        </p:txBody>
      </p:sp>
      <p:sp>
        <p:nvSpPr>
          <p:cNvPr id="6" name="Flowchart: Delay 5">
            <a:extLst>
              <a:ext uri="{FF2B5EF4-FFF2-40B4-BE49-F238E27FC236}">
                <a16:creationId xmlns:a16="http://schemas.microsoft.com/office/drawing/2014/main" xmlns="" id="{97F68372-95CB-44B0-B6B0-3A51AFECF070}"/>
              </a:ext>
            </a:extLst>
          </p:cNvPr>
          <p:cNvSpPr/>
          <p:nvPr/>
        </p:nvSpPr>
        <p:spPr bwMode="auto">
          <a:xfrm flipH="1">
            <a:off x="3733800" y="2819398"/>
            <a:ext cx="1600200" cy="1447801"/>
          </a:xfrm>
          <a:prstGeom prst="flowChartDelay">
            <a:avLst/>
          </a:prstGeom>
          <a:gradFill>
            <a:gsLst>
              <a:gs pos="0">
                <a:schemeClr val="accent2">
                  <a:shade val="51000"/>
                  <a:satMod val="130000"/>
                </a:schemeClr>
              </a:gs>
              <a:gs pos="80000">
                <a:schemeClr val="tx2"/>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normAutofit fontScale="77500" lnSpcReduction="20000"/>
          </a:bodyPr>
          <a:lstStyle/>
          <a:p>
            <a:pPr algn="ctr" defTabSz="914099" fontAlgn="base">
              <a:spcBef>
                <a:spcPct val="0"/>
              </a:spcBef>
              <a:spcAft>
                <a:spcPct val="0"/>
              </a:spcAft>
            </a:pPr>
            <a:r>
              <a:rPr lang="en-US" sz="2300" b="1" dirty="0">
                <a:solidFill>
                  <a:schemeClr val="bg1">
                    <a:lumMod val="95000"/>
                  </a:schemeClr>
                </a:solidFill>
                <a:latin typeface="Segoe" pitchFamily="34" charset="0"/>
              </a:rPr>
              <a:t>Wisdom and </a:t>
            </a:r>
            <a:r>
              <a:rPr lang="en-US" sz="2300" b="1" dirty="0" smtClean="0">
                <a:solidFill>
                  <a:schemeClr val="bg1">
                    <a:lumMod val="95000"/>
                  </a:schemeClr>
                </a:solidFill>
                <a:latin typeface="Segoe" pitchFamily="34" charset="0"/>
              </a:rPr>
              <a:t>Strength</a:t>
            </a:r>
            <a:r>
              <a:rPr lang="ja-JP" altLang="en-US" sz="2300" b="1" dirty="0" smtClean="0">
                <a:solidFill>
                  <a:schemeClr val="bg1">
                    <a:lumMod val="95000"/>
                  </a:schemeClr>
                </a:solidFill>
                <a:latin typeface="Segoe" pitchFamily="34" charset="0"/>
              </a:rPr>
              <a:t>　知恵と力</a:t>
            </a:r>
            <a:r>
              <a:rPr lang="en-US" sz="2300" b="1" dirty="0" smtClean="0">
                <a:solidFill>
                  <a:schemeClr val="bg1">
                    <a:lumMod val="95000"/>
                  </a:schemeClr>
                </a:solidFill>
                <a:latin typeface="Segoe" pitchFamily="34" charset="0"/>
              </a:rPr>
              <a:t> </a:t>
            </a:r>
            <a:endParaRPr lang="en-US" sz="2300" b="1" dirty="0">
              <a:solidFill>
                <a:schemeClr val="bg1">
                  <a:lumMod val="95000"/>
                </a:schemeClr>
              </a:solidFill>
              <a:latin typeface="Segoe" pitchFamily="34" charset="0"/>
            </a:endParaRPr>
          </a:p>
        </p:txBody>
      </p:sp>
      <p:sp>
        <p:nvSpPr>
          <p:cNvPr id="7" name="Flowchart: Delay 6">
            <a:extLst>
              <a:ext uri="{FF2B5EF4-FFF2-40B4-BE49-F238E27FC236}">
                <a16:creationId xmlns:a16="http://schemas.microsoft.com/office/drawing/2014/main" xmlns="" id="{27F0967F-BBC4-4556-855F-F66A770FDD9E}"/>
              </a:ext>
            </a:extLst>
          </p:cNvPr>
          <p:cNvSpPr/>
          <p:nvPr/>
        </p:nvSpPr>
        <p:spPr bwMode="auto">
          <a:xfrm rot="16200000">
            <a:off x="5257800" y="1295401"/>
            <a:ext cx="1600200" cy="1447800"/>
          </a:xfrm>
          <a:prstGeom prst="flowChartDelay">
            <a:avLst/>
          </a:prstGeom>
          <a:gradFill>
            <a:gsLst>
              <a:gs pos="4000">
                <a:schemeClr val="tx2"/>
              </a:gs>
              <a:gs pos="91000">
                <a:schemeClr val="accent2">
                  <a:shade val="93000"/>
                  <a:satMod val="130000"/>
                </a:schemeClr>
              </a:gs>
              <a:gs pos="98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ea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100" b="1" dirty="0" smtClean="0">
                <a:solidFill>
                  <a:schemeClr val="bg1">
                    <a:lumMod val="95000"/>
                  </a:schemeClr>
                </a:solidFill>
                <a:latin typeface="Segoe" pitchFamily="34" charset="0"/>
              </a:rPr>
              <a:t>Pardon</a:t>
            </a:r>
            <a:r>
              <a:rPr lang="ja-JP" altLang="en-US" sz="2100" b="1" dirty="0" smtClean="0">
                <a:solidFill>
                  <a:schemeClr val="bg1">
                    <a:lumMod val="95000"/>
                  </a:schemeClr>
                </a:solidFill>
                <a:latin typeface="Segoe" pitchFamily="34" charset="0"/>
              </a:rPr>
              <a:t>赦し</a:t>
            </a:r>
            <a:endParaRPr lang="en-US" sz="2100" b="1" dirty="0">
              <a:solidFill>
                <a:schemeClr val="bg1">
                  <a:lumMod val="95000"/>
                </a:schemeClr>
              </a:solidFill>
              <a:latin typeface="Segoe" pitchFamily="34" charset="0"/>
            </a:endParaRPr>
          </a:p>
        </p:txBody>
      </p:sp>
      <p:sp>
        <p:nvSpPr>
          <p:cNvPr id="9" name="Flowchart: Stored Data 8">
            <a:extLst>
              <a:ext uri="{FF2B5EF4-FFF2-40B4-BE49-F238E27FC236}">
                <a16:creationId xmlns:a16="http://schemas.microsoft.com/office/drawing/2014/main" xmlns="" id="{A6B05E16-94FC-46BE-8073-D1671ACA58FA}"/>
              </a:ext>
            </a:extLst>
          </p:cNvPr>
          <p:cNvSpPr/>
          <p:nvPr/>
        </p:nvSpPr>
        <p:spPr bwMode="auto">
          <a:xfrm rot="2482550">
            <a:off x="3094415" y="483283"/>
            <a:ext cx="1736526" cy="1947322"/>
          </a:xfrm>
          <a:prstGeom prst="flowChartOnlineStorage">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1</a:t>
            </a:r>
          </a:p>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Ask for what He </a:t>
            </a:r>
            <a:r>
              <a:rPr 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promised</a:t>
            </a:r>
            <a:r>
              <a:rPr lang="ja-JP" altLang="en-US" b="1" dirty="0" smtClean="0">
                <a:solidFill>
                  <a:schemeClr val="bg2">
                    <a:lumMod val="75000"/>
                  </a:schemeClr>
                </a:solidFill>
                <a:effectLst>
                  <a:outerShdw blurRad="38100" dist="38100" dir="2700000" algn="tl">
                    <a:srgbClr val="000000">
                      <a:alpha val="43137"/>
                    </a:srgbClr>
                  </a:outerShdw>
                </a:effectLst>
                <a:latin typeface="Segoe" pitchFamily="34" charset="0"/>
              </a:rPr>
              <a:t>神が約束したものを求める</a:t>
            </a:r>
            <a:endParaRPr lang="en-US" b="1" dirty="0">
              <a:solidFill>
                <a:schemeClr val="bg2">
                  <a:lumMod val="75000"/>
                </a:schemeClr>
              </a:solidFill>
              <a:effectLst>
                <a:outerShdw blurRad="38100" dist="38100" dir="2700000" algn="tl">
                  <a:srgbClr val="000000">
                    <a:alpha val="43137"/>
                  </a:srgbClr>
                </a:outerShdw>
              </a:effectLst>
              <a:latin typeface="Segoe" pitchFamily="34" charset="0"/>
            </a:endParaRPr>
          </a:p>
        </p:txBody>
      </p:sp>
      <p:sp>
        <p:nvSpPr>
          <p:cNvPr id="10" name="Flowchart: Stored Data 9">
            <a:extLst>
              <a:ext uri="{FF2B5EF4-FFF2-40B4-BE49-F238E27FC236}">
                <a16:creationId xmlns:a16="http://schemas.microsoft.com/office/drawing/2014/main" xmlns="" id="{A3E68E6E-08FB-4AB1-AA63-EC037808F7B4}"/>
              </a:ext>
            </a:extLst>
          </p:cNvPr>
          <p:cNvSpPr/>
          <p:nvPr/>
        </p:nvSpPr>
        <p:spPr bwMode="auto">
          <a:xfrm rot="8206523">
            <a:off x="7136840" y="482860"/>
            <a:ext cx="1736526" cy="1947322"/>
          </a:xfrm>
          <a:prstGeom prst="flowChartOnlineStorage">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2</a:t>
            </a:r>
          </a:p>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Claim the </a:t>
            </a:r>
            <a:r>
              <a:rPr 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promise</a:t>
            </a:r>
            <a:r>
              <a:rPr lang="ja-JP" alt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　　　</a:t>
            </a:r>
            <a:r>
              <a:rPr lang="ja-JP" altLang="en-US" b="1" dirty="0" smtClean="0">
                <a:solidFill>
                  <a:schemeClr val="bg2">
                    <a:lumMod val="75000"/>
                  </a:schemeClr>
                </a:solidFill>
                <a:effectLst>
                  <a:outerShdw blurRad="38100" dist="38100" dir="2700000" algn="tl">
                    <a:srgbClr val="000000">
                      <a:alpha val="43137"/>
                    </a:srgbClr>
                  </a:outerShdw>
                </a:effectLst>
                <a:latin typeface="Segoe" pitchFamily="34" charset="0"/>
              </a:rPr>
              <a:t>約束を要求</a:t>
            </a:r>
            <a:endParaRPr lang="en-US" b="1" dirty="0">
              <a:solidFill>
                <a:schemeClr val="bg2">
                  <a:lumMod val="75000"/>
                </a:schemeClr>
              </a:solidFill>
              <a:effectLst>
                <a:outerShdw blurRad="38100" dist="38100" dir="2700000" algn="tl">
                  <a:srgbClr val="000000">
                    <a:alpha val="43137"/>
                  </a:srgbClr>
                </a:outerShdw>
              </a:effectLst>
              <a:latin typeface="Segoe" pitchFamily="34" charset="0"/>
            </a:endParaRPr>
          </a:p>
        </p:txBody>
      </p:sp>
      <p:sp>
        <p:nvSpPr>
          <p:cNvPr id="11" name="TextBox 7">
            <a:extLst>
              <a:ext uri="{FF2B5EF4-FFF2-40B4-BE49-F238E27FC236}">
                <a16:creationId xmlns:a16="http://schemas.microsoft.com/office/drawing/2014/main" xmlns="" id="{D8ADEFD9-FB58-41C9-8532-11C40466EB88}"/>
              </a:ext>
            </a:extLst>
          </p:cNvPr>
          <p:cNvSpPr txBox="1"/>
          <p:nvPr/>
        </p:nvSpPr>
        <p:spPr>
          <a:xfrm>
            <a:off x="5486400" y="2820649"/>
            <a:ext cx="1143000" cy="1446550"/>
          </a:xfrm>
          <a:prstGeom prst="rect">
            <a:avLst/>
          </a:prstGeom>
          <a:noFill/>
        </p:spPr>
        <p:txBody>
          <a:bodyPr wrap="square" rtlCol="0">
            <a:spAutoFit/>
          </a:bodyPr>
          <a:lstStyle/>
          <a:p>
            <a:pPr algn="ctr"/>
            <a:r>
              <a:rPr lang="en-US" sz="2400" b="1" dirty="0"/>
              <a:t>Any other </a:t>
            </a:r>
            <a:r>
              <a:rPr lang="en-US" sz="2400" b="1" dirty="0" smtClean="0"/>
              <a:t>gift</a:t>
            </a:r>
            <a:r>
              <a:rPr lang="ja-JP" altLang="en-US" sz="2400" b="1" dirty="0" smtClean="0"/>
              <a:t>　　</a:t>
            </a:r>
            <a:r>
              <a:rPr lang="ja-JP" altLang="en-US" sz="1600" b="1" dirty="0" smtClean="0"/>
              <a:t>他</a:t>
            </a:r>
            <a:r>
              <a:rPr lang="ja-JP" altLang="en-US" sz="1600" b="1" dirty="0" smtClean="0"/>
              <a:t>の賜物</a:t>
            </a:r>
            <a:endParaRPr lang="en-US" sz="1600" b="1" dirty="0"/>
          </a:p>
        </p:txBody>
      </p:sp>
    </p:spTree>
    <p:extLst>
      <p:ext uri="{BB962C8B-B14F-4D97-AF65-F5344CB8AC3E}">
        <p14:creationId xmlns:p14="http://schemas.microsoft.com/office/powerpoint/2010/main" val="394668658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Delay 3">
            <a:extLst>
              <a:ext uri="{FF2B5EF4-FFF2-40B4-BE49-F238E27FC236}">
                <a16:creationId xmlns:a16="http://schemas.microsoft.com/office/drawing/2014/main" xmlns="" id="{FFA1A7FD-1965-4AFD-9135-1F67D02DDA1E}"/>
              </a:ext>
            </a:extLst>
          </p:cNvPr>
          <p:cNvSpPr/>
          <p:nvPr/>
        </p:nvSpPr>
        <p:spPr bwMode="auto">
          <a:xfrm>
            <a:off x="6781800" y="2819400"/>
            <a:ext cx="1600200" cy="1447800"/>
          </a:xfrm>
          <a:prstGeom prst="flowChartDelay">
            <a:avLst/>
          </a:prstGeom>
          <a:gradFill>
            <a:gsLst>
              <a:gs pos="0">
                <a:schemeClr val="accent2">
                  <a:shade val="51000"/>
                  <a:satMod val="130000"/>
                </a:schemeClr>
              </a:gs>
              <a:gs pos="80000">
                <a:schemeClr val="tx2"/>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1">
                    <a:lumMod val="95000"/>
                  </a:schemeClr>
                </a:solidFill>
                <a:latin typeface="Segoe" pitchFamily="34" charset="0"/>
              </a:rPr>
              <a:t>Holy </a:t>
            </a:r>
            <a:r>
              <a:rPr lang="en-US" sz="2300" b="1" dirty="0" smtClean="0">
                <a:solidFill>
                  <a:schemeClr val="bg1">
                    <a:lumMod val="95000"/>
                  </a:schemeClr>
                </a:solidFill>
                <a:latin typeface="Segoe" pitchFamily="34" charset="0"/>
              </a:rPr>
              <a:t>Spirit</a:t>
            </a:r>
            <a:r>
              <a:rPr lang="ja-JP" altLang="en-US" sz="2300" b="1" dirty="0" smtClean="0">
                <a:solidFill>
                  <a:schemeClr val="bg1">
                    <a:lumMod val="95000"/>
                  </a:schemeClr>
                </a:solidFill>
                <a:latin typeface="Segoe" pitchFamily="34" charset="0"/>
              </a:rPr>
              <a:t>　聖霊</a:t>
            </a:r>
            <a:endParaRPr lang="en-US" sz="2300" b="1" dirty="0">
              <a:solidFill>
                <a:schemeClr val="bg1">
                  <a:lumMod val="95000"/>
                </a:schemeClr>
              </a:solidFill>
              <a:latin typeface="Segoe" pitchFamily="34" charset="0"/>
            </a:endParaRPr>
          </a:p>
        </p:txBody>
      </p:sp>
      <p:sp>
        <p:nvSpPr>
          <p:cNvPr id="5" name="Flowchart: Delay 4">
            <a:extLst>
              <a:ext uri="{FF2B5EF4-FFF2-40B4-BE49-F238E27FC236}">
                <a16:creationId xmlns:a16="http://schemas.microsoft.com/office/drawing/2014/main" xmlns="" id="{B32AC66D-7D1A-4CD4-899B-36BA2606A25B}"/>
              </a:ext>
            </a:extLst>
          </p:cNvPr>
          <p:cNvSpPr/>
          <p:nvPr/>
        </p:nvSpPr>
        <p:spPr bwMode="auto">
          <a:xfrm rot="5400000">
            <a:off x="5257800" y="4343400"/>
            <a:ext cx="1600200" cy="1447800"/>
          </a:xfrm>
          <a:prstGeom prst="flowChartDelay">
            <a:avLst/>
          </a:prstGeom>
          <a:gradFill>
            <a:gsLst>
              <a:gs pos="0">
                <a:schemeClr val="accent2">
                  <a:shade val="51000"/>
                  <a:satMod val="130000"/>
                </a:schemeClr>
              </a:gs>
              <a:gs pos="80000">
                <a:schemeClr val="tx2"/>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1">
                    <a:lumMod val="95000"/>
                  </a:schemeClr>
                </a:solidFill>
                <a:latin typeface="Segoe" pitchFamily="34" charset="0"/>
              </a:rPr>
              <a:t>Christ like</a:t>
            </a:r>
          </a:p>
          <a:p>
            <a:pPr algn="ctr" defTabSz="914099" fontAlgn="base">
              <a:spcBef>
                <a:spcPct val="0"/>
              </a:spcBef>
              <a:spcAft>
                <a:spcPct val="0"/>
              </a:spcAft>
            </a:pPr>
            <a:r>
              <a:rPr lang="en-US" sz="2300" b="1" dirty="0" smtClean="0">
                <a:solidFill>
                  <a:schemeClr val="bg1">
                    <a:lumMod val="95000"/>
                  </a:schemeClr>
                </a:solidFill>
                <a:latin typeface="Segoe" pitchFamily="34" charset="0"/>
              </a:rPr>
              <a:t>Ness</a:t>
            </a:r>
          </a:p>
          <a:p>
            <a:pPr algn="ctr" defTabSz="914099" fontAlgn="base">
              <a:spcBef>
                <a:spcPct val="0"/>
              </a:spcBef>
              <a:spcAft>
                <a:spcPct val="0"/>
              </a:spcAft>
            </a:pPr>
            <a:r>
              <a:rPr lang="ja-JP" altLang="en-US" b="1" dirty="0" smtClean="0">
                <a:solidFill>
                  <a:schemeClr val="bg1">
                    <a:lumMod val="95000"/>
                  </a:schemeClr>
                </a:solidFill>
                <a:latin typeface="Segoe" pitchFamily="34" charset="0"/>
              </a:rPr>
              <a:t>キリストの品性</a:t>
            </a:r>
            <a:endParaRPr lang="en-US" sz="2300" b="1" dirty="0">
              <a:solidFill>
                <a:schemeClr val="bg1">
                  <a:lumMod val="95000"/>
                </a:schemeClr>
              </a:solidFill>
              <a:latin typeface="Segoe" pitchFamily="34" charset="0"/>
            </a:endParaRPr>
          </a:p>
        </p:txBody>
      </p:sp>
      <p:sp>
        <p:nvSpPr>
          <p:cNvPr id="6" name="Flowchart: Delay 5">
            <a:extLst>
              <a:ext uri="{FF2B5EF4-FFF2-40B4-BE49-F238E27FC236}">
                <a16:creationId xmlns:a16="http://schemas.microsoft.com/office/drawing/2014/main" xmlns="" id="{97F68372-95CB-44B0-B6B0-3A51AFECF070}"/>
              </a:ext>
            </a:extLst>
          </p:cNvPr>
          <p:cNvSpPr/>
          <p:nvPr/>
        </p:nvSpPr>
        <p:spPr bwMode="auto">
          <a:xfrm flipH="1">
            <a:off x="3733800" y="2819398"/>
            <a:ext cx="1600200" cy="1447801"/>
          </a:xfrm>
          <a:prstGeom prst="flowChartDelay">
            <a:avLst/>
          </a:prstGeom>
          <a:gradFill>
            <a:gsLst>
              <a:gs pos="0">
                <a:schemeClr val="accent2">
                  <a:shade val="51000"/>
                  <a:satMod val="130000"/>
                </a:schemeClr>
              </a:gs>
              <a:gs pos="80000">
                <a:schemeClr val="tx2"/>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normAutofit fontScale="77500" lnSpcReduction="20000"/>
          </a:bodyPr>
          <a:lstStyle/>
          <a:p>
            <a:pPr algn="ctr" defTabSz="914099" fontAlgn="base">
              <a:spcBef>
                <a:spcPct val="0"/>
              </a:spcBef>
              <a:spcAft>
                <a:spcPct val="0"/>
              </a:spcAft>
            </a:pPr>
            <a:r>
              <a:rPr lang="en-US" sz="2300" b="1" dirty="0">
                <a:solidFill>
                  <a:schemeClr val="bg1">
                    <a:lumMod val="95000"/>
                  </a:schemeClr>
                </a:solidFill>
                <a:latin typeface="Segoe" pitchFamily="34" charset="0"/>
              </a:rPr>
              <a:t>Wisdom and </a:t>
            </a:r>
            <a:r>
              <a:rPr lang="en-US" sz="2300" b="1" dirty="0" smtClean="0">
                <a:solidFill>
                  <a:schemeClr val="bg1">
                    <a:lumMod val="95000"/>
                  </a:schemeClr>
                </a:solidFill>
                <a:latin typeface="Segoe" pitchFamily="34" charset="0"/>
              </a:rPr>
              <a:t>Strength</a:t>
            </a:r>
            <a:r>
              <a:rPr lang="ja-JP" altLang="en-US" sz="2300" b="1" dirty="0" smtClean="0">
                <a:solidFill>
                  <a:schemeClr val="bg1">
                    <a:lumMod val="95000"/>
                  </a:schemeClr>
                </a:solidFill>
                <a:latin typeface="Segoe" pitchFamily="34" charset="0"/>
              </a:rPr>
              <a:t>　知恵と力</a:t>
            </a:r>
            <a:r>
              <a:rPr lang="en-US" sz="2300" b="1" dirty="0" smtClean="0">
                <a:solidFill>
                  <a:schemeClr val="bg1">
                    <a:lumMod val="95000"/>
                  </a:schemeClr>
                </a:solidFill>
                <a:latin typeface="Segoe" pitchFamily="34" charset="0"/>
              </a:rPr>
              <a:t> </a:t>
            </a:r>
            <a:endParaRPr lang="en-US" sz="2300" b="1" dirty="0">
              <a:solidFill>
                <a:schemeClr val="bg1">
                  <a:lumMod val="95000"/>
                </a:schemeClr>
              </a:solidFill>
              <a:latin typeface="Segoe" pitchFamily="34" charset="0"/>
            </a:endParaRPr>
          </a:p>
        </p:txBody>
      </p:sp>
      <p:sp>
        <p:nvSpPr>
          <p:cNvPr id="7" name="Flowchart: Delay 6">
            <a:extLst>
              <a:ext uri="{FF2B5EF4-FFF2-40B4-BE49-F238E27FC236}">
                <a16:creationId xmlns:a16="http://schemas.microsoft.com/office/drawing/2014/main" xmlns="" id="{27F0967F-BBC4-4556-855F-F66A770FDD9E}"/>
              </a:ext>
            </a:extLst>
          </p:cNvPr>
          <p:cNvSpPr/>
          <p:nvPr/>
        </p:nvSpPr>
        <p:spPr bwMode="auto">
          <a:xfrm rot="16200000">
            <a:off x="5257800" y="1295401"/>
            <a:ext cx="1600200" cy="1447800"/>
          </a:xfrm>
          <a:prstGeom prst="flowChartDelay">
            <a:avLst/>
          </a:prstGeom>
          <a:gradFill>
            <a:gsLst>
              <a:gs pos="4000">
                <a:schemeClr val="tx2"/>
              </a:gs>
              <a:gs pos="91000">
                <a:schemeClr val="accent2">
                  <a:shade val="93000"/>
                  <a:satMod val="130000"/>
                </a:schemeClr>
              </a:gs>
              <a:gs pos="98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ea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100" b="1" dirty="0" smtClean="0">
                <a:solidFill>
                  <a:schemeClr val="bg1">
                    <a:lumMod val="95000"/>
                  </a:schemeClr>
                </a:solidFill>
                <a:latin typeface="Segoe" pitchFamily="34" charset="0"/>
              </a:rPr>
              <a:t>Pardon</a:t>
            </a:r>
            <a:r>
              <a:rPr lang="ja-JP" altLang="en-US" sz="2100" b="1" dirty="0" smtClean="0">
                <a:solidFill>
                  <a:schemeClr val="bg1">
                    <a:lumMod val="95000"/>
                  </a:schemeClr>
                </a:solidFill>
                <a:latin typeface="Segoe" pitchFamily="34" charset="0"/>
              </a:rPr>
              <a:t>赦し</a:t>
            </a:r>
            <a:endParaRPr lang="en-US" sz="2100" b="1" dirty="0">
              <a:solidFill>
                <a:schemeClr val="bg1">
                  <a:lumMod val="95000"/>
                </a:schemeClr>
              </a:solidFill>
              <a:latin typeface="Segoe" pitchFamily="34" charset="0"/>
            </a:endParaRPr>
          </a:p>
        </p:txBody>
      </p:sp>
      <p:sp>
        <p:nvSpPr>
          <p:cNvPr id="9" name="Flowchart: Stored Data 8">
            <a:extLst>
              <a:ext uri="{FF2B5EF4-FFF2-40B4-BE49-F238E27FC236}">
                <a16:creationId xmlns:a16="http://schemas.microsoft.com/office/drawing/2014/main" xmlns="" id="{A6B05E16-94FC-46BE-8073-D1671ACA58FA}"/>
              </a:ext>
            </a:extLst>
          </p:cNvPr>
          <p:cNvSpPr/>
          <p:nvPr/>
        </p:nvSpPr>
        <p:spPr bwMode="auto">
          <a:xfrm rot="2482550">
            <a:off x="3094415" y="483283"/>
            <a:ext cx="1736526" cy="1947322"/>
          </a:xfrm>
          <a:prstGeom prst="flowChartOnlineStorage">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1</a:t>
            </a:r>
          </a:p>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Ask for what He </a:t>
            </a:r>
            <a:r>
              <a:rPr 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promised</a:t>
            </a:r>
            <a:r>
              <a:rPr lang="ja-JP" altLang="en-US" b="1" dirty="0" smtClean="0">
                <a:solidFill>
                  <a:schemeClr val="bg2">
                    <a:lumMod val="75000"/>
                  </a:schemeClr>
                </a:solidFill>
                <a:effectLst>
                  <a:outerShdw blurRad="38100" dist="38100" dir="2700000" algn="tl">
                    <a:srgbClr val="000000">
                      <a:alpha val="43137"/>
                    </a:srgbClr>
                  </a:outerShdw>
                </a:effectLst>
                <a:latin typeface="Segoe" pitchFamily="34" charset="0"/>
              </a:rPr>
              <a:t>神が約束したものを求める</a:t>
            </a:r>
            <a:endParaRPr lang="en-US" sz="2300" b="1" dirty="0">
              <a:solidFill>
                <a:schemeClr val="bg2">
                  <a:lumMod val="75000"/>
                </a:schemeClr>
              </a:solidFill>
              <a:effectLst>
                <a:outerShdw blurRad="38100" dist="38100" dir="2700000" algn="tl">
                  <a:srgbClr val="000000">
                    <a:alpha val="43137"/>
                  </a:srgbClr>
                </a:outerShdw>
              </a:effectLst>
              <a:latin typeface="Segoe" pitchFamily="34" charset="0"/>
            </a:endParaRPr>
          </a:p>
        </p:txBody>
      </p:sp>
      <p:sp>
        <p:nvSpPr>
          <p:cNvPr id="10" name="Flowchart: Stored Data 9">
            <a:extLst>
              <a:ext uri="{FF2B5EF4-FFF2-40B4-BE49-F238E27FC236}">
                <a16:creationId xmlns:a16="http://schemas.microsoft.com/office/drawing/2014/main" xmlns="" id="{A3E68E6E-08FB-4AB1-AA63-EC037808F7B4}"/>
              </a:ext>
            </a:extLst>
          </p:cNvPr>
          <p:cNvSpPr/>
          <p:nvPr/>
        </p:nvSpPr>
        <p:spPr bwMode="auto">
          <a:xfrm rot="8206523">
            <a:off x="7136840" y="482860"/>
            <a:ext cx="1736526" cy="1947322"/>
          </a:xfrm>
          <a:prstGeom prst="flowChartOnlineStorage">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2</a:t>
            </a:r>
          </a:p>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Claim the </a:t>
            </a:r>
            <a:r>
              <a:rPr 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promise</a:t>
            </a:r>
            <a:r>
              <a:rPr lang="ja-JP" alt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　　　</a:t>
            </a:r>
            <a:r>
              <a:rPr lang="ja-JP" altLang="en-US" b="1" dirty="0" smtClean="0">
                <a:solidFill>
                  <a:schemeClr val="bg2">
                    <a:lumMod val="75000"/>
                  </a:schemeClr>
                </a:solidFill>
                <a:effectLst>
                  <a:outerShdw blurRad="38100" dist="38100" dir="2700000" algn="tl">
                    <a:srgbClr val="000000">
                      <a:alpha val="43137"/>
                    </a:srgbClr>
                  </a:outerShdw>
                </a:effectLst>
                <a:latin typeface="Segoe" pitchFamily="34" charset="0"/>
              </a:rPr>
              <a:t>約束を要求</a:t>
            </a:r>
            <a:endParaRPr lang="en-US" sz="2300" b="1" dirty="0">
              <a:solidFill>
                <a:schemeClr val="bg2">
                  <a:lumMod val="75000"/>
                </a:schemeClr>
              </a:solidFill>
              <a:effectLst>
                <a:outerShdw blurRad="38100" dist="38100" dir="2700000" algn="tl">
                  <a:srgbClr val="000000">
                    <a:alpha val="43137"/>
                  </a:srgbClr>
                </a:outerShdw>
              </a:effectLst>
              <a:latin typeface="Segoe" pitchFamily="34" charset="0"/>
            </a:endParaRPr>
          </a:p>
        </p:txBody>
      </p:sp>
      <p:sp>
        <p:nvSpPr>
          <p:cNvPr id="11" name="Flowchart: Stored Data 10">
            <a:extLst>
              <a:ext uri="{FF2B5EF4-FFF2-40B4-BE49-F238E27FC236}">
                <a16:creationId xmlns:a16="http://schemas.microsoft.com/office/drawing/2014/main" xmlns="" id="{004EBB78-2167-4DCB-99DD-950BE2C26315}"/>
              </a:ext>
            </a:extLst>
          </p:cNvPr>
          <p:cNvSpPr/>
          <p:nvPr/>
        </p:nvSpPr>
        <p:spPr bwMode="auto">
          <a:xfrm rot="13408932">
            <a:off x="7210345" y="4579789"/>
            <a:ext cx="1736526" cy="1947322"/>
          </a:xfrm>
          <a:prstGeom prst="flowChartOnlineStorage">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3</a:t>
            </a:r>
          </a:p>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Believe You </a:t>
            </a:r>
            <a:r>
              <a:rPr 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Received</a:t>
            </a:r>
            <a:r>
              <a:rPr lang="ja-JP" alt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　　</a:t>
            </a:r>
            <a:r>
              <a:rPr lang="ja-JP" altLang="en-US" b="1" dirty="0" smtClean="0">
                <a:solidFill>
                  <a:schemeClr val="bg2">
                    <a:lumMod val="75000"/>
                  </a:schemeClr>
                </a:solidFill>
                <a:effectLst>
                  <a:outerShdw blurRad="38100" dist="38100" dir="2700000" algn="tl">
                    <a:srgbClr val="000000">
                      <a:alpha val="43137"/>
                    </a:srgbClr>
                  </a:outerShdw>
                </a:effectLst>
                <a:latin typeface="Segoe" pitchFamily="34" charset="0"/>
              </a:rPr>
              <a:t>受け取ったと信じる</a:t>
            </a:r>
            <a:endParaRPr lang="en-US" b="1" dirty="0">
              <a:solidFill>
                <a:schemeClr val="bg2">
                  <a:lumMod val="75000"/>
                </a:schemeClr>
              </a:solidFill>
              <a:effectLst>
                <a:outerShdw blurRad="38100" dist="38100" dir="2700000" algn="tl">
                  <a:srgbClr val="000000">
                    <a:alpha val="43137"/>
                  </a:srgbClr>
                </a:outerShdw>
              </a:effectLst>
              <a:latin typeface="Segoe" pitchFamily="34" charset="0"/>
            </a:endParaRPr>
          </a:p>
        </p:txBody>
      </p:sp>
      <p:sp>
        <p:nvSpPr>
          <p:cNvPr id="12" name="TextBox 7">
            <a:extLst>
              <a:ext uri="{FF2B5EF4-FFF2-40B4-BE49-F238E27FC236}">
                <a16:creationId xmlns:a16="http://schemas.microsoft.com/office/drawing/2014/main" xmlns="" id="{D8ADEFD9-FB58-41C9-8532-11C40466EB88}"/>
              </a:ext>
            </a:extLst>
          </p:cNvPr>
          <p:cNvSpPr txBox="1"/>
          <p:nvPr/>
        </p:nvSpPr>
        <p:spPr>
          <a:xfrm>
            <a:off x="5486400" y="2820649"/>
            <a:ext cx="1143000" cy="1446550"/>
          </a:xfrm>
          <a:prstGeom prst="rect">
            <a:avLst/>
          </a:prstGeom>
          <a:noFill/>
        </p:spPr>
        <p:txBody>
          <a:bodyPr wrap="square" rtlCol="0">
            <a:spAutoFit/>
          </a:bodyPr>
          <a:lstStyle/>
          <a:p>
            <a:pPr algn="ctr"/>
            <a:r>
              <a:rPr lang="en-US" sz="2400" b="1" dirty="0"/>
              <a:t>Any other </a:t>
            </a:r>
            <a:r>
              <a:rPr lang="en-US" sz="2400" b="1" dirty="0" smtClean="0"/>
              <a:t>gift</a:t>
            </a:r>
            <a:r>
              <a:rPr lang="ja-JP" altLang="en-US" sz="2400" b="1" dirty="0" smtClean="0"/>
              <a:t>　　</a:t>
            </a:r>
            <a:r>
              <a:rPr lang="ja-JP" altLang="en-US" sz="1600" b="1" dirty="0" smtClean="0"/>
              <a:t>他</a:t>
            </a:r>
            <a:r>
              <a:rPr lang="ja-JP" altLang="en-US" sz="1600" b="1" dirty="0" smtClean="0"/>
              <a:t>の賜物</a:t>
            </a:r>
            <a:endParaRPr lang="en-US" sz="1600" b="1" dirty="0"/>
          </a:p>
        </p:txBody>
      </p:sp>
    </p:spTree>
    <p:extLst>
      <p:ext uri="{BB962C8B-B14F-4D97-AF65-F5344CB8AC3E}">
        <p14:creationId xmlns:p14="http://schemas.microsoft.com/office/powerpoint/2010/main" val="320555796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Delay 3">
            <a:extLst>
              <a:ext uri="{FF2B5EF4-FFF2-40B4-BE49-F238E27FC236}">
                <a16:creationId xmlns:a16="http://schemas.microsoft.com/office/drawing/2014/main" xmlns="" id="{FFA1A7FD-1965-4AFD-9135-1F67D02DDA1E}"/>
              </a:ext>
            </a:extLst>
          </p:cNvPr>
          <p:cNvSpPr/>
          <p:nvPr/>
        </p:nvSpPr>
        <p:spPr bwMode="auto">
          <a:xfrm>
            <a:off x="6781800" y="2819400"/>
            <a:ext cx="1600200" cy="1447800"/>
          </a:xfrm>
          <a:prstGeom prst="flowChartDelay">
            <a:avLst/>
          </a:prstGeom>
          <a:gradFill>
            <a:gsLst>
              <a:gs pos="0">
                <a:schemeClr val="accent2">
                  <a:shade val="51000"/>
                  <a:satMod val="130000"/>
                </a:schemeClr>
              </a:gs>
              <a:gs pos="80000">
                <a:schemeClr val="tx2"/>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1">
                    <a:lumMod val="95000"/>
                  </a:schemeClr>
                </a:solidFill>
                <a:latin typeface="Segoe" pitchFamily="34" charset="0"/>
              </a:rPr>
              <a:t>Holy </a:t>
            </a:r>
            <a:r>
              <a:rPr lang="en-US" sz="2300" b="1" dirty="0" smtClean="0">
                <a:solidFill>
                  <a:schemeClr val="bg1">
                    <a:lumMod val="95000"/>
                  </a:schemeClr>
                </a:solidFill>
                <a:latin typeface="Segoe" pitchFamily="34" charset="0"/>
              </a:rPr>
              <a:t>Spirit</a:t>
            </a:r>
            <a:r>
              <a:rPr lang="ja-JP" altLang="en-US" sz="2300" b="1" dirty="0" smtClean="0">
                <a:solidFill>
                  <a:schemeClr val="bg1">
                    <a:lumMod val="95000"/>
                  </a:schemeClr>
                </a:solidFill>
                <a:latin typeface="Segoe" pitchFamily="34" charset="0"/>
              </a:rPr>
              <a:t>　　聖霊</a:t>
            </a:r>
            <a:endParaRPr lang="en-US" sz="2300" b="1" dirty="0">
              <a:solidFill>
                <a:schemeClr val="bg1">
                  <a:lumMod val="95000"/>
                </a:schemeClr>
              </a:solidFill>
              <a:latin typeface="Segoe" pitchFamily="34" charset="0"/>
            </a:endParaRPr>
          </a:p>
        </p:txBody>
      </p:sp>
      <p:sp>
        <p:nvSpPr>
          <p:cNvPr id="5" name="Flowchart: Delay 4">
            <a:extLst>
              <a:ext uri="{FF2B5EF4-FFF2-40B4-BE49-F238E27FC236}">
                <a16:creationId xmlns:a16="http://schemas.microsoft.com/office/drawing/2014/main" xmlns="" id="{B32AC66D-7D1A-4CD4-899B-36BA2606A25B}"/>
              </a:ext>
            </a:extLst>
          </p:cNvPr>
          <p:cNvSpPr/>
          <p:nvPr/>
        </p:nvSpPr>
        <p:spPr bwMode="auto">
          <a:xfrm rot="5400000">
            <a:off x="5257800" y="4343400"/>
            <a:ext cx="1600200" cy="1447800"/>
          </a:xfrm>
          <a:prstGeom prst="flowChartDelay">
            <a:avLst/>
          </a:prstGeom>
          <a:gradFill>
            <a:gsLst>
              <a:gs pos="0">
                <a:schemeClr val="accent2">
                  <a:shade val="51000"/>
                  <a:satMod val="130000"/>
                </a:schemeClr>
              </a:gs>
              <a:gs pos="80000">
                <a:schemeClr val="tx2"/>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1">
                    <a:lumMod val="95000"/>
                  </a:schemeClr>
                </a:solidFill>
                <a:latin typeface="Segoe" pitchFamily="34" charset="0"/>
              </a:rPr>
              <a:t>Christ like</a:t>
            </a:r>
          </a:p>
          <a:p>
            <a:pPr algn="ctr" defTabSz="914099" fontAlgn="base">
              <a:spcBef>
                <a:spcPct val="0"/>
              </a:spcBef>
              <a:spcAft>
                <a:spcPct val="0"/>
              </a:spcAft>
            </a:pPr>
            <a:r>
              <a:rPr lang="en-US" sz="2300" b="1" dirty="0" smtClean="0">
                <a:solidFill>
                  <a:schemeClr val="bg1">
                    <a:lumMod val="95000"/>
                  </a:schemeClr>
                </a:solidFill>
                <a:latin typeface="Segoe" pitchFamily="34" charset="0"/>
              </a:rPr>
              <a:t>Ness</a:t>
            </a:r>
            <a:r>
              <a:rPr lang="ja-JP" altLang="en-US" sz="2300" b="1" dirty="0" smtClean="0">
                <a:solidFill>
                  <a:schemeClr val="bg1">
                    <a:lumMod val="95000"/>
                  </a:schemeClr>
                </a:solidFill>
                <a:latin typeface="Segoe" pitchFamily="34" charset="0"/>
              </a:rPr>
              <a:t>　</a:t>
            </a:r>
            <a:r>
              <a:rPr lang="ja-JP" altLang="en-US" b="1" dirty="0" smtClean="0">
                <a:solidFill>
                  <a:schemeClr val="bg1">
                    <a:lumMod val="95000"/>
                  </a:schemeClr>
                </a:solidFill>
                <a:latin typeface="Segoe" pitchFamily="34" charset="0"/>
              </a:rPr>
              <a:t>キリストの品性</a:t>
            </a:r>
            <a:endParaRPr lang="en-US" b="1" dirty="0">
              <a:solidFill>
                <a:schemeClr val="bg1">
                  <a:lumMod val="95000"/>
                </a:schemeClr>
              </a:solidFill>
              <a:latin typeface="Segoe" pitchFamily="34" charset="0"/>
            </a:endParaRPr>
          </a:p>
        </p:txBody>
      </p:sp>
      <p:sp>
        <p:nvSpPr>
          <p:cNvPr id="6" name="Flowchart: Delay 5">
            <a:extLst>
              <a:ext uri="{FF2B5EF4-FFF2-40B4-BE49-F238E27FC236}">
                <a16:creationId xmlns:a16="http://schemas.microsoft.com/office/drawing/2014/main" xmlns="" id="{97F68372-95CB-44B0-B6B0-3A51AFECF070}"/>
              </a:ext>
            </a:extLst>
          </p:cNvPr>
          <p:cNvSpPr/>
          <p:nvPr/>
        </p:nvSpPr>
        <p:spPr bwMode="auto">
          <a:xfrm flipH="1">
            <a:off x="3733800" y="2819398"/>
            <a:ext cx="1600200" cy="1447801"/>
          </a:xfrm>
          <a:prstGeom prst="flowChartDelay">
            <a:avLst/>
          </a:prstGeom>
          <a:gradFill>
            <a:gsLst>
              <a:gs pos="0">
                <a:schemeClr val="accent2">
                  <a:shade val="51000"/>
                  <a:satMod val="130000"/>
                </a:schemeClr>
              </a:gs>
              <a:gs pos="80000">
                <a:schemeClr val="tx2"/>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normAutofit fontScale="77500" lnSpcReduction="20000"/>
          </a:bodyPr>
          <a:lstStyle/>
          <a:p>
            <a:pPr algn="ctr" defTabSz="914099" fontAlgn="base">
              <a:spcBef>
                <a:spcPct val="0"/>
              </a:spcBef>
              <a:spcAft>
                <a:spcPct val="0"/>
              </a:spcAft>
            </a:pPr>
            <a:r>
              <a:rPr lang="en-US" sz="2300" b="1" dirty="0">
                <a:solidFill>
                  <a:schemeClr val="bg1">
                    <a:lumMod val="95000"/>
                  </a:schemeClr>
                </a:solidFill>
                <a:latin typeface="Segoe" pitchFamily="34" charset="0"/>
              </a:rPr>
              <a:t>Wisdom and </a:t>
            </a:r>
            <a:r>
              <a:rPr lang="en-US" sz="2300" b="1" dirty="0" smtClean="0">
                <a:solidFill>
                  <a:schemeClr val="bg1">
                    <a:lumMod val="95000"/>
                  </a:schemeClr>
                </a:solidFill>
                <a:latin typeface="Segoe" pitchFamily="34" charset="0"/>
              </a:rPr>
              <a:t>Strength</a:t>
            </a:r>
            <a:r>
              <a:rPr lang="ja-JP" altLang="en-US" sz="2300" b="1" dirty="0" smtClean="0">
                <a:solidFill>
                  <a:schemeClr val="bg1">
                    <a:lumMod val="95000"/>
                  </a:schemeClr>
                </a:solidFill>
                <a:latin typeface="Segoe" pitchFamily="34" charset="0"/>
              </a:rPr>
              <a:t>　知恵と力</a:t>
            </a:r>
            <a:r>
              <a:rPr lang="en-US" sz="2300" b="1" dirty="0" smtClean="0">
                <a:solidFill>
                  <a:schemeClr val="bg1">
                    <a:lumMod val="95000"/>
                  </a:schemeClr>
                </a:solidFill>
                <a:latin typeface="Segoe" pitchFamily="34" charset="0"/>
              </a:rPr>
              <a:t> </a:t>
            </a:r>
            <a:endParaRPr lang="en-US" sz="2300" b="1" dirty="0">
              <a:solidFill>
                <a:schemeClr val="bg1">
                  <a:lumMod val="95000"/>
                </a:schemeClr>
              </a:solidFill>
              <a:latin typeface="Segoe" pitchFamily="34" charset="0"/>
            </a:endParaRPr>
          </a:p>
        </p:txBody>
      </p:sp>
      <p:sp>
        <p:nvSpPr>
          <p:cNvPr id="7" name="Flowchart: Delay 6">
            <a:extLst>
              <a:ext uri="{FF2B5EF4-FFF2-40B4-BE49-F238E27FC236}">
                <a16:creationId xmlns:a16="http://schemas.microsoft.com/office/drawing/2014/main" xmlns="" id="{27F0967F-BBC4-4556-855F-F66A770FDD9E}"/>
              </a:ext>
            </a:extLst>
          </p:cNvPr>
          <p:cNvSpPr/>
          <p:nvPr/>
        </p:nvSpPr>
        <p:spPr bwMode="auto">
          <a:xfrm rot="16200000">
            <a:off x="5257800" y="1295401"/>
            <a:ext cx="1600200" cy="1447800"/>
          </a:xfrm>
          <a:prstGeom prst="flowChartDelay">
            <a:avLst/>
          </a:prstGeom>
          <a:gradFill>
            <a:gsLst>
              <a:gs pos="4000">
                <a:schemeClr val="tx2"/>
              </a:gs>
              <a:gs pos="91000">
                <a:schemeClr val="accent2">
                  <a:shade val="93000"/>
                  <a:satMod val="130000"/>
                </a:schemeClr>
              </a:gs>
              <a:gs pos="98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ea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100" b="1" dirty="0" smtClean="0">
                <a:solidFill>
                  <a:schemeClr val="bg1">
                    <a:lumMod val="95000"/>
                  </a:schemeClr>
                </a:solidFill>
                <a:latin typeface="Segoe" pitchFamily="34" charset="0"/>
              </a:rPr>
              <a:t>Pardon</a:t>
            </a:r>
            <a:r>
              <a:rPr lang="ja-JP" altLang="en-US" sz="2100" b="1" dirty="0" smtClean="0">
                <a:solidFill>
                  <a:schemeClr val="bg1">
                    <a:lumMod val="95000"/>
                  </a:schemeClr>
                </a:solidFill>
                <a:latin typeface="Segoe" pitchFamily="34" charset="0"/>
              </a:rPr>
              <a:t>赦し</a:t>
            </a:r>
            <a:endParaRPr lang="en-US" sz="2100" b="1" dirty="0">
              <a:solidFill>
                <a:schemeClr val="bg1">
                  <a:lumMod val="95000"/>
                </a:schemeClr>
              </a:solidFill>
              <a:latin typeface="Segoe" pitchFamily="34" charset="0"/>
            </a:endParaRPr>
          </a:p>
        </p:txBody>
      </p:sp>
      <p:sp>
        <p:nvSpPr>
          <p:cNvPr id="9" name="Flowchart: Stored Data 8">
            <a:extLst>
              <a:ext uri="{FF2B5EF4-FFF2-40B4-BE49-F238E27FC236}">
                <a16:creationId xmlns:a16="http://schemas.microsoft.com/office/drawing/2014/main" xmlns="" id="{A6B05E16-94FC-46BE-8073-D1671ACA58FA}"/>
              </a:ext>
            </a:extLst>
          </p:cNvPr>
          <p:cNvSpPr/>
          <p:nvPr/>
        </p:nvSpPr>
        <p:spPr bwMode="auto">
          <a:xfrm rot="2482550">
            <a:off x="3094415" y="483283"/>
            <a:ext cx="1736526" cy="1947322"/>
          </a:xfrm>
          <a:prstGeom prst="flowChartOnlineStorage">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1</a:t>
            </a:r>
          </a:p>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Ask for what He </a:t>
            </a:r>
            <a:r>
              <a:rPr 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promised</a:t>
            </a:r>
            <a:r>
              <a:rPr lang="ja-JP" altLang="en-US" b="1" dirty="0" smtClean="0">
                <a:solidFill>
                  <a:schemeClr val="bg2">
                    <a:lumMod val="75000"/>
                  </a:schemeClr>
                </a:solidFill>
                <a:effectLst>
                  <a:outerShdw blurRad="38100" dist="38100" dir="2700000" algn="tl">
                    <a:srgbClr val="000000">
                      <a:alpha val="43137"/>
                    </a:srgbClr>
                  </a:outerShdw>
                </a:effectLst>
                <a:latin typeface="Segoe" pitchFamily="34" charset="0"/>
              </a:rPr>
              <a:t>神の約束したものを求める</a:t>
            </a:r>
            <a:endParaRPr lang="en-US" b="1" dirty="0">
              <a:solidFill>
                <a:schemeClr val="bg2">
                  <a:lumMod val="75000"/>
                </a:schemeClr>
              </a:solidFill>
              <a:effectLst>
                <a:outerShdw blurRad="38100" dist="38100" dir="2700000" algn="tl">
                  <a:srgbClr val="000000">
                    <a:alpha val="43137"/>
                  </a:srgbClr>
                </a:outerShdw>
              </a:effectLst>
              <a:latin typeface="Segoe" pitchFamily="34" charset="0"/>
            </a:endParaRPr>
          </a:p>
        </p:txBody>
      </p:sp>
      <p:sp>
        <p:nvSpPr>
          <p:cNvPr id="10" name="Flowchart: Stored Data 9">
            <a:extLst>
              <a:ext uri="{FF2B5EF4-FFF2-40B4-BE49-F238E27FC236}">
                <a16:creationId xmlns:a16="http://schemas.microsoft.com/office/drawing/2014/main" xmlns="" id="{A3E68E6E-08FB-4AB1-AA63-EC037808F7B4}"/>
              </a:ext>
            </a:extLst>
          </p:cNvPr>
          <p:cNvSpPr/>
          <p:nvPr/>
        </p:nvSpPr>
        <p:spPr bwMode="auto">
          <a:xfrm rot="8206523">
            <a:off x="7136840" y="482860"/>
            <a:ext cx="1736526" cy="1947322"/>
          </a:xfrm>
          <a:prstGeom prst="flowChartOnlineStorage">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2</a:t>
            </a:r>
          </a:p>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Claim the </a:t>
            </a:r>
            <a:r>
              <a:rPr 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promise</a:t>
            </a:r>
            <a:r>
              <a:rPr lang="ja-JP" alt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　　　</a:t>
            </a:r>
            <a:r>
              <a:rPr lang="ja-JP" altLang="en-US" b="1" dirty="0" smtClean="0">
                <a:solidFill>
                  <a:schemeClr val="bg2">
                    <a:lumMod val="75000"/>
                  </a:schemeClr>
                </a:solidFill>
                <a:effectLst>
                  <a:outerShdw blurRad="38100" dist="38100" dir="2700000" algn="tl">
                    <a:srgbClr val="000000">
                      <a:alpha val="43137"/>
                    </a:srgbClr>
                  </a:outerShdw>
                </a:effectLst>
                <a:latin typeface="Segoe" pitchFamily="34" charset="0"/>
              </a:rPr>
              <a:t>約束を要求</a:t>
            </a:r>
            <a:endParaRPr lang="en-US" b="1" dirty="0">
              <a:solidFill>
                <a:schemeClr val="bg2">
                  <a:lumMod val="75000"/>
                </a:schemeClr>
              </a:solidFill>
              <a:effectLst>
                <a:outerShdw blurRad="38100" dist="38100" dir="2700000" algn="tl">
                  <a:srgbClr val="000000">
                    <a:alpha val="43137"/>
                  </a:srgbClr>
                </a:outerShdw>
              </a:effectLst>
              <a:latin typeface="Segoe" pitchFamily="34" charset="0"/>
            </a:endParaRPr>
          </a:p>
        </p:txBody>
      </p:sp>
      <p:sp>
        <p:nvSpPr>
          <p:cNvPr id="11" name="Flowchart: Stored Data 10">
            <a:extLst>
              <a:ext uri="{FF2B5EF4-FFF2-40B4-BE49-F238E27FC236}">
                <a16:creationId xmlns:a16="http://schemas.microsoft.com/office/drawing/2014/main" xmlns="" id="{004EBB78-2167-4DCB-99DD-950BE2C26315}"/>
              </a:ext>
            </a:extLst>
          </p:cNvPr>
          <p:cNvSpPr/>
          <p:nvPr/>
        </p:nvSpPr>
        <p:spPr bwMode="auto">
          <a:xfrm rot="13408932">
            <a:off x="7210345" y="4579789"/>
            <a:ext cx="1736526" cy="1947322"/>
          </a:xfrm>
          <a:prstGeom prst="flowChartOnlineStorage">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3</a:t>
            </a:r>
          </a:p>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Believe You </a:t>
            </a:r>
            <a:r>
              <a:rPr 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Received</a:t>
            </a:r>
            <a:r>
              <a:rPr lang="ja-JP" alt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　　</a:t>
            </a:r>
            <a:r>
              <a:rPr lang="ja-JP" altLang="en-US" b="1" dirty="0" smtClean="0">
                <a:solidFill>
                  <a:schemeClr val="bg2">
                    <a:lumMod val="75000"/>
                  </a:schemeClr>
                </a:solidFill>
                <a:effectLst>
                  <a:outerShdw blurRad="38100" dist="38100" dir="2700000" algn="tl">
                    <a:srgbClr val="000000">
                      <a:alpha val="43137"/>
                    </a:srgbClr>
                  </a:outerShdw>
                </a:effectLst>
                <a:latin typeface="Segoe" pitchFamily="34" charset="0"/>
              </a:rPr>
              <a:t>受け取ったと信じる</a:t>
            </a:r>
            <a:endParaRPr lang="en-US" b="1" dirty="0">
              <a:solidFill>
                <a:schemeClr val="bg2">
                  <a:lumMod val="75000"/>
                </a:schemeClr>
              </a:solidFill>
              <a:effectLst>
                <a:outerShdw blurRad="38100" dist="38100" dir="2700000" algn="tl">
                  <a:srgbClr val="000000">
                    <a:alpha val="43137"/>
                  </a:srgbClr>
                </a:outerShdw>
              </a:effectLst>
              <a:latin typeface="Segoe" pitchFamily="34" charset="0"/>
            </a:endParaRPr>
          </a:p>
        </p:txBody>
      </p:sp>
      <p:sp>
        <p:nvSpPr>
          <p:cNvPr id="12" name="Flowchart: Stored Data 11">
            <a:extLst>
              <a:ext uri="{FF2B5EF4-FFF2-40B4-BE49-F238E27FC236}">
                <a16:creationId xmlns:a16="http://schemas.microsoft.com/office/drawing/2014/main" xmlns="" id="{8CD9F1F4-3070-4B71-BCC9-2F5300807403}"/>
              </a:ext>
            </a:extLst>
          </p:cNvPr>
          <p:cNvSpPr/>
          <p:nvPr/>
        </p:nvSpPr>
        <p:spPr bwMode="auto">
          <a:xfrm rot="18759026">
            <a:off x="3161339" y="4433652"/>
            <a:ext cx="1736526" cy="1947322"/>
          </a:xfrm>
          <a:prstGeom prst="flowChartOnlineStorage">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4</a:t>
            </a:r>
          </a:p>
          <a:p>
            <a:pPr algn="ctr" defTabSz="914099" fontAlgn="base">
              <a:spcBef>
                <a:spcPct val="0"/>
              </a:spcBef>
              <a:spcAft>
                <a:spcPct val="0"/>
              </a:spcAft>
            </a:pPr>
            <a:r>
              <a:rPr lang="en-US" sz="2300" b="1" dirty="0">
                <a:solidFill>
                  <a:schemeClr val="bg2">
                    <a:lumMod val="75000"/>
                  </a:schemeClr>
                </a:solidFill>
                <a:effectLst>
                  <a:outerShdw blurRad="38100" dist="38100" dir="2700000" algn="tl">
                    <a:srgbClr val="000000">
                      <a:alpha val="43137"/>
                    </a:srgbClr>
                  </a:outerShdw>
                </a:effectLst>
                <a:latin typeface="Segoe" pitchFamily="34" charset="0"/>
              </a:rPr>
              <a:t>Thank </a:t>
            </a:r>
            <a:r>
              <a:rPr 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God</a:t>
            </a:r>
            <a:r>
              <a:rPr lang="ja-JP" altLang="en-US" sz="2300" b="1" dirty="0" smtClean="0">
                <a:solidFill>
                  <a:schemeClr val="bg2">
                    <a:lumMod val="75000"/>
                  </a:schemeClr>
                </a:solidFill>
                <a:effectLst>
                  <a:outerShdw blurRad="38100" dist="38100" dir="2700000" algn="tl">
                    <a:srgbClr val="000000">
                      <a:alpha val="43137"/>
                    </a:srgbClr>
                  </a:outerShdw>
                </a:effectLst>
                <a:latin typeface="Segoe" pitchFamily="34" charset="0"/>
              </a:rPr>
              <a:t>　</a:t>
            </a:r>
            <a:r>
              <a:rPr lang="ja-JP" altLang="en-US" b="1" dirty="0" smtClean="0">
                <a:solidFill>
                  <a:schemeClr val="bg2">
                    <a:lumMod val="75000"/>
                  </a:schemeClr>
                </a:solidFill>
                <a:effectLst>
                  <a:outerShdw blurRad="38100" dist="38100" dir="2700000" algn="tl">
                    <a:srgbClr val="000000">
                      <a:alpha val="43137"/>
                    </a:srgbClr>
                  </a:outerShdw>
                </a:effectLst>
                <a:latin typeface="Segoe" pitchFamily="34" charset="0"/>
              </a:rPr>
              <a:t>神に感謝</a:t>
            </a:r>
            <a:endParaRPr lang="en-US" b="1" dirty="0">
              <a:solidFill>
                <a:schemeClr val="bg2">
                  <a:lumMod val="75000"/>
                </a:schemeClr>
              </a:solidFill>
              <a:effectLst>
                <a:outerShdw blurRad="38100" dist="38100" dir="2700000" algn="tl">
                  <a:srgbClr val="000000">
                    <a:alpha val="43137"/>
                  </a:srgbClr>
                </a:outerShdw>
              </a:effectLst>
              <a:latin typeface="Segoe" pitchFamily="34" charset="0"/>
            </a:endParaRPr>
          </a:p>
        </p:txBody>
      </p:sp>
      <p:sp>
        <p:nvSpPr>
          <p:cNvPr id="13" name="TextBox 7">
            <a:extLst>
              <a:ext uri="{FF2B5EF4-FFF2-40B4-BE49-F238E27FC236}">
                <a16:creationId xmlns:a16="http://schemas.microsoft.com/office/drawing/2014/main" xmlns="" id="{D8ADEFD9-FB58-41C9-8532-11C40466EB88}"/>
              </a:ext>
            </a:extLst>
          </p:cNvPr>
          <p:cNvSpPr txBox="1"/>
          <p:nvPr/>
        </p:nvSpPr>
        <p:spPr>
          <a:xfrm>
            <a:off x="5486400" y="2820649"/>
            <a:ext cx="1143000" cy="1446550"/>
          </a:xfrm>
          <a:prstGeom prst="rect">
            <a:avLst/>
          </a:prstGeom>
          <a:noFill/>
        </p:spPr>
        <p:txBody>
          <a:bodyPr wrap="square" rtlCol="0">
            <a:spAutoFit/>
          </a:bodyPr>
          <a:lstStyle/>
          <a:p>
            <a:pPr algn="ctr"/>
            <a:r>
              <a:rPr lang="en-US" sz="2400" b="1" dirty="0"/>
              <a:t>Any other </a:t>
            </a:r>
            <a:r>
              <a:rPr lang="en-US" sz="2400" b="1" dirty="0" smtClean="0"/>
              <a:t>gift</a:t>
            </a:r>
            <a:r>
              <a:rPr lang="ja-JP" altLang="en-US" sz="2400" b="1" dirty="0" smtClean="0"/>
              <a:t>　　</a:t>
            </a:r>
            <a:r>
              <a:rPr lang="ja-JP" altLang="en-US" sz="1600" b="1" dirty="0" smtClean="0"/>
              <a:t>他</a:t>
            </a:r>
            <a:r>
              <a:rPr lang="ja-JP" altLang="en-US" sz="1600" b="1" dirty="0" smtClean="0"/>
              <a:t>の賜物</a:t>
            </a:r>
            <a:endParaRPr lang="en-US" sz="1600" b="1" dirty="0"/>
          </a:p>
        </p:txBody>
      </p:sp>
    </p:spTree>
    <p:extLst>
      <p:ext uri="{BB962C8B-B14F-4D97-AF65-F5344CB8AC3E}">
        <p14:creationId xmlns:p14="http://schemas.microsoft.com/office/powerpoint/2010/main" val="103433625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491B60-3BA7-4438-B1EB-DACCC12E0FD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ED80BF64-9C53-4D8B-A758-BD5CD5F3606A}"/>
              </a:ext>
            </a:extLst>
          </p:cNvPr>
          <p:cNvSpPr>
            <a:spLocks noGrp="1"/>
          </p:cNvSpPr>
          <p:nvPr>
            <p:ph type="body" sz="quarter" idx="10"/>
          </p:nvPr>
        </p:nvSpPr>
        <p:spPr/>
        <p:txBody>
          <a:bodyPr/>
          <a:lstStyle/>
          <a:p>
            <a:endParaRPr lang="en-US"/>
          </a:p>
        </p:txBody>
      </p:sp>
      <p:pic>
        <p:nvPicPr>
          <p:cNvPr id="7" name="Picture 6" descr="A large tree&#10;&#10;Description generated with very high confidence">
            <a:extLst>
              <a:ext uri="{FF2B5EF4-FFF2-40B4-BE49-F238E27FC236}">
                <a16:creationId xmlns:a16="http://schemas.microsoft.com/office/drawing/2014/main" xmlns="" id="{019A36A7-0D32-424C-B48B-566BC33CCD01}"/>
              </a:ext>
            </a:extLst>
          </p:cNvPr>
          <p:cNvPicPr>
            <a:picLocks noChangeAspect="1"/>
          </p:cNvPicPr>
          <p:nvPr/>
        </p:nvPicPr>
        <p:blipFill rotWithShape="1">
          <a:blip r:embed="rId3">
            <a:extLst>
              <a:ext uri="{28A0092B-C50C-407E-A947-70E740481C1C}">
                <a14:useLocalDpi xmlns:a14="http://schemas.microsoft.com/office/drawing/2010/main" val="0"/>
              </a:ext>
            </a:extLst>
          </a:blip>
          <a:srcRect b="5555"/>
          <a:stretch/>
        </p:blipFill>
        <p:spPr>
          <a:xfrm>
            <a:off x="672098" y="0"/>
            <a:ext cx="10910301" cy="6858000"/>
          </a:xfrm>
          <a:prstGeom prst="rect">
            <a:avLst/>
          </a:prstGeom>
        </p:spPr>
      </p:pic>
      <p:pic>
        <p:nvPicPr>
          <p:cNvPr id="5" name="Picture 4" descr="A picture containing indoor, table, cup, sitting&#10;&#10;Description generated with high confidence">
            <a:extLst>
              <a:ext uri="{FF2B5EF4-FFF2-40B4-BE49-F238E27FC236}">
                <a16:creationId xmlns:a16="http://schemas.microsoft.com/office/drawing/2014/main" xmlns="" id="{00B2858C-B1DA-4F06-A27F-05F191237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 y="3687572"/>
            <a:ext cx="2552700" cy="24846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1068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1107996"/>
          </a:xfrm>
        </p:spPr>
        <p:txBody>
          <a:bodyPr/>
          <a:lstStyle/>
          <a:p>
            <a:pPr algn="ctr"/>
            <a:r>
              <a:rPr lang="en-US" dirty="0"/>
              <a:t>Satan’s Objective: Lead to Doubt God’s </a:t>
            </a:r>
            <a:r>
              <a:rPr lang="en-US" dirty="0" smtClean="0"/>
              <a:t>Word</a:t>
            </a:r>
            <a:r>
              <a:rPr lang="en-US" dirty="0"/>
              <a:t/>
            </a:r>
            <a:br>
              <a:rPr lang="en-US" dirty="0"/>
            </a:br>
            <a:r>
              <a:rPr lang="ja-JP" altLang="en-US" sz="3200" dirty="0" smtClean="0"/>
              <a:t>サタンの目的：神のみ言葉を疑わせる</a:t>
            </a:r>
            <a:endParaRPr lang="en-US" sz="3200" dirty="0"/>
          </a:p>
        </p:txBody>
      </p:sp>
      <p:sp>
        <p:nvSpPr>
          <p:cNvPr id="3" name="Text Placeholder 2"/>
          <p:cNvSpPr>
            <a:spLocks noGrp="1"/>
          </p:cNvSpPr>
          <p:nvPr>
            <p:ph type="body" sz="quarter" idx="10"/>
          </p:nvPr>
        </p:nvSpPr>
        <p:spPr>
          <a:xfrm>
            <a:off x="508000" y="1411553"/>
            <a:ext cx="7874000" cy="4801314"/>
          </a:xfrm>
        </p:spPr>
        <p:txBody>
          <a:bodyPr/>
          <a:lstStyle/>
          <a:p>
            <a:pPr marL="0" indent="0">
              <a:buNone/>
            </a:pPr>
            <a:r>
              <a:rPr lang="en-US" dirty="0"/>
              <a:t>“There is nothing that [Satan] desires more than to destroy confidence in God and in His word. Satan stands at the head of the great army of doubters, and he works to the utmost of his power to beguile souls into his ranks.”</a:t>
            </a:r>
          </a:p>
          <a:p>
            <a:pPr marL="0" indent="0" algn="r">
              <a:buNone/>
            </a:pPr>
            <a:r>
              <a:rPr lang="en-US" sz="28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 Great Controversy</a:t>
            </a:r>
            <a:r>
              <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526</a:t>
            </a:r>
            <a:r>
              <a:rPr 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p>
          <a:p>
            <a:pPr marL="0" indent="0">
              <a:buNone/>
            </a:pPr>
            <a:r>
              <a:rPr lang="ja-JP" altLang="en-US" sz="2800" b="1" dirty="0" smtClean="0">
                <a:ln/>
                <a:latin typeface="+mj-ea"/>
                <a:ea typeface="+mj-ea"/>
              </a:rPr>
              <a:t>サタンは</a:t>
            </a:r>
            <a:r>
              <a:rPr lang="en-US" sz="2800" b="1" dirty="0" smtClean="0">
                <a:ln/>
                <a:latin typeface="+mj-ea"/>
                <a:ea typeface="+mj-ea"/>
              </a:rPr>
              <a:t> </a:t>
            </a:r>
            <a:r>
              <a:rPr lang="ja-JP" altLang="en-US" sz="2800" b="1" dirty="0" smtClean="0">
                <a:ln/>
                <a:latin typeface="+mj-ea"/>
                <a:ea typeface="+mj-ea"/>
              </a:rPr>
              <a:t>何よりも、神と神のみ</a:t>
            </a:r>
            <a:r>
              <a:rPr lang="ja-JP" altLang="en-US" sz="2800" b="1" dirty="0">
                <a:ln/>
                <a:latin typeface="+mj-ea"/>
                <a:ea typeface="+mj-ea"/>
              </a:rPr>
              <a:t>言葉</a:t>
            </a:r>
            <a:r>
              <a:rPr lang="ja-JP" altLang="en-US" sz="2800" b="1" dirty="0" smtClean="0">
                <a:ln/>
                <a:latin typeface="+mj-ea"/>
                <a:ea typeface="+mj-ea"/>
              </a:rPr>
              <a:t>に対する信頼感を失わせようと望んでいる。サタンは懐疑主義者の大軍の首領であって、人々を欺いて自分の味方にしようと全力を尽くしている。</a:t>
            </a:r>
            <a:endParaRPr lang="en-US" altLang="ja-JP" sz="2800" b="1" dirty="0" smtClean="0">
              <a:ln/>
              <a:latin typeface="+mj-ea"/>
              <a:ea typeface="+mj-ea"/>
            </a:endParaRPr>
          </a:p>
          <a:p>
            <a:pPr marL="0" indent="0" algn="r">
              <a:buNone/>
            </a:pPr>
            <a:r>
              <a:rPr lang="ja-JP" altLang="en-US" sz="2000" b="1" i="1" dirty="0">
                <a:ln/>
                <a:solidFill>
                  <a:schemeClr val="tx1">
                    <a:lumMod val="65000"/>
                    <a:lumOff val="35000"/>
                  </a:schemeClr>
                </a:solidFill>
                <a:latin typeface="ＭＳ ゴシック" panose="020B0609070205080204" pitchFamily="49" charset="-128"/>
                <a:ea typeface="ＭＳ ゴシック" panose="020B0609070205080204" pitchFamily="49" charset="-128"/>
              </a:rPr>
              <a:t>各時代</a:t>
            </a:r>
            <a:r>
              <a:rPr lang="ja-JP" altLang="en-US" sz="2000" b="1" i="1" dirty="0" smtClean="0">
                <a:ln/>
                <a:solidFill>
                  <a:schemeClr val="tx1">
                    <a:lumMod val="65000"/>
                    <a:lumOff val="35000"/>
                  </a:schemeClr>
                </a:solidFill>
                <a:latin typeface="ＭＳ ゴシック" panose="020B0609070205080204" pitchFamily="49" charset="-128"/>
                <a:ea typeface="ＭＳ ゴシック" panose="020B0609070205080204" pitchFamily="49" charset="-128"/>
              </a:rPr>
              <a:t>の大争闘</a:t>
            </a:r>
            <a:endParaRPr lang="en-US" sz="2000" b="1" i="1" dirty="0">
              <a:ln/>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9529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664797"/>
          </a:xfrm>
        </p:spPr>
        <p:txBody>
          <a:bodyPr/>
          <a:lstStyle/>
          <a:p>
            <a:r>
              <a:rPr lang="en-US" dirty="0"/>
              <a:t>The Tree Is in the </a:t>
            </a:r>
            <a:r>
              <a:rPr lang="en-US" dirty="0" smtClean="0"/>
              <a:t>Acorn</a:t>
            </a:r>
            <a:r>
              <a:rPr lang="ja-JP" altLang="en-US" dirty="0" smtClean="0"/>
              <a:t>　樹はどんぐりの中に</a:t>
            </a:r>
            <a:endParaRPr lang="en-US" dirty="0"/>
          </a:p>
        </p:txBody>
      </p:sp>
      <p:sp>
        <p:nvSpPr>
          <p:cNvPr id="3" name="Text Placeholder 2"/>
          <p:cNvSpPr>
            <a:spLocks noGrp="1"/>
          </p:cNvSpPr>
          <p:nvPr>
            <p:ph type="body" sz="quarter" idx="10"/>
          </p:nvPr>
        </p:nvSpPr>
        <p:spPr>
          <a:xfrm>
            <a:off x="508000" y="1411553"/>
            <a:ext cx="7874000" cy="3527119"/>
          </a:xfrm>
        </p:spPr>
        <p:txBody>
          <a:bodyPr/>
          <a:lstStyle/>
          <a:p>
            <a:pPr marL="0" indent="0">
              <a:buNone/>
            </a:pPr>
            <a:r>
              <a:rPr lang="en-US" dirty="0"/>
              <a:t>“As surely as the oak is in the acorn, so surely is the gift of God in His promise. If we receive the promise, we have the gift.”</a:t>
            </a:r>
          </a:p>
          <a:p>
            <a:pPr marL="0" indent="0" algn="r">
              <a:buNone/>
            </a:pPr>
            <a:r>
              <a:rPr lang="en-US" sz="28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Education</a:t>
            </a:r>
            <a:r>
              <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253</a:t>
            </a:r>
            <a:r>
              <a:rPr 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p>
          <a:p>
            <a:pPr marL="0" indent="0">
              <a:buNone/>
            </a:pPr>
            <a:r>
              <a:rPr lang="ja-JP" altLang="en-US" sz="2800" b="1" dirty="0" smtClean="0">
                <a:ln/>
              </a:rPr>
              <a:t>樫の木がどんぐりの中にあるように、神の賜物は神の約束の中にある。約束を受け取ったなら賜物を受け取ったことになる</a:t>
            </a:r>
            <a:r>
              <a:rPr lang="ja-JP" alt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endParaRPr lang="en-US" altLang="ja-JP"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marL="0" indent="0" algn="r">
              <a:buNone/>
            </a:pPr>
            <a:r>
              <a:rPr lang="ja-JP" altLang="en-US" sz="24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教育</a:t>
            </a:r>
            <a:r>
              <a:rPr lang="en-US"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endPar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indoor, table, cup, sitting&#10;&#10;Description generated with high confidence">
            <a:extLst>
              <a:ext uri="{FF2B5EF4-FFF2-40B4-BE49-F238E27FC236}">
                <a16:creationId xmlns:a16="http://schemas.microsoft.com/office/drawing/2014/main" xmlns="" id="{A24B810A-F10E-4B50-B73B-3408BAC28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3163316"/>
            <a:ext cx="2590800" cy="2521712"/>
          </a:xfrm>
          <a:prstGeom prst="rect">
            <a:avLst/>
          </a:prstGeom>
          <a:ln>
            <a:noFill/>
          </a:ln>
          <a:effectLst>
            <a:outerShdw blurRad="292100" dist="139700" dir="2700000" algn="tl" rotWithShape="0">
              <a:srgbClr val="333333">
                <a:alpha val="65000"/>
              </a:srgbClr>
            </a:outerShdw>
          </a:effectLst>
        </p:spPr>
      </p:pic>
      <p:pic>
        <p:nvPicPr>
          <p:cNvPr id="8" name="Picture 7" descr="A large tree&#10;&#10;Description generated with very high confidence">
            <a:extLst>
              <a:ext uri="{FF2B5EF4-FFF2-40B4-BE49-F238E27FC236}">
                <a16:creationId xmlns:a16="http://schemas.microsoft.com/office/drawing/2014/main" xmlns="" id="{DAA1B2CA-B892-41C8-B9BB-0694B1612CFE}"/>
              </a:ext>
            </a:extLst>
          </p:cNvPr>
          <p:cNvPicPr>
            <a:picLocks noChangeAspect="1"/>
          </p:cNvPicPr>
          <p:nvPr/>
        </p:nvPicPr>
        <p:blipFill rotWithShape="1">
          <a:blip r:embed="rId4">
            <a:extLst>
              <a:ext uri="{28A0092B-C50C-407E-A947-70E740481C1C}">
                <a14:useLocalDpi xmlns:a14="http://schemas.microsoft.com/office/drawing/2010/main" val="0"/>
              </a:ext>
            </a:extLst>
          </a:blip>
          <a:srcRect l="9042" r="12598" b="9432"/>
          <a:stretch/>
        </p:blipFill>
        <p:spPr>
          <a:xfrm>
            <a:off x="527050" y="1615656"/>
            <a:ext cx="5265419" cy="40503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3911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158133"/>
            <a:ext cx="8305800" cy="4031873"/>
          </a:xfrm>
          <a:prstGeom prst="rect">
            <a:avLst/>
          </a:prstGeom>
          <a:noFill/>
          <a:effectLst/>
        </p:spPr>
        <p:txBody>
          <a:bodyPr wrap="square">
            <a:spAutoFit/>
            <a:scene3d>
              <a:camera prst="orthographicFront"/>
              <a:lightRig rig="soft" dir="t">
                <a:rot lat="0" lon="0" rev="10800000"/>
              </a:lightRig>
            </a:scene3d>
            <a:sp3d>
              <a:bevelT w="27940" h="12700"/>
              <a:contourClr>
                <a:srgbClr val="DDDDDD"/>
              </a:contourClr>
            </a:sp3d>
          </a:bodyPr>
          <a:lstStyle/>
          <a:p>
            <a:pPr>
              <a:defRPr/>
            </a:pPr>
            <a:r>
              <a:rPr lang="en-US" sz="3200" spc="150" dirty="0">
                <a:ln w="11430"/>
              </a:rPr>
              <a:t>“When you do not feel the spirit of prayer, you should remember that feeling is not faith; you should seek to prove the pledged word of God</a:t>
            </a:r>
            <a:r>
              <a:rPr lang="en-US" sz="3200" spc="150" dirty="0" smtClean="0">
                <a:ln w="11430"/>
              </a:rPr>
              <a:t>…</a:t>
            </a:r>
          </a:p>
          <a:p>
            <a:pPr>
              <a:defRPr/>
            </a:pPr>
            <a:r>
              <a:rPr lang="ja-JP" altLang="en-US" sz="3200" spc="150" dirty="0" smtClean="0">
                <a:ln w="11430"/>
              </a:rPr>
              <a:t>祈る思いがないと感じるとき、感覚は信仰ではないことを思い出しなさい。あなたは約束された神の言葉を証明することを求めるべきです。</a:t>
            </a:r>
            <a:endParaRPr lang="en-US" sz="3200" spc="150" dirty="0">
              <a:ln w="11430"/>
            </a:endParaRPr>
          </a:p>
        </p:txBody>
      </p:sp>
      <p:pic>
        <p:nvPicPr>
          <p:cNvPr id="5" name="Picture 2" descr="EGWhite"/>
          <p:cNvPicPr>
            <a:picLocks noChangeAspect="1" noChangeArrowheads="1"/>
          </p:cNvPicPr>
          <p:nvPr/>
        </p:nvPicPr>
        <p:blipFill>
          <a:blip r:embed="rId2" cstate="print"/>
          <a:srcRect/>
          <a:stretch>
            <a:fillRect/>
          </a:stretch>
        </p:blipFill>
        <p:spPr bwMode="auto">
          <a:xfrm flipH="1">
            <a:off x="9220200" y="1159845"/>
            <a:ext cx="2196427"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xmlns="" id="{CCBDC94F-BF35-4EAB-9037-55402E5925A2}"/>
              </a:ext>
            </a:extLst>
          </p:cNvPr>
          <p:cNvSpPr>
            <a:spLocks noGrp="1"/>
          </p:cNvSpPr>
          <p:nvPr>
            <p:ph type="title"/>
          </p:nvPr>
        </p:nvSpPr>
        <p:spPr>
          <a:xfrm>
            <a:off x="508000" y="230196"/>
            <a:ext cx="11176000" cy="664797"/>
          </a:xfrm>
        </p:spPr>
        <p:txBody>
          <a:bodyPr/>
          <a:lstStyle/>
          <a:p>
            <a:r>
              <a:rPr lang="en-US" dirty="0"/>
              <a:t>Prove God’s Word True</a:t>
            </a:r>
            <a:r>
              <a:rPr lang="en-US" dirty="0" smtClean="0"/>
              <a:t>!</a:t>
            </a:r>
            <a:r>
              <a:rPr lang="ja-JP" altLang="en-US" dirty="0" smtClean="0"/>
              <a:t>　</a:t>
            </a:r>
            <a:r>
              <a:rPr lang="ja-JP" altLang="en-US" sz="2800" dirty="0" smtClean="0"/>
              <a:t>神の言葉が正しいことを証明する</a:t>
            </a:r>
            <a:endParaRPr lang="en-US" sz="2800" dirty="0"/>
          </a:p>
        </p:txBody>
      </p:sp>
    </p:spTree>
    <p:extLst>
      <p:ext uri="{BB962C8B-B14F-4D97-AF65-F5344CB8AC3E}">
        <p14:creationId xmlns:p14="http://schemas.microsoft.com/office/powerpoint/2010/main" val="114176253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158133"/>
            <a:ext cx="8305800" cy="5386090"/>
          </a:xfrm>
          <a:prstGeom prst="rect">
            <a:avLst/>
          </a:prstGeom>
          <a:noFill/>
          <a:effectLst/>
        </p:spPr>
        <p:txBody>
          <a:bodyPr wrap="square">
            <a:spAutoFit/>
            <a:scene3d>
              <a:camera prst="orthographicFront"/>
              <a:lightRig rig="soft" dir="t">
                <a:rot lat="0" lon="0" rev="10800000"/>
              </a:lightRig>
            </a:scene3d>
            <a:sp3d>
              <a:bevelT w="27940" h="12700"/>
              <a:contourClr>
                <a:srgbClr val="DDDDDD"/>
              </a:contourClr>
            </a:sp3d>
          </a:bodyPr>
          <a:lstStyle/>
          <a:p>
            <a:pPr>
              <a:defRPr/>
            </a:pPr>
            <a:r>
              <a:rPr lang="en-US" sz="3200" spc="150" dirty="0">
                <a:ln w="11430"/>
              </a:rPr>
              <a:t>“If we had true faith, we could move the world; we could plead with God and with our friends, and many conversions would be the result.” </a:t>
            </a:r>
          </a:p>
          <a:p>
            <a:pPr algn="r">
              <a:defRPr/>
            </a:pPr>
            <a:r>
              <a:rPr lang="en-US" sz="3200" i="1" spc="150" dirty="0">
                <a:ln w="11430"/>
                <a:solidFill>
                  <a:schemeClr val="tx2"/>
                </a:solidFill>
              </a:rPr>
              <a:t>Signs of the Times</a:t>
            </a:r>
            <a:r>
              <a:rPr lang="en-US" sz="3200" spc="150" dirty="0">
                <a:ln w="11430"/>
                <a:solidFill>
                  <a:schemeClr val="tx2"/>
                </a:solidFill>
              </a:rPr>
              <a:t>, Dec.15, </a:t>
            </a:r>
            <a:r>
              <a:rPr lang="en-US" sz="3200" spc="150" dirty="0" smtClean="0">
                <a:ln w="11430"/>
                <a:solidFill>
                  <a:schemeClr val="tx2"/>
                </a:solidFill>
              </a:rPr>
              <a:t>1890</a:t>
            </a:r>
          </a:p>
          <a:p>
            <a:pPr>
              <a:defRPr/>
            </a:pPr>
            <a:r>
              <a:rPr lang="ja-JP" altLang="en-US" sz="3200" spc="150" dirty="0" smtClean="0">
                <a:ln w="11430"/>
                <a:latin typeface="+mj-ea"/>
                <a:ea typeface="+mj-ea"/>
              </a:rPr>
              <a:t>真の信仰を持っていたら、世界をも動かすことができるはず、そして神に嘆願できるはずです。そして多くの改心者を得るでしょう</a:t>
            </a:r>
            <a:r>
              <a:rPr lang="ja-JP" altLang="en-US" sz="3200" spc="150" dirty="0" smtClean="0">
                <a:ln w="11430"/>
                <a:latin typeface="+mj-ea"/>
                <a:ea typeface="+mj-ea"/>
              </a:rPr>
              <a:t>。</a:t>
            </a:r>
            <a:endParaRPr lang="en-US" altLang="ja-JP" sz="3200" spc="150" dirty="0" smtClean="0">
              <a:ln w="11430"/>
              <a:latin typeface="+mj-ea"/>
              <a:ea typeface="+mj-ea"/>
            </a:endParaRPr>
          </a:p>
          <a:p>
            <a:pPr algn="r">
              <a:defRPr/>
            </a:pPr>
            <a:r>
              <a:rPr lang="ja-JP" altLang="en-US" sz="2400" i="1" spc="150" dirty="0" smtClean="0">
                <a:ln w="11430"/>
                <a:solidFill>
                  <a:schemeClr val="tx2">
                    <a:lumMod val="60000"/>
                    <a:lumOff val="40000"/>
                  </a:schemeClr>
                </a:solidFill>
                <a:effectLst>
                  <a:outerShdw blurRad="38100" dist="38100" dir="2700000" algn="tl">
                    <a:srgbClr val="000000">
                      <a:alpha val="43137"/>
                    </a:srgbClr>
                  </a:outerShdw>
                </a:effectLst>
                <a:latin typeface="+mj-ea"/>
                <a:ea typeface="+mj-ea"/>
              </a:rPr>
              <a:t>サインズ・オブ・ザ・タイムス　</a:t>
            </a:r>
            <a:r>
              <a:rPr lang="en-US" altLang="ja-JP" sz="2400" i="1" spc="150" dirty="0" smtClean="0">
                <a:ln w="11430"/>
                <a:solidFill>
                  <a:schemeClr val="tx2">
                    <a:lumMod val="60000"/>
                    <a:lumOff val="40000"/>
                  </a:schemeClr>
                </a:solidFill>
                <a:effectLst>
                  <a:outerShdw blurRad="38100" dist="38100" dir="2700000" algn="tl">
                    <a:srgbClr val="000000">
                      <a:alpha val="43137"/>
                    </a:srgbClr>
                  </a:outerShdw>
                </a:effectLst>
                <a:latin typeface="+mj-ea"/>
                <a:ea typeface="+mj-ea"/>
              </a:rPr>
              <a:t>1890</a:t>
            </a:r>
            <a:r>
              <a:rPr lang="ja-JP" altLang="en-US" sz="2400" i="1" spc="150" dirty="0" smtClean="0">
                <a:ln w="11430"/>
                <a:solidFill>
                  <a:schemeClr val="tx2">
                    <a:lumMod val="60000"/>
                    <a:lumOff val="40000"/>
                  </a:schemeClr>
                </a:solidFill>
                <a:effectLst>
                  <a:outerShdw blurRad="38100" dist="38100" dir="2700000" algn="tl">
                    <a:srgbClr val="000000">
                      <a:alpha val="43137"/>
                    </a:srgbClr>
                  </a:outerShdw>
                </a:effectLst>
                <a:latin typeface="+mj-ea"/>
                <a:ea typeface="+mj-ea"/>
              </a:rPr>
              <a:t>年１２月１５日</a:t>
            </a:r>
            <a:endParaRPr lang="en-US" altLang="ja-JP" sz="2400" i="1" spc="150" dirty="0" smtClean="0">
              <a:ln w="11430"/>
              <a:solidFill>
                <a:schemeClr val="tx2">
                  <a:lumMod val="60000"/>
                  <a:lumOff val="40000"/>
                </a:schemeClr>
              </a:solidFill>
              <a:effectLst>
                <a:outerShdw blurRad="38100" dist="38100" dir="2700000" algn="tl">
                  <a:srgbClr val="000000">
                    <a:alpha val="43137"/>
                  </a:srgbClr>
                </a:outerShdw>
              </a:effectLst>
              <a:latin typeface="+mj-ea"/>
              <a:ea typeface="+mj-ea"/>
            </a:endParaRPr>
          </a:p>
          <a:p>
            <a:pPr>
              <a:defRPr/>
            </a:pPr>
            <a:endParaRPr lang="en-US" sz="3200" spc="150" dirty="0">
              <a:ln w="11430"/>
              <a:solidFill>
                <a:schemeClr val="tx2"/>
              </a:solidFill>
            </a:endParaRPr>
          </a:p>
          <a:p>
            <a:pPr>
              <a:defRPr/>
            </a:pPr>
            <a:endParaRPr lang="en-US" sz="3200" spc="150" dirty="0">
              <a:ln w="11430"/>
            </a:endParaRPr>
          </a:p>
        </p:txBody>
      </p:sp>
      <p:pic>
        <p:nvPicPr>
          <p:cNvPr id="5" name="Picture 2" descr="EGWhite"/>
          <p:cNvPicPr>
            <a:picLocks noChangeAspect="1" noChangeArrowheads="1"/>
          </p:cNvPicPr>
          <p:nvPr/>
        </p:nvPicPr>
        <p:blipFill>
          <a:blip r:embed="rId2" cstate="print"/>
          <a:srcRect/>
          <a:stretch>
            <a:fillRect/>
          </a:stretch>
        </p:blipFill>
        <p:spPr bwMode="auto">
          <a:xfrm flipH="1">
            <a:off x="9220200" y="1159845"/>
            <a:ext cx="2196427"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xmlns="" id="{CCBDC94F-BF35-4EAB-9037-55402E5925A2}"/>
              </a:ext>
            </a:extLst>
          </p:cNvPr>
          <p:cNvSpPr>
            <a:spLocks noGrp="1"/>
          </p:cNvSpPr>
          <p:nvPr>
            <p:ph type="title"/>
          </p:nvPr>
        </p:nvSpPr>
        <p:spPr>
          <a:xfrm>
            <a:off x="508000" y="230196"/>
            <a:ext cx="11176000" cy="664797"/>
          </a:xfrm>
        </p:spPr>
        <p:txBody>
          <a:bodyPr/>
          <a:lstStyle/>
          <a:p>
            <a:r>
              <a:rPr lang="en-US" dirty="0"/>
              <a:t>Prove God’s Word True</a:t>
            </a:r>
            <a:r>
              <a:rPr lang="en-US" dirty="0" smtClean="0"/>
              <a:t>!</a:t>
            </a:r>
            <a:r>
              <a:rPr lang="ja-JP" altLang="en-US" dirty="0"/>
              <a:t>　</a:t>
            </a:r>
            <a:r>
              <a:rPr lang="ja-JP" altLang="en-US" sz="2800" dirty="0"/>
              <a:t>神の言葉が正しいことを証明する</a:t>
            </a:r>
            <a:endParaRPr lang="en-US" sz="2800" dirty="0"/>
          </a:p>
        </p:txBody>
      </p:sp>
    </p:spTree>
    <p:extLst>
      <p:ext uri="{BB962C8B-B14F-4D97-AF65-F5344CB8AC3E}">
        <p14:creationId xmlns:p14="http://schemas.microsoft.com/office/powerpoint/2010/main" val="265147307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C348703A-C54B-48C9-95CA-5011E934C20A}"/>
              </a:ext>
            </a:extLst>
          </p:cNvPr>
          <p:cNvSpPr>
            <a:spLocks noGrp="1"/>
          </p:cNvSpPr>
          <p:nvPr>
            <p:ph type="body" sz="quarter" idx="10"/>
          </p:nvPr>
        </p:nvSpPr>
        <p:spPr>
          <a:xfrm>
            <a:off x="1295400" y="762000"/>
            <a:ext cx="9601200" cy="2292350"/>
          </a:xfrm>
        </p:spPr>
        <p:txBody>
          <a:bodyPr/>
          <a:lstStyle/>
          <a:p>
            <a:pPr algn="ctr"/>
            <a:r>
              <a:rPr lang="en-US" sz="7200" dirty="0">
                <a:solidFill>
                  <a:schemeClr val="bg2"/>
                </a:solidFill>
              </a:rPr>
              <a:t>3.</a:t>
            </a:r>
          </a:p>
          <a:p>
            <a:pPr algn="ctr"/>
            <a:r>
              <a:rPr lang="en-US" sz="7200" dirty="0">
                <a:solidFill>
                  <a:schemeClr val="bg2"/>
                </a:solidFill>
              </a:rPr>
              <a:t>Work Tirelessly on Behalf of Those You </a:t>
            </a:r>
            <a:r>
              <a:rPr lang="en-US" sz="7200" dirty="0" smtClean="0">
                <a:solidFill>
                  <a:schemeClr val="bg2"/>
                </a:solidFill>
              </a:rPr>
              <a:t>Benefit</a:t>
            </a:r>
          </a:p>
          <a:p>
            <a:pPr algn="ctr"/>
            <a:r>
              <a:rPr lang="ja-JP" altLang="en-US" sz="4800" dirty="0" smtClean="0">
                <a:solidFill>
                  <a:schemeClr val="bg2"/>
                </a:solidFill>
              </a:rPr>
              <a:t>あなたが役立ちたいと願う人々のために　</a:t>
            </a:r>
            <a:endParaRPr lang="en-US" altLang="ja-JP" sz="4800" dirty="0" smtClean="0">
              <a:solidFill>
                <a:schemeClr val="bg2"/>
              </a:solidFill>
            </a:endParaRPr>
          </a:p>
          <a:p>
            <a:pPr algn="ctr"/>
            <a:r>
              <a:rPr lang="ja-JP" altLang="en-US" sz="4800" dirty="0" smtClean="0">
                <a:solidFill>
                  <a:schemeClr val="bg2"/>
                </a:solidFill>
              </a:rPr>
              <a:t>疲れることなく働く</a:t>
            </a:r>
            <a:endParaRPr lang="en-US" sz="4800" dirty="0" smtClean="0">
              <a:solidFill>
                <a:schemeClr val="bg2"/>
              </a:solidFill>
            </a:endParaRPr>
          </a:p>
          <a:p>
            <a:pPr algn="ctr"/>
            <a:endParaRPr lang="en-US" sz="7200" dirty="0">
              <a:solidFill>
                <a:schemeClr val="bg2"/>
              </a:solidFill>
            </a:endParaRPr>
          </a:p>
        </p:txBody>
      </p:sp>
    </p:spTree>
    <p:extLst>
      <p:ext uri="{BB962C8B-B14F-4D97-AF65-F5344CB8AC3E}">
        <p14:creationId xmlns:p14="http://schemas.microsoft.com/office/powerpoint/2010/main" val="10846181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C348703A-C54B-48C9-95CA-5011E934C20A}"/>
              </a:ext>
            </a:extLst>
          </p:cNvPr>
          <p:cNvSpPr>
            <a:spLocks noGrp="1"/>
          </p:cNvSpPr>
          <p:nvPr>
            <p:ph type="body" sz="quarter" idx="10"/>
          </p:nvPr>
        </p:nvSpPr>
        <p:spPr>
          <a:xfrm>
            <a:off x="1447800" y="984250"/>
            <a:ext cx="9144000" cy="2292350"/>
          </a:xfrm>
        </p:spPr>
        <p:txBody>
          <a:bodyPr/>
          <a:lstStyle/>
          <a:p>
            <a:pPr algn="ctr"/>
            <a:r>
              <a:rPr lang="en-US" sz="6000" dirty="0">
                <a:solidFill>
                  <a:schemeClr val="bg2"/>
                </a:solidFill>
              </a:rPr>
              <a:t>Think about it:</a:t>
            </a:r>
          </a:p>
          <a:p>
            <a:pPr algn="ctr"/>
            <a:r>
              <a:rPr lang="en-US" sz="6000" dirty="0">
                <a:solidFill>
                  <a:schemeClr val="bg2"/>
                </a:solidFill>
              </a:rPr>
              <a:t>Why should God answer your prayers for people you don’t seem to care for</a:t>
            </a:r>
            <a:r>
              <a:rPr lang="en-US" sz="6000" dirty="0" smtClean="0">
                <a:solidFill>
                  <a:schemeClr val="bg2"/>
                </a:solidFill>
              </a:rPr>
              <a:t>?</a:t>
            </a:r>
          </a:p>
          <a:p>
            <a:pPr algn="ctr"/>
            <a:r>
              <a:rPr lang="ja-JP" altLang="en-US" sz="4800" dirty="0" smtClean="0">
                <a:solidFill>
                  <a:schemeClr val="bg2"/>
                </a:solidFill>
              </a:rPr>
              <a:t>考えてみて</a:t>
            </a:r>
            <a:endParaRPr lang="en-US" altLang="ja-JP" sz="4800" dirty="0" smtClean="0">
              <a:solidFill>
                <a:schemeClr val="bg2"/>
              </a:solidFill>
            </a:endParaRPr>
          </a:p>
          <a:p>
            <a:pPr algn="ctr"/>
            <a:r>
              <a:rPr lang="ja-JP" altLang="en-US" sz="4800" dirty="0" smtClean="0">
                <a:solidFill>
                  <a:schemeClr val="bg2"/>
                </a:solidFill>
              </a:rPr>
              <a:t>あまり気にしていない人のための祈りになぜ神は応えるのだろう？</a:t>
            </a:r>
            <a:endParaRPr lang="en-US" sz="4800" dirty="0">
              <a:solidFill>
                <a:schemeClr val="bg2"/>
              </a:solidFill>
            </a:endParaRPr>
          </a:p>
        </p:txBody>
      </p:sp>
    </p:spTree>
    <p:extLst>
      <p:ext uri="{BB962C8B-B14F-4D97-AF65-F5344CB8AC3E}">
        <p14:creationId xmlns:p14="http://schemas.microsoft.com/office/powerpoint/2010/main" val="144955524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rPr>
              <a:t>Prayer and Work</a:t>
            </a:r>
          </a:p>
        </p:txBody>
      </p:sp>
      <p:sp>
        <p:nvSpPr>
          <p:cNvPr id="2" name="Text Placeholder 1">
            <a:extLst>
              <a:ext uri="{FF2B5EF4-FFF2-40B4-BE49-F238E27FC236}">
                <a16:creationId xmlns:a16="http://schemas.microsoft.com/office/drawing/2014/main" xmlns="" id="{C7552685-1695-42F6-BA26-121E53D636BE}"/>
              </a:ext>
            </a:extLst>
          </p:cNvPr>
          <p:cNvSpPr>
            <a:spLocks noGrp="1"/>
          </p:cNvSpPr>
          <p:nvPr>
            <p:ph type="body" sz="quarter" idx="10"/>
          </p:nvPr>
        </p:nvSpPr>
        <p:spPr>
          <a:xfrm>
            <a:off x="3352800" y="1411553"/>
            <a:ext cx="7924800" cy="3447098"/>
          </a:xfrm>
        </p:spPr>
        <p:txBody>
          <a:bodyPr/>
          <a:lstStyle/>
          <a:p>
            <a:pPr marL="0" lvl="0" indent="0" defTabSz="914400">
              <a:lnSpc>
                <a:spcPct val="100000"/>
              </a:lnSpc>
              <a:spcBef>
                <a:spcPts val="0"/>
              </a:spcBef>
              <a:buNone/>
              <a:defRPr/>
            </a:pPr>
            <a:r>
              <a:rPr lang="en-US" dirty="0"/>
              <a:t>“God does not mean that any of us should become hermits or monks and retire from the world in order to devote ourselves to acts of worship</a:t>
            </a:r>
            <a:r>
              <a:rPr lang="en-US" dirty="0" smtClean="0"/>
              <a:t>.</a:t>
            </a:r>
          </a:p>
          <a:p>
            <a:pPr marL="0" lvl="0" indent="0" defTabSz="914400">
              <a:lnSpc>
                <a:spcPct val="100000"/>
              </a:lnSpc>
              <a:spcBef>
                <a:spcPts val="0"/>
              </a:spcBef>
              <a:buNone/>
              <a:defRPr/>
            </a:pPr>
            <a:r>
              <a:rPr lang="ja-JP" altLang="en-US" dirty="0" smtClean="0">
                <a:latin typeface="+mj-ea"/>
                <a:ea typeface="+mj-ea"/>
              </a:rPr>
              <a:t>神は、礼拝に専心するからといって、私たちがこの世から逃れて世捨て人となったり、修道僧になることを望んでおられません。</a:t>
            </a:r>
            <a:endParaRPr lang="en-US" dirty="0">
              <a:latin typeface="+mj-ea"/>
              <a:ea typeface="+mj-ea"/>
            </a:endParaRPr>
          </a:p>
        </p:txBody>
      </p:sp>
      <p:pic>
        <p:nvPicPr>
          <p:cNvPr id="7" name="Picture 6" descr="EGWhite"/>
          <p:cNvPicPr>
            <a:picLocks noChangeAspect="1" noChangeArrowheads="1"/>
          </p:cNvPicPr>
          <p:nvPr/>
        </p:nvPicPr>
        <p:blipFill>
          <a:blip r:embed="rId2" cstate="print"/>
          <a:srcRect/>
          <a:stretch>
            <a:fillRect/>
          </a:stretch>
        </p:blipFill>
        <p:spPr bwMode="auto">
          <a:xfrm>
            <a:off x="609600" y="1411552"/>
            <a:ext cx="2133600" cy="2739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4815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rPr>
              <a:t>Prayer and </a:t>
            </a:r>
            <a:r>
              <a:rPr lang="en-US" dirty="0" smtClean="0">
                <a:effectLst/>
              </a:rPr>
              <a:t>Work</a:t>
            </a:r>
            <a:r>
              <a:rPr lang="ja-JP" altLang="en-US" dirty="0" smtClean="0">
                <a:effectLst/>
              </a:rPr>
              <a:t>　祈りと働き</a:t>
            </a:r>
            <a:endParaRPr lang="en-US" dirty="0">
              <a:effectLst/>
            </a:endParaRPr>
          </a:p>
        </p:txBody>
      </p:sp>
      <p:sp>
        <p:nvSpPr>
          <p:cNvPr id="2" name="Text Placeholder 1">
            <a:extLst>
              <a:ext uri="{FF2B5EF4-FFF2-40B4-BE49-F238E27FC236}">
                <a16:creationId xmlns:a16="http://schemas.microsoft.com/office/drawing/2014/main" xmlns="" id="{C7552685-1695-42F6-BA26-121E53D636BE}"/>
              </a:ext>
            </a:extLst>
          </p:cNvPr>
          <p:cNvSpPr>
            <a:spLocks noGrp="1"/>
          </p:cNvSpPr>
          <p:nvPr>
            <p:ph type="body" sz="quarter" idx="10"/>
          </p:nvPr>
        </p:nvSpPr>
        <p:spPr>
          <a:xfrm>
            <a:off x="3429000" y="1411553"/>
            <a:ext cx="7924800" cy="4924425"/>
          </a:xfrm>
        </p:spPr>
        <p:txBody>
          <a:bodyPr/>
          <a:lstStyle/>
          <a:p>
            <a:pPr marL="0" lvl="0" indent="0" defTabSz="914400">
              <a:lnSpc>
                <a:spcPct val="100000"/>
              </a:lnSpc>
              <a:spcBef>
                <a:spcPts val="0"/>
              </a:spcBef>
              <a:buNone/>
              <a:defRPr/>
            </a:pPr>
            <a:r>
              <a:rPr lang="en-US" dirty="0">
                <a:solidFill>
                  <a:srgbClr val="000000"/>
                </a:solidFill>
              </a:rPr>
              <a:t>The life must be like Christ's life—between the mountain and the multitude. </a:t>
            </a:r>
            <a:r>
              <a:rPr lang="en-US" b="1" dirty="0">
                <a:solidFill>
                  <a:srgbClr val="000000"/>
                </a:solidFill>
              </a:rPr>
              <a:t>He who does nothing but pray will soon cease to pray</a:t>
            </a:r>
            <a:r>
              <a:rPr lang="en-US" dirty="0">
                <a:solidFill>
                  <a:srgbClr val="000000"/>
                </a:solidFill>
              </a:rPr>
              <a:t>, or his prayers will become a formal routine.”</a:t>
            </a:r>
          </a:p>
          <a:p>
            <a:pPr marL="0" lvl="0" indent="0" algn="r" defTabSz="914400">
              <a:lnSpc>
                <a:spcPct val="100000"/>
              </a:lnSpc>
              <a:spcBef>
                <a:spcPts val="0"/>
              </a:spcBef>
              <a:buNone/>
              <a:defRPr/>
            </a:pPr>
            <a:r>
              <a:rPr lang="en-US" i="1" dirty="0">
                <a:solidFill>
                  <a:schemeClr val="tx2"/>
                </a:solidFill>
              </a:rPr>
              <a:t>Steps to Christ</a:t>
            </a:r>
            <a:r>
              <a:rPr lang="en-US" dirty="0">
                <a:solidFill>
                  <a:schemeClr val="tx2"/>
                </a:solidFill>
              </a:rPr>
              <a:t>, 101</a:t>
            </a:r>
            <a:r>
              <a:rPr lang="en-US" dirty="0" smtClean="0">
                <a:solidFill>
                  <a:schemeClr val="tx2"/>
                </a:solidFill>
              </a:rPr>
              <a:t>.</a:t>
            </a:r>
          </a:p>
          <a:p>
            <a:pPr marL="0" lvl="0" indent="0" defTabSz="914400">
              <a:lnSpc>
                <a:spcPct val="100000"/>
              </a:lnSpc>
              <a:spcBef>
                <a:spcPts val="0"/>
              </a:spcBef>
              <a:buNone/>
              <a:defRPr/>
            </a:pPr>
            <a:r>
              <a:rPr lang="ja-JP" altLang="en-US" dirty="0" smtClean="0"/>
              <a:t>私たちの生涯はキリストの生涯のごとく、山と群衆の間でなければなりません、</a:t>
            </a:r>
            <a:r>
              <a:rPr lang="ja-JP" altLang="en-US" b="1" u="sng" dirty="0" smtClean="0"/>
              <a:t>祈るばかりで働かない人は、まもなく祈ることをやめるか</a:t>
            </a:r>
            <a:r>
              <a:rPr lang="ja-JP" altLang="en-US" b="1" dirty="0" smtClean="0"/>
              <a:t>、</a:t>
            </a:r>
            <a:r>
              <a:rPr lang="ja-JP" altLang="en-US" dirty="0" smtClean="0"/>
              <a:t>その</a:t>
            </a:r>
            <a:r>
              <a:rPr lang="ja-JP" altLang="en-US" dirty="0"/>
              <a:t>祈</a:t>
            </a:r>
            <a:r>
              <a:rPr lang="ja-JP" altLang="en-US" dirty="0" smtClean="0"/>
              <a:t>り</a:t>
            </a:r>
            <a:r>
              <a:rPr lang="ja-JP" altLang="en-US" dirty="0" smtClean="0"/>
              <a:t>はただ形式的な習慣になってしまいます</a:t>
            </a:r>
            <a:r>
              <a:rPr lang="ja-JP" altLang="en-US" i="1" dirty="0" smtClean="0">
                <a:solidFill>
                  <a:schemeClr val="tx2"/>
                </a:solidFill>
              </a:rPr>
              <a:t>。</a:t>
            </a:r>
            <a:endParaRPr lang="en-US" altLang="ja-JP" i="1" dirty="0" smtClean="0">
              <a:solidFill>
                <a:schemeClr val="tx2"/>
              </a:solidFill>
            </a:endParaRPr>
          </a:p>
          <a:p>
            <a:pPr marL="0" lvl="0" indent="0" algn="r" defTabSz="914400">
              <a:lnSpc>
                <a:spcPct val="100000"/>
              </a:lnSpc>
              <a:spcBef>
                <a:spcPts val="0"/>
              </a:spcBef>
              <a:buNone/>
              <a:defRPr/>
            </a:pPr>
            <a:r>
              <a:rPr lang="ja-JP" altLang="en-US" sz="2800" i="1" dirty="0">
                <a:solidFill>
                  <a:schemeClr val="tx2"/>
                </a:solidFill>
              </a:rPr>
              <a:t>キリスト</a:t>
            </a:r>
            <a:r>
              <a:rPr lang="ja-JP" altLang="en-US" sz="2800" i="1" dirty="0" smtClean="0">
                <a:solidFill>
                  <a:schemeClr val="tx2"/>
                </a:solidFill>
              </a:rPr>
              <a:t>への道</a:t>
            </a:r>
            <a:endParaRPr lang="en-US" sz="2800" i="1" dirty="0">
              <a:solidFill>
                <a:schemeClr val="tx2"/>
              </a:solidFill>
            </a:endParaRPr>
          </a:p>
        </p:txBody>
      </p:sp>
      <p:pic>
        <p:nvPicPr>
          <p:cNvPr id="7" name="Picture 6" descr="EGWhite"/>
          <p:cNvPicPr>
            <a:picLocks noChangeAspect="1" noChangeArrowheads="1"/>
          </p:cNvPicPr>
          <p:nvPr/>
        </p:nvPicPr>
        <p:blipFill>
          <a:blip r:embed="rId2" cstate="print"/>
          <a:srcRect/>
          <a:stretch>
            <a:fillRect/>
          </a:stretch>
        </p:blipFill>
        <p:spPr bwMode="auto">
          <a:xfrm>
            <a:off x="609600" y="1411552"/>
            <a:ext cx="2133600" cy="2739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95587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AED41C83-D357-432B-BB79-B33E377880E6}"/>
              </a:ext>
            </a:extLst>
          </p:cNvPr>
          <p:cNvSpPr>
            <a:spLocks noGrp="1"/>
          </p:cNvSpPr>
          <p:nvPr>
            <p:ph type="body" sz="quarter" idx="10"/>
          </p:nvPr>
        </p:nvSpPr>
        <p:spPr>
          <a:xfrm>
            <a:off x="508000" y="381000"/>
            <a:ext cx="6045200" cy="5515356"/>
          </a:xfrm>
        </p:spPr>
        <p:txBody>
          <a:bodyPr/>
          <a:lstStyle/>
          <a:p>
            <a:pPr marL="0" indent="0">
              <a:buNone/>
            </a:pPr>
            <a:r>
              <a:rPr lang="en-US" dirty="0"/>
              <a:t>“</a:t>
            </a:r>
            <a:r>
              <a:rPr lang="en-US" baseline="30000" dirty="0"/>
              <a:t> </a:t>
            </a:r>
            <a:r>
              <a:rPr lang="en-US" dirty="0"/>
              <a:t>And the apostles said to the Lord, ‘Increase our faith.’ So the Lord said, ‘If you have faith as a mustard seed, you can say to this mulberry tree, ‘Be pulled up by the roots and be planted in the sea,’ and it would obey you.”			   </a:t>
            </a:r>
            <a:r>
              <a:rPr lang="en-US" dirty="0">
                <a:solidFill>
                  <a:schemeClr val="tx2"/>
                </a:solidFill>
              </a:rPr>
              <a:t>Luke 17:5, </a:t>
            </a:r>
            <a:r>
              <a:rPr lang="en-US" dirty="0" smtClean="0">
                <a:solidFill>
                  <a:schemeClr val="tx2"/>
                </a:solidFill>
              </a:rPr>
              <a:t>6</a:t>
            </a:r>
          </a:p>
          <a:p>
            <a:pPr marL="0" indent="0">
              <a:buNone/>
            </a:pPr>
            <a:r>
              <a:rPr lang="ja-JP" altLang="en-US" sz="2800" dirty="0"/>
              <a:t>使徒たちは主に「わたしたちの信仰を増してください」と言った。 </a:t>
            </a:r>
            <a:r>
              <a:rPr lang="ja-JP" altLang="en-US" sz="2800" dirty="0" smtClean="0"/>
              <a:t>そこ</a:t>
            </a:r>
            <a:r>
              <a:rPr lang="ja-JP" altLang="en-US" sz="2800" dirty="0"/>
              <a:t>で主が言われた、「もし、からし種一粒ほどの信仰があるなら、この桑の木に、</a:t>
            </a:r>
            <a:r>
              <a:rPr lang="en-US" altLang="ja-JP" sz="2800" dirty="0"/>
              <a:t>『</a:t>
            </a:r>
            <a:r>
              <a:rPr lang="ja-JP" altLang="en-US" sz="2800" dirty="0"/>
              <a:t>抜け出して海に植われ</a:t>
            </a:r>
            <a:r>
              <a:rPr lang="en-US" altLang="ja-JP" sz="2800" dirty="0"/>
              <a:t>』</a:t>
            </a:r>
            <a:r>
              <a:rPr lang="ja-JP" altLang="en-US" sz="2800" dirty="0"/>
              <a:t>と言ったとしても、その言葉どおりになるであろう</a:t>
            </a:r>
            <a:r>
              <a:rPr lang="ja-JP" altLang="en-US" sz="2800" dirty="0" smtClean="0"/>
              <a:t>。           </a:t>
            </a:r>
            <a:r>
              <a:rPr lang="ja-JP" altLang="en-US" sz="2800" dirty="0" smtClean="0">
                <a:solidFill>
                  <a:schemeClr val="tx2"/>
                </a:solidFill>
              </a:rPr>
              <a:t>ルカ</a:t>
            </a:r>
            <a:r>
              <a:rPr lang="en-US" altLang="ja-JP" sz="2800" dirty="0">
                <a:solidFill>
                  <a:schemeClr val="tx2"/>
                </a:solidFill>
              </a:rPr>
              <a:t>17:5, </a:t>
            </a:r>
            <a:r>
              <a:rPr lang="en-US" altLang="ja-JP" sz="2800" dirty="0" smtClean="0">
                <a:solidFill>
                  <a:schemeClr val="tx2"/>
                </a:solidFill>
              </a:rPr>
              <a:t>6</a:t>
            </a:r>
            <a:endParaRPr lang="en-US" altLang="ja-JP" sz="2800" dirty="0" smtClean="0"/>
          </a:p>
        </p:txBody>
      </p:sp>
      <p:pic>
        <p:nvPicPr>
          <p:cNvPr id="3" name="Picture 2" descr="A person looking at the camera&#10;&#10;Description generated with very high confidence">
            <a:extLst>
              <a:ext uri="{FF2B5EF4-FFF2-40B4-BE49-F238E27FC236}">
                <a16:creationId xmlns:a16="http://schemas.microsoft.com/office/drawing/2014/main" xmlns="" id="{8479E547-2BD4-4A38-9C6B-44A16E2C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81000"/>
            <a:ext cx="3943350" cy="5257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015923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dirty="0"/>
              <a:t>Reginald </a:t>
            </a:r>
            <a:r>
              <a:rPr lang="en-US" altLang="en-US" dirty="0" err="1" smtClean="0"/>
              <a:t>Sibanda</a:t>
            </a:r>
            <a:r>
              <a:rPr lang="en-US" altLang="en-US" dirty="0" smtClean="0"/>
              <a:t> </a:t>
            </a:r>
            <a:r>
              <a:rPr lang="ja-JP" altLang="en-US" sz="4000" dirty="0" smtClean="0"/>
              <a:t>レジナード・シバンダ</a:t>
            </a:r>
            <a:endParaRPr lang="en-US" altLang="en-US" sz="4000" dirty="0"/>
          </a:p>
        </p:txBody>
      </p:sp>
      <p:pic>
        <p:nvPicPr>
          <p:cNvPr id="99331" name="Picture 2" descr="C:\Users\clouzet\Pictures\12-12 NY - NADEI Xmas - NAD Retreat\photo.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1986" t="23206" r="14877" b="22153"/>
          <a:stretch>
            <a:fillRect/>
          </a:stretch>
        </p:blipFill>
        <p:spPr bwMode="auto">
          <a:xfrm>
            <a:off x="2209800" y="1143001"/>
            <a:ext cx="8001000" cy="5172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515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dirty="0"/>
              <a:t>Reginald </a:t>
            </a:r>
            <a:r>
              <a:rPr lang="en-US" altLang="en-US" dirty="0" err="1" smtClean="0"/>
              <a:t>Sibanda</a:t>
            </a:r>
            <a:r>
              <a:rPr lang="ja-JP" altLang="en-US" dirty="0"/>
              <a:t>　</a:t>
            </a:r>
            <a:r>
              <a:rPr lang="ja-JP" altLang="en-US" sz="4000" dirty="0"/>
              <a:t>レジナード・シバンダ</a:t>
            </a:r>
            <a:endParaRPr lang="en-US" altLang="en-US" sz="4000" dirty="0"/>
          </a:p>
        </p:txBody>
      </p:sp>
      <p:pic>
        <p:nvPicPr>
          <p:cNvPr id="100355" name="Picture 2" descr="C:\Users\clouzet\Pictures\Sibanda New Vehicle.jpg"/>
          <p:cNvPicPr>
            <a:picLocks noChangeAspect="1" noChangeArrowheads="1"/>
          </p:cNvPicPr>
          <p:nvPr/>
        </p:nvPicPr>
        <p:blipFill>
          <a:blip r:embed="rId2">
            <a:extLst>
              <a:ext uri="{28A0092B-C50C-407E-A947-70E740481C1C}">
                <a14:useLocalDpi xmlns:a14="http://schemas.microsoft.com/office/drawing/2010/main" val="0"/>
              </a:ext>
            </a:extLst>
          </a:blip>
          <a:srcRect l="7143" t="5373" r="3214" b="14137"/>
          <a:stretch>
            <a:fillRect/>
          </a:stretch>
        </p:blipFill>
        <p:spPr bwMode="auto">
          <a:xfrm>
            <a:off x="2213073" y="1143000"/>
            <a:ext cx="7726265" cy="518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480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47"/>
          <p:cNvPicPr>
            <a:picLocks noChangeAspect="1" noChangeArrowheads="1"/>
          </p:cNvPicPr>
          <p:nvPr/>
        </p:nvPicPr>
        <p:blipFill rotWithShape="1">
          <a:blip r:embed="rId2" cstate="print"/>
          <a:srcRect t="25373"/>
          <a:stretch/>
        </p:blipFill>
        <p:spPr bwMode="auto">
          <a:xfrm>
            <a:off x="-60960" y="0"/>
            <a:ext cx="12252960" cy="6858000"/>
          </a:xfrm>
          <a:prstGeom prst="rect">
            <a:avLst/>
          </a:prstGeom>
          <a:noFill/>
          <a:ln w="9525">
            <a:noFill/>
            <a:miter lim="800000"/>
            <a:headEnd/>
            <a:tailEnd/>
          </a:ln>
        </p:spPr>
      </p:pic>
      <p:sp>
        <p:nvSpPr>
          <p:cNvPr id="7" name="TextBox 6"/>
          <p:cNvSpPr txBox="1"/>
          <p:nvPr/>
        </p:nvSpPr>
        <p:spPr>
          <a:xfrm>
            <a:off x="2209800" y="988874"/>
            <a:ext cx="7696200" cy="2308324"/>
          </a:xfrm>
          <a:prstGeom prst="rect">
            <a:avLst/>
          </a:prstGeom>
          <a:noFill/>
        </p:spPr>
        <p:txBody>
          <a:bodyPr wrap="square">
            <a:spAutoFit/>
          </a:bodyPr>
          <a:lstStyle/>
          <a:p>
            <a:pPr algn="ctr">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“…For all </a:t>
            </a:r>
            <a:r>
              <a:rPr lang="en-US" sz="3600" u="sng" dirty="0">
                <a:ln w="18415" cmpd="sng">
                  <a:solidFill>
                    <a:srgbClr val="FFFFFF"/>
                  </a:solidFill>
                  <a:prstDash val="solid"/>
                </a:ln>
                <a:solidFill>
                  <a:srgbClr val="FFFFFF"/>
                </a:solidFill>
                <a:effectLst>
                  <a:outerShdw blurRad="63500" dir="3600000" algn="tl" rotWithShape="0">
                    <a:srgbClr val="000000">
                      <a:alpha val="70000"/>
                    </a:srgbClr>
                  </a:outerShdw>
                </a:effectLst>
              </a:rPr>
              <a:t>things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are Your servants.”</a:t>
            </a:r>
          </a:p>
          <a:p>
            <a:pPr algn="ctr">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a:ln w="18415" cmpd="sng">
                  <a:solidFill>
                    <a:srgbClr val="FFFFFF"/>
                  </a:solidFill>
                  <a:prstDash val="solid"/>
                </a:ln>
                <a:solidFill>
                  <a:schemeClr val="accent1"/>
                </a:solidFill>
                <a:effectLst>
                  <a:outerShdw blurRad="63500" dir="3600000" algn="tl" rotWithShape="0">
                    <a:srgbClr val="000000">
                      <a:alpha val="70000"/>
                    </a:srgbClr>
                  </a:outerShdw>
                </a:effectLst>
              </a:rPr>
              <a:t>Psalm </a:t>
            </a:r>
            <a:r>
              <a:rPr lang="en-US" sz="3600" dirty="0" smtClean="0">
                <a:ln w="18415" cmpd="sng">
                  <a:solidFill>
                    <a:srgbClr val="FFFFFF"/>
                  </a:solidFill>
                  <a:prstDash val="solid"/>
                </a:ln>
                <a:solidFill>
                  <a:schemeClr val="accent1"/>
                </a:solidFill>
                <a:effectLst>
                  <a:outerShdw blurRad="63500" dir="3600000" algn="tl" rotWithShape="0">
                    <a:srgbClr val="000000">
                      <a:alpha val="70000"/>
                    </a:srgbClr>
                  </a:outerShdw>
                </a:effectLst>
              </a:rPr>
              <a:t>119:91</a:t>
            </a:r>
          </a:p>
          <a:p>
            <a:pPr algn="r">
              <a:defRPr/>
            </a:pPr>
            <a:r>
              <a:rPr lang="ja-JP" altLang="en-US" sz="3200" u="sng" dirty="0">
                <a:solidFill>
                  <a:schemeClr val="bg1"/>
                </a:solidFill>
              </a:rPr>
              <a:t>よろずのものは</a:t>
            </a:r>
            <a:r>
              <a:rPr lang="ja-JP" altLang="en-US" sz="3200" dirty="0">
                <a:solidFill>
                  <a:schemeClr val="bg1"/>
                </a:solidFill>
              </a:rPr>
              <a:t>皆あなたのしも</a:t>
            </a:r>
            <a:r>
              <a:rPr lang="ja-JP" altLang="en-US" sz="3200" dirty="0" err="1">
                <a:solidFill>
                  <a:schemeClr val="bg1"/>
                </a:solidFill>
              </a:rPr>
              <a:t>べ</a:t>
            </a:r>
            <a:r>
              <a:rPr lang="ja-JP" altLang="en-US" sz="3200" dirty="0">
                <a:solidFill>
                  <a:schemeClr val="bg1"/>
                </a:solidFill>
              </a:rPr>
              <a:t>だからです</a:t>
            </a:r>
            <a:r>
              <a:rPr lang="ja-JP" altLang="en-US" sz="3200" dirty="0" smtClean="0">
                <a:solidFill>
                  <a:schemeClr val="bg1"/>
                </a:solidFill>
              </a:rPr>
              <a:t>。</a:t>
            </a:r>
            <a:r>
              <a:rPr lang="en-US" altLang="ja-JP" sz="3600" dirty="0" smtClean="0">
                <a:solidFill>
                  <a:schemeClr val="bg1"/>
                </a:solidFill>
              </a:rPr>
              <a:t>				</a:t>
            </a:r>
            <a:r>
              <a:rPr lang="ja-JP" altLang="en-US" sz="3600" dirty="0" smtClean="0">
                <a:solidFill>
                  <a:schemeClr val="accent1">
                    <a:lumMod val="40000"/>
                    <a:lumOff val="60000"/>
                  </a:schemeClr>
                </a:solidFill>
              </a:rPr>
              <a:t>詩篇</a:t>
            </a:r>
            <a:r>
              <a:rPr lang="en-US" altLang="ja-JP" sz="3600" dirty="0" smtClean="0">
                <a:solidFill>
                  <a:schemeClr val="accent1">
                    <a:lumMod val="40000"/>
                    <a:lumOff val="60000"/>
                  </a:schemeClr>
                </a:solidFill>
              </a:rPr>
              <a:t>119:91</a:t>
            </a:r>
            <a:endParaRPr lang="en-US" sz="3600" dirty="0">
              <a:ln w="18415" cmpd="sng">
                <a:solidFill>
                  <a:srgbClr val="FFFFFF"/>
                </a:solidFill>
                <a:prstDash val="solid"/>
              </a:ln>
              <a:solidFill>
                <a:schemeClr val="accent1">
                  <a:lumMod val="40000"/>
                  <a:lumOff val="60000"/>
                </a:schemeClr>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36375556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dirty="0"/>
              <a:t>Reginald </a:t>
            </a:r>
            <a:r>
              <a:rPr lang="en-US" altLang="en-US" dirty="0" err="1" smtClean="0"/>
              <a:t>Sibanda</a:t>
            </a:r>
            <a:r>
              <a:rPr lang="ja-JP" altLang="en-US" dirty="0"/>
              <a:t>　</a:t>
            </a:r>
            <a:r>
              <a:rPr lang="ja-JP" altLang="en-US" sz="4000" dirty="0"/>
              <a:t>レジナード・シバンダ</a:t>
            </a:r>
            <a:endParaRPr lang="en-US" altLang="en-US" sz="4000" dirty="0"/>
          </a:p>
        </p:txBody>
      </p:sp>
      <p:sp>
        <p:nvSpPr>
          <p:cNvPr id="3" name="Content Placeholder 2"/>
          <p:cNvSpPr>
            <a:spLocks noGrp="1"/>
          </p:cNvSpPr>
          <p:nvPr>
            <p:ph type="body" sz="quarter" idx="10"/>
          </p:nvPr>
        </p:nvSpPr>
        <p:spPr>
          <a:xfrm>
            <a:off x="508000" y="1411553"/>
            <a:ext cx="8483600" cy="6155531"/>
          </a:xfrm>
        </p:spPr>
        <p:txBody>
          <a:bodyPr/>
          <a:lstStyle/>
          <a:p>
            <a:r>
              <a:rPr lang="en-US" altLang="en-US" dirty="0"/>
              <a:t>Took a tough district: two churches, no </a:t>
            </a:r>
            <a:r>
              <a:rPr lang="en-US" altLang="en-US" dirty="0" smtClean="0"/>
              <a:t>growth</a:t>
            </a:r>
            <a:r>
              <a:rPr lang="ja-JP" altLang="en-US" dirty="0" smtClean="0"/>
              <a:t>　　困難な地域を</a:t>
            </a:r>
            <a:r>
              <a:rPr lang="ja-JP" altLang="en-US" dirty="0"/>
              <a:t>担当：</a:t>
            </a:r>
            <a:r>
              <a:rPr lang="ja-JP" altLang="en-US" dirty="0" smtClean="0"/>
              <a:t>成長しない</a:t>
            </a:r>
            <a:r>
              <a:rPr lang="ja-JP" altLang="en-US" dirty="0" smtClean="0"/>
              <a:t>２つの教会</a:t>
            </a:r>
            <a:endParaRPr lang="en-US" altLang="en-US" dirty="0"/>
          </a:p>
          <a:p>
            <a:r>
              <a:rPr lang="en-US" altLang="en-US" dirty="0"/>
              <a:t>Taught members how to study their Bibles and how to share their </a:t>
            </a:r>
            <a:r>
              <a:rPr lang="en-US" altLang="en-US" dirty="0" smtClean="0"/>
              <a:t>faith</a:t>
            </a:r>
            <a:r>
              <a:rPr lang="ja-JP" altLang="en-US" dirty="0" smtClean="0"/>
              <a:t>　　　教会員に聖書研究の仕方と信仰を分かち合う方法を教えた</a:t>
            </a:r>
            <a:endParaRPr lang="en-US" altLang="en-US" dirty="0"/>
          </a:p>
          <a:p>
            <a:r>
              <a:rPr lang="en-US" altLang="en-US" dirty="0" smtClean="0"/>
              <a:t>Befriended </a:t>
            </a:r>
            <a:r>
              <a:rPr lang="en-US" altLang="en-US" dirty="0"/>
              <a:t>police, school personnel, hospital </a:t>
            </a:r>
            <a:r>
              <a:rPr lang="en-US" altLang="en-US" dirty="0" smtClean="0"/>
              <a:t>personnel</a:t>
            </a:r>
            <a:r>
              <a:rPr lang="ja-JP" altLang="en-US" dirty="0" smtClean="0"/>
              <a:t>　警官や学校職員、病院職員と親しくなった</a:t>
            </a:r>
            <a:endParaRPr lang="en-US" altLang="en-US" dirty="0"/>
          </a:p>
          <a:p>
            <a:r>
              <a:rPr lang="en-US" altLang="en-US" dirty="0"/>
              <a:t>Today, most of those people are Seventh-day Adventists</a:t>
            </a:r>
            <a:r>
              <a:rPr lang="en-US" altLang="en-US" dirty="0" smtClean="0"/>
              <a:t>!</a:t>
            </a:r>
            <a:r>
              <a:rPr lang="ja-JP" altLang="en-US" dirty="0" smtClean="0"/>
              <a:t>　現在それらのほとんどがセブンスデ</a:t>
            </a:r>
            <a:r>
              <a:rPr lang="en-US" altLang="ja-JP" dirty="0" smtClean="0"/>
              <a:t>―</a:t>
            </a:r>
            <a:r>
              <a:rPr lang="ja-JP" altLang="en-US" dirty="0" smtClean="0"/>
              <a:t>アドベンチストに</a:t>
            </a:r>
            <a:endParaRPr lang="en-US" altLang="en-US" dirty="0"/>
          </a:p>
          <a:p>
            <a:r>
              <a:rPr lang="en-US" altLang="en-US" dirty="0"/>
              <a:t>He had read his Bible from cover to cover many </a:t>
            </a:r>
            <a:r>
              <a:rPr lang="en-US" altLang="en-US" dirty="0" smtClean="0"/>
              <a:t>times</a:t>
            </a:r>
            <a:r>
              <a:rPr lang="ja-JP" altLang="en-US" dirty="0" smtClean="0"/>
              <a:t>　聖書を何度も通読した</a:t>
            </a:r>
            <a:endParaRPr lang="en-US" altLang="en-US" dirty="0"/>
          </a:p>
        </p:txBody>
      </p:sp>
      <p:pic>
        <p:nvPicPr>
          <p:cNvPr id="59394" name="Picture 2" descr="C:\Users\clouzet\Pictures\12-12 NY - NADEI Xmas - NAD Retreat\photo.JPG"/>
          <p:cNvPicPr>
            <a:picLocks noChangeAspect="1" noChangeArrowheads="1"/>
          </p:cNvPicPr>
          <p:nvPr/>
        </p:nvPicPr>
        <p:blipFill rotWithShape="1">
          <a:blip r:embed="rId2"/>
          <a:srcRect l="54330" t="28406" r="26503" b="40838"/>
          <a:stretch/>
        </p:blipFill>
        <p:spPr bwMode="auto">
          <a:xfrm>
            <a:off x="9207686" y="457200"/>
            <a:ext cx="2098489"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60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dirty="0"/>
              <a:t>Reginald </a:t>
            </a:r>
            <a:r>
              <a:rPr lang="en-US" altLang="en-US" dirty="0" err="1" smtClean="0"/>
              <a:t>Sibanda</a:t>
            </a:r>
            <a:r>
              <a:rPr lang="ja-JP" altLang="en-US" dirty="0"/>
              <a:t>　</a:t>
            </a:r>
            <a:r>
              <a:rPr lang="ja-JP" altLang="en-US" sz="4000" dirty="0"/>
              <a:t>レジナード・シバンダ</a:t>
            </a:r>
            <a:endParaRPr lang="en-US" altLang="en-US" sz="4000" dirty="0"/>
          </a:p>
        </p:txBody>
      </p:sp>
      <p:sp>
        <p:nvSpPr>
          <p:cNvPr id="3" name="Content Placeholder 2"/>
          <p:cNvSpPr>
            <a:spLocks noGrp="1"/>
          </p:cNvSpPr>
          <p:nvPr>
            <p:ph type="body" sz="quarter" idx="10"/>
          </p:nvPr>
        </p:nvSpPr>
        <p:spPr>
          <a:xfrm>
            <a:off x="508000" y="1411553"/>
            <a:ext cx="8483600" cy="5367623"/>
          </a:xfrm>
        </p:spPr>
        <p:txBody>
          <a:bodyPr/>
          <a:lstStyle/>
          <a:p>
            <a:r>
              <a:rPr lang="en-US" altLang="en-US" dirty="0"/>
              <a:t>Befriended police, school personnel, hospital </a:t>
            </a:r>
            <a:r>
              <a:rPr lang="en-US" altLang="en-US" dirty="0" smtClean="0"/>
              <a:t>personnel</a:t>
            </a:r>
            <a:r>
              <a:rPr lang="ja-JP" altLang="en-US" dirty="0" smtClean="0"/>
              <a:t>　　</a:t>
            </a:r>
            <a:r>
              <a:rPr lang="ja-JP" altLang="en-US" dirty="0" smtClean="0"/>
              <a:t>警官</a:t>
            </a:r>
            <a:r>
              <a:rPr lang="ja-JP" altLang="en-US" dirty="0"/>
              <a:t>や学校職員、病院職員と親しくなった</a:t>
            </a:r>
            <a:endParaRPr lang="en-US" altLang="en-US" dirty="0"/>
          </a:p>
          <a:p>
            <a:pPr marL="0" indent="0">
              <a:buNone/>
            </a:pPr>
            <a:endParaRPr lang="en-US" altLang="en-US" dirty="0"/>
          </a:p>
          <a:p>
            <a:r>
              <a:rPr lang="en-US" altLang="en-US" dirty="0"/>
              <a:t>Today, most of those people are Seventh-day Adventists</a:t>
            </a:r>
            <a:r>
              <a:rPr lang="en-US" altLang="en-US" dirty="0" smtClean="0"/>
              <a:t>!</a:t>
            </a:r>
            <a:r>
              <a:rPr lang="ja-JP" altLang="en-US" dirty="0" smtClean="0"/>
              <a:t>　　</a:t>
            </a:r>
            <a:r>
              <a:rPr lang="ja-JP" altLang="en-US" dirty="0" smtClean="0"/>
              <a:t>現在</a:t>
            </a:r>
            <a:r>
              <a:rPr lang="ja-JP" altLang="en-US" dirty="0"/>
              <a:t>それらのほとんどがセブンスデ</a:t>
            </a:r>
            <a:r>
              <a:rPr lang="en-US" altLang="ja-JP" dirty="0"/>
              <a:t>―</a:t>
            </a:r>
            <a:r>
              <a:rPr lang="ja-JP" altLang="en-US" dirty="0"/>
              <a:t>アドベンチストに</a:t>
            </a:r>
            <a:endParaRPr lang="en-US" altLang="en-US" dirty="0"/>
          </a:p>
          <a:p>
            <a:endParaRPr lang="en-US" altLang="en-US" dirty="0"/>
          </a:p>
          <a:p>
            <a:r>
              <a:rPr lang="en-US" altLang="en-US" dirty="0"/>
              <a:t>He had read his Bible from cover to cover many </a:t>
            </a:r>
            <a:r>
              <a:rPr lang="en-US" altLang="en-US" dirty="0" smtClean="0"/>
              <a:t>times</a:t>
            </a:r>
            <a:r>
              <a:rPr lang="ja-JP" altLang="en-US" dirty="0" smtClean="0"/>
              <a:t>　　</a:t>
            </a:r>
            <a:r>
              <a:rPr lang="ja-JP" altLang="en-US" dirty="0" smtClean="0"/>
              <a:t>聖書</a:t>
            </a:r>
            <a:r>
              <a:rPr lang="ja-JP" altLang="en-US" dirty="0"/>
              <a:t>を何度も通読した</a:t>
            </a:r>
            <a:endParaRPr lang="en-US" altLang="en-US" dirty="0"/>
          </a:p>
          <a:p>
            <a:endParaRPr lang="en-US" altLang="en-US" dirty="0"/>
          </a:p>
        </p:txBody>
      </p:sp>
      <p:pic>
        <p:nvPicPr>
          <p:cNvPr id="59394" name="Picture 2" descr="C:\Users\clouzet\Pictures\12-12 NY - NADEI Xmas - NAD Retreat\photo.JPG"/>
          <p:cNvPicPr>
            <a:picLocks noChangeAspect="1" noChangeArrowheads="1"/>
          </p:cNvPicPr>
          <p:nvPr/>
        </p:nvPicPr>
        <p:blipFill rotWithShape="1">
          <a:blip r:embed="rId2"/>
          <a:srcRect l="54330" t="28406" r="26503" b="40838"/>
          <a:stretch/>
        </p:blipFill>
        <p:spPr bwMode="auto">
          <a:xfrm>
            <a:off x="9207686" y="457200"/>
            <a:ext cx="2098489"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87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dirty="0"/>
              <a:t>Reginald </a:t>
            </a:r>
            <a:r>
              <a:rPr lang="en-US" altLang="en-US" dirty="0" err="1" smtClean="0"/>
              <a:t>Sibanda</a:t>
            </a:r>
            <a:r>
              <a:rPr lang="ja-JP" altLang="en-US" dirty="0"/>
              <a:t>　</a:t>
            </a:r>
            <a:r>
              <a:rPr lang="ja-JP" altLang="en-US" sz="4000" dirty="0"/>
              <a:t>レジナード・シバンダ</a:t>
            </a:r>
            <a:endParaRPr lang="en-US" altLang="en-US" sz="4000" dirty="0"/>
          </a:p>
        </p:txBody>
      </p:sp>
      <p:sp>
        <p:nvSpPr>
          <p:cNvPr id="3" name="Content Placeholder 2"/>
          <p:cNvSpPr>
            <a:spLocks noGrp="1"/>
          </p:cNvSpPr>
          <p:nvPr>
            <p:ph type="body" sz="quarter" idx="10"/>
          </p:nvPr>
        </p:nvSpPr>
        <p:spPr>
          <a:xfrm>
            <a:off x="508000" y="1411553"/>
            <a:ext cx="8483600" cy="5121402"/>
          </a:xfrm>
        </p:spPr>
        <p:txBody>
          <a:bodyPr/>
          <a:lstStyle/>
          <a:p>
            <a:r>
              <a:rPr lang="en-US" altLang="en-US" dirty="0"/>
              <a:t>He has read his Bible from cover to cover many </a:t>
            </a:r>
            <a:r>
              <a:rPr lang="en-US" altLang="en-US" dirty="0" smtClean="0"/>
              <a:t>times</a:t>
            </a:r>
            <a:r>
              <a:rPr lang="ja-JP" altLang="en-US" dirty="0"/>
              <a:t>　聖書を何度も通読</a:t>
            </a:r>
            <a:r>
              <a:rPr lang="ja-JP" altLang="en-US" dirty="0" smtClean="0"/>
              <a:t>した</a:t>
            </a:r>
            <a:r>
              <a:rPr lang="ja-JP" altLang="en-US" dirty="0" smtClean="0"/>
              <a:t>　</a:t>
            </a:r>
            <a:endParaRPr lang="en-US" altLang="en-US" dirty="0"/>
          </a:p>
          <a:p>
            <a:endParaRPr lang="en-US" altLang="en-US" dirty="0"/>
          </a:p>
          <a:p>
            <a:endParaRPr lang="en-US" altLang="en-US" dirty="0"/>
          </a:p>
          <a:p>
            <a:r>
              <a:rPr lang="en-US" altLang="en-US" dirty="0"/>
              <a:t>Grew his district from 2 to 120 churches</a:t>
            </a:r>
            <a:r>
              <a:rPr lang="en-US" altLang="en-US" dirty="0" smtClean="0"/>
              <a:t>!</a:t>
            </a:r>
            <a:r>
              <a:rPr lang="ja-JP" altLang="en-US" dirty="0" smtClean="0"/>
              <a:t>　彼の地域で２つだった教会は１２０に！</a:t>
            </a:r>
            <a:endParaRPr lang="en-US" altLang="en-US" dirty="0"/>
          </a:p>
          <a:p>
            <a:endParaRPr lang="en-US" altLang="en-US" dirty="0"/>
          </a:p>
          <a:p>
            <a:endParaRPr lang="en-US" altLang="en-US" dirty="0"/>
          </a:p>
          <a:p>
            <a:r>
              <a:rPr lang="en-US" altLang="en-US" dirty="0"/>
              <a:t>Membership from 273 to </a:t>
            </a:r>
            <a:r>
              <a:rPr lang="en-US" altLang="en-US" b="1" dirty="0"/>
              <a:t>21,256</a:t>
            </a:r>
            <a:r>
              <a:rPr lang="en-US" altLang="en-US" dirty="0"/>
              <a:t> in three years</a:t>
            </a:r>
            <a:r>
              <a:rPr lang="en-US" altLang="en-US" dirty="0" smtClean="0"/>
              <a:t>!</a:t>
            </a:r>
            <a:r>
              <a:rPr lang="ja-JP" altLang="en-US" dirty="0" smtClean="0"/>
              <a:t>教会員は３年で</a:t>
            </a:r>
            <a:r>
              <a:rPr lang="en-US" altLang="ja-JP" dirty="0" smtClean="0"/>
              <a:t>273</a:t>
            </a:r>
            <a:r>
              <a:rPr lang="ja-JP" altLang="en-US" dirty="0" smtClean="0"/>
              <a:t>人から</a:t>
            </a:r>
            <a:r>
              <a:rPr lang="en-US" altLang="ja-JP" dirty="0" smtClean="0"/>
              <a:t>21,256</a:t>
            </a:r>
            <a:r>
              <a:rPr lang="ja-JP" altLang="en-US" dirty="0" smtClean="0"/>
              <a:t>人に！</a:t>
            </a:r>
            <a:endParaRPr lang="en-US" altLang="en-US" dirty="0"/>
          </a:p>
        </p:txBody>
      </p:sp>
      <p:pic>
        <p:nvPicPr>
          <p:cNvPr id="59394" name="Picture 2" descr="C:\Users\clouzet\Pictures\12-12 NY - NADEI Xmas - NAD Retreat\photo.JPG"/>
          <p:cNvPicPr>
            <a:picLocks noChangeAspect="1" noChangeArrowheads="1"/>
          </p:cNvPicPr>
          <p:nvPr/>
        </p:nvPicPr>
        <p:blipFill rotWithShape="1">
          <a:blip r:embed="rId2"/>
          <a:srcRect l="54330" t="28406" r="26503" b="40838"/>
          <a:stretch/>
        </p:blipFill>
        <p:spPr bwMode="auto">
          <a:xfrm>
            <a:off x="9207686" y="457200"/>
            <a:ext cx="2098489"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235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dirty="0"/>
              <a:t>Reginald </a:t>
            </a:r>
            <a:r>
              <a:rPr lang="en-US" altLang="en-US" dirty="0" err="1" smtClean="0"/>
              <a:t>Sibanda</a:t>
            </a:r>
            <a:r>
              <a:rPr lang="ja-JP" altLang="en-US" dirty="0"/>
              <a:t>　</a:t>
            </a:r>
            <a:r>
              <a:rPr lang="ja-JP" altLang="en-US" sz="4000" dirty="0"/>
              <a:t>レジナード・シバンダ</a:t>
            </a:r>
            <a:endParaRPr lang="en-US" altLang="en-US" sz="4000" dirty="0"/>
          </a:p>
        </p:txBody>
      </p:sp>
      <p:sp>
        <p:nvSpPr>
          <p:cNvPr id="3" name="Content Placeholder 2"/>
          <p:cNvSpPr>
            <a:spLocks noGrp="1"/>
          </p:cNvSpPr>
          <p:nvPr>
            <p:ph type="body" sz="quarter" idx="10"/>
          </p:nvPr>
        </p:nvSpPr>
        <p:spPr>
          <a:xfrm>
            <a:off x="508000" y="1411553"/>
            <a:ext cx="8255000" cy="4628960"/>
          </a:xfrm>
        </p:spPr>
        <p:txBody>
          <a:bodyPr/>
          <a:lstStyle/>
          <a:p>
            <a:r>
              <a:rPr lang="en-US" altLang="en-US" dirty="0"/>
              <a:t>Coordinated over 100 evangelistic campaigns at the same </a:t>
            </a:r>
            <a:r>
              <a:rPr lang="en-US" altLang="en-US" dirty="0" smtClean="0"/>
              <a:t>time</a:t>
            </a:r>
            <a:r>
              <a:rPr lang="ja-JP" altLang="en-US" dirty="0" smtClean="0"/>
              <a:t>　同時に１００以上の伝道集会を企画した</a:t>
            </a:r>
            <a:endParaRPr lang="en-US" altLang="en-US" dirty="0"/>
          </a:p>
          <a:p>
            <a:endParaRPr lang="en-US" altLang="en-US" dirty="0"/>
          </a:p>
          <a:p>
            <a:r>
              <a:rPr lang="en-US" altLang="en-US" dirty="0"/>
              <a:t>Gets up at 2 a.m. to pray for 4-6 hrs. He prays for hundreds of people to come to know Jesus every day, but he also works hard on their </a:t>
            </a:r>
            <a:r>
              <a:rPr lang="en-US" altLang="en-US" dirty="0" smtClean="0"/>
              <a:t>behalf</a:t>
            </a:r>
            <a:r>
              <a:rPr lang="ja-JP" altLang="en-US" dirty="0" smtClean="0"/>
              <a:t>　４～６時間祈るために２時に起床。彼はイエスを知ることになる何百もの人々のために毎日祈る、そして彼らのためによく働く。</a:t>
            </a:r>
            <a:endParaRPr lang="en-US" altLang="en-US" dirty="0"/>
          </a:p>
        </p:txBody>
      </p:sp>
      <p:pic>
        <p:nvPicPr>
          <p:cNvPr id="59394" name="Picture 2" descr="C:\Users\clouzet\Pictures\12-12 NY - NADEI Xmas - NAD Retreat\photo.JPG"/>
          <p:cNvPicPr>
            <a:picLocks noChangeAspect="1" noChangeArrowheads="1"/>
          </p:cNvPicPr>
          <p:nvPr/>
        </p:nvPicPr>
        <p:blipFill rotWithShape="1">
          <a:blip r:embed="rId2"/>
          <a:srcRect l="54330" t="28406" r="26503" b="40838"/>
          <a:stretch/>
        </p:blipFill>
        <p:spPr bwMode="auto">
          <a:xfrm>
            <a:off x="9207686" y="457200"/>
            <a:ext cx="2098489"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761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57FFD-17A2-4A42-B86C-C65521F5F422}"/>
              </a:ext>
            </a:extLst>
          </p:cNvPr>
          <p:cNvSpPr>
            <a:spLocks noGrp="1"/>
          </p:cNvSpPr>
          <p:nvPr>
            <p:ph type="title"/>
          </p:nvPr>
        </p:nvSpPr>
        <p:spPr/>
        <p:txBody>
          <a:bodyPr/>
          <a:lstStyle/>
          <a:p>
            <a:r>
              <a:rPr lang="en-US" dirty="0"/>
              <a:t>Expect Setbacks</a:t>
            </a:r>
            <a:r>
              <a:rPr lang="en-US" dirty="0" smtClean="0"/>
              <a:t>…</a:t>
            </a:r>
            <a:r>
              <a:rPr lang="ja-JP" altLang="en-US" dirty="0" smtClean="0"/>
              <a:t>　停滞もある・・・</a:t>
            </a:r>
            <a:endParaRPr lang="en-US" dirty="0"/>
          </a:p>
        </p:txBody>
      </p:sp>
      <p:sp>
        <p:nvSpPr>
          <p:cNvPr id="3" name="Text Placeholder 2">
            <a:extLst>
              <a:ext uri="{FF2B5EF4-FFF2-40B4-BE49-F238E27FC236}">
                <a16:creationId xmlns:a16="http://schemas.microsoft.com/office/drawing/2014/main" xmlns="" id="{D6D80292-1094-4811-AA6E-F1B4EFB816BE}"/>
              </a:ext>
            </a:extLst>
          </p:cNvPr>
          <p:cNvSpPr>
            <a:spLocks noGrp="1"/>
          </p:cNvSpPr>
          <p:nvPr>
            <p:ph type="body" sz="quarter" idx="10"/>
          </p:nvPr>
        </p:nvSpPr>
        <p:spPr>
          <a:xfrm>
            <a:off x="508000" y="1411553"/>
            <a:ext cx="5283200" cy="2954655"/>
          </a:xfrm>
        </p:spPr>
        <p:txBody>
          <a:bodyPr/>
          <a:lstStyle/>
          <a:p>
            <a:r>
              <a:rPr lang="en-US" dirty="0"/>
              <a:t>Their schedule changes</a:t>
            </a:r>
            <a:r>
              <a:rPr lang="en-US" dirty="0" smtClean="0"/>
              <a:t>…</a:t>
            </a:r>
            <a:r>
              <a:rPr lang="ja-JP" altLang="en-US" dirty="0" smtClean="0"/>
              <a:t>　　スケジュールが変わる</a:t>
            </a:r>
            <a:endParaRPr lang="en-US" dirty="0"/>
          </a:p>
          <a:p>
            <a:endParaRPr lang="en-US" dirty="0"/>
          </a:p>
          <a:p>
            <a:endParaRPr lang="en-US" dirty="0"/>
          </a:p>
          <a:p>
            <a:r>
              <a:rPr lang="en-US" dirty="0"/>
              <a:t>They are under conviction</a:t>
            </a:r>
            <a:r>
              <a:rPr lang="en-US" dirty="0" smtClean="0"/>
              <a:t>…</a:t>
            </a:r>
            <a:r>
              <a:rPr lang="ja-JP" altLang="en-US" dirty="0"/>
              <a:t>確信</a:t>
            </a:r>
            <a:r>
              <a:rPr lang="ja-JP" altLang="en-US" dirty="0" smtClean="0"/>
              <a:t>に至っていない</a:t>
            </a:r>
            <a:endParaRPr lang="en-US" dirty="0"/>
          </a:p>
        </p:txBody>
      </p:sp>
      <p:pic>
        <p:nvPicPr>
          <p:cNvPr id="5" name="Picture 4" descr="A group of people sitting at a table using a computer&#10;&#10;Description generated with high confidence">
            <a:extLst>
              <a:ext uri="{FF2B5EF4-FFF2-40B4-BE49-F238E27FC236}">
                <a16:creationId xmlns:a16="http://schemas.microsoft.com/office/drawing/2014/main" xmlns="" id="{BF4866D4-3678-4E81-A6C3-930FC4314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066800"/>
            <a:ext cx="5826387" cy="3886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5808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57FFD-17A2-4A42-B86C-C65521F5F422}"/>
              </a:ext>
            </a:extLst>
          </p:cNvPr>
          <p:cNvSpPr>
            <a:spLocks noGrp="1"/>
          </p:cNvSpPr>
          <p:nvPr>
            <p:ph type="title"/>
          </p:nvPr>
        </p:nvSpPr>
        <p:spPr/>
        <p:txBody>
          <a:bodyPr/>
          <a:lstStyle/>
          <a:p>
            <a:r>
              <a:rPr lang="en-US" dirty="0"/>
              <a:t>Expect Setbacks</a:t>
            </a:r>
            <a:r>
              <a:rPr lang="en-US" dirty="0" smtClean="0"/>
              <a:t>…</a:t>
            </a:r>
            <a:r>
              <a:rPr lang="ja-JP" altLang="en-US" dirty="0"/>
              <a:t>　停滞もある・・・</a:t>
            </a:r>
            <a:endParaRPr lang="en-US" dirty="0"/>
          </a:p>
        </p:txBody>
      </p:sp>
      <p:sp>
        <p:nvSpPr>
          <p:cNvPr id="3" name="Text Placeholder 2">
            <a:extLst>
              <a:ext uri="{FF2B5EF4-FFF2-40B4-BE49-F238E27FC236}">
                <a16:creationId xmlns:a16="http://schemas.microsoft.com/office/drawing/2014/main" xmlns="" id="{D6D80292-1094-4811-AA6E-F1B4EFB816BE}"/>
              </a:ext>
            </a:extLst>
          </p:cNvPr>
          <p:cNvSpPr>
            <a:spLocks noGrp="1"/>
          </p:cNvSpPr>
          <p:nvPr>
            <p:ph type="body" sz="quarter" idx="10"/>
          </p:nvPr>
        </p:nvSpPr>
        <p:spPr>
          <a:xfrm>
            <a:off x="508000" y="1411553"/>
            <a:ext cx="5283200" cy="2856167"/>
          </a:xfrm>
        </p:spPr>
        <p:txBody>
          <a:bodyPr/>
          <a:lstStyle/>
          <a:p>
            <a:r>
              <a:rPr lang="en-US" dirty="0"/>
              <a:t>The family interferes</a:t>
            </a:r>
            <a:r>
              <a:rPr lang="en-US" dirty="0" smtClean="0"/>
              <a:t>…</a:t>
            </a:r>
            <a:r>
              <a:rPr lang="ja-JP" altLang="en-US" dirty="0" smtClean="0"/>
              <a:t>　　　　家族が妨害する</a:t>
            </a:r>
            <a:endParaRPr lang="en-US" dirty="0"/>
          </a:p>
          <a:p>
            <a:endParaRPr lang="en-US" dirty="0"/>
          </a:p>
          <a:p>
            <a:r>
              <a:rPr lang="en-US" dirty="0"/>
              <a:t>They get distracted and lose interest</a:t>
            </a:r>
            <a:r>
              <a:rPr lang="en-US" dirty="0" smtClean="0"/>
              <a:t>…</a:t>
            </a:r>
            <a:r>
              <a:rPr lang="ja-JP" altLang="en-US" dirty="0" smtClean="0"/>
              <a:t>　　　　　　　　　　　　気が散って関心を失くす</a:t>
            </a:r>
            <a:endParaRPr lang="en-US" dirty="0"/>
          </a:p>
        </p:txBody>
      </p:sp>
      <p:pic>
        <p:nvPicPr>
          <p:cNvPr id="5" name="Picture 4" descr="A group of people sitting at a table using a computer&#10;&#10;Description generated with high confidence">
            <a:extLst>
              <a:ext uri="{FF2B5EF4-FFF2-40B4-BE49-F238E27FC236}">
                <a16:creationId xmlns:a16="http://schemas.microsoft.com/office/drawing/2014/main" xmlns="" id="{BF4866D4-3678-4E81-A6C3-930FC4314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066800"/>
            <a:ext cx="5826387" cy="388620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xmlns="" id="{89D2AC09-91E3-486B-A025-D664746F3953}"/>
              </a:ext>
            </a:extLst>
          </p:cNvPr>
          <p:cNvPicPr>
            <a:picLocks noChangeAspect="1"/>
          </p:cNvPicPr>
          <p:nvPr/>
        </p:nvPicPr>
        <p:blipFill>
          <a:blip r:embed="rId3"/>
          <a:stretch>
            <a:fillRect/>
          </a:stretch>
        </p:blipFill>
        <p:spPr>
          <a:xfrm>
            <a:off x="304800" y="4114727"/>
            <a:ext cx="4980864" cy="1676545"/>
          </a:xfrm>
          <a:prstGeom prst="rect">
            <a:avLst/>
          </a:prstGeom>
        </p:spPr>
      </p:pic>
      <p:sp>
        <p:nvSpPr>
          <p:cNvPr id="4" name="テキスト ボックス 3"/>
          <p:cNvSpPr txBox="1"/>
          <p:nvPr/>
        </p:nvSpPr>
        <p:spPr>
          <a:xfrm>
            <a:off x="914400" y="5602374"/>
            <a:ext cx="3962400" cy="1200329"/>
          </a:xfrm>
          <a:prstGeom prst="rect">
            <a:avLst/>
          </a:prstGeom>
          <a:noFill/>
        </p:spPr>
        <p:txBody>
          <a:bodyPr wrap="square" rtlCol="0">
            <a:spAutoFit/>
          </a:bodyPr>
          <a:lstStyle/>
          <a:p>
            <a:pPr algn="ctr"/>
            <a:r>
              <a:rPr kumimoji="1" lang="ja-JP" altLang="en-US" sz="3600" dirty="0" smtClean="0">
                <a:solidFill>
                  <a:srgbClr val="002060"/>
                </a:solidFill>
                <a:latin typeface="HGPｺﾞｼｯｸE" panose="020B0900000000000000" pitchFamily="50" charset="-128"/>
                <a:ea typeface="HGPｺﾞｼｯｸE" panose="020B0900000000000000" pitchFamily="50" charset="-128"/>
              </a:rPr>
              <a:t>彼らのために祈り</a:t>
            </a:r>
            <a:endParaRPr kumimoji="1" lang="en-US" altLang="ja-JP" sz="3600" dirty="0" smtClean="0">
              <a:solidFill>
                <a:srgbClr val="002060"/>
              </a:solidFill>
              <a:latin typeface="HGPｺﾞｼｯｸE" panose="020B0900000000000000" pitchFamily="50" charset="-128"/>
              <a:ea typeface="HGPｺﾞｼｯｸE" panose="020B0900000000000000" pitchFamily="50" charset="-128"/>
            </a:endParaRPr>
          </a:p>
          <a:p>
            <a:pPr algn="ctr"/>
            <a:r>
              <a:rPr kumimoji="1" lang="ja-JP" altLang="en-US" sz="3600" dirty="0" smtClean="0">
                <a:solidFill>
                  <a:srgbClr val="002060"/>
                </a:solidFill>
                <a:latin typeface="HGPｺﾞｼｯｸE" panose="020B0900000000000000" pitchFamily="50" charset="-128"/>
                <a:ea typeface="HGPｺﾞｼｯｸE" panose="020B0900000000000000" pitchFamily="50" charset="-128"/>
              </a:rPr>
              <a:t>且つ働こう！</a:t>
            </a:r>
            <a:endParaRPr kumimoji="1" lang="ja-JP" altLang="en-US" sz="3600" dirty="0">
              <a:solidFill>
                <a:srgbClr val="00206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19350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1C5C4CA8-0637-4574-81F0-B4A8E2431711}"/>
              </a:ext>
            </a:extLst>
          </p:cNvPr>
          <p:cNvSpPr>
            <a:spLocks noGrp="1"/>
          </p:cNvSpPr>
          <p:nvPr>
            <p:ph type="title"/>
          </p:nvPr>
        </p:nvSpPr>
        <p:spPr>
          <a:xfrm>
            <a:off x="508000" y="230196"/>
            <a:ext cx="11176000" cy="1107996"/>
          </a:xfrm>
        </p:spPr>
        <p:txBody>
          <a:bodyPr/>
          <a:lstStyle/>
          <a:p>
            <a:r>
              <a:rPr lang="en-US" dirty="0"/>
              <a:t>George Muller (1805-1898</a:t>
            </a:r>
            <a:r>
              <a:rPr lang="en-US" dirty="0" smtClean="0"/>
              <a:t>)</a:t>
            </a:r>
            <a:br>
              <a:rPr lang="en-US" dirty="0" smtClean="0"/>
            </a:br>
            <a:r>
              <a:rPr lang="ja-JP" altLang="en-US" sz="3200" dirty="0" smtClean="0"/>
              <a:t>ジョージ　ミュラー</a:t>
            </a:r>
            <a:endParaRPr lang="en-US" sz="3200" dirty="0"/>
          </a:p>
        </p:txBody>
      </p:sp>
      <p:sp>
        <p:nvSpPr>
          <p:cNvPr id="9" name="Text Placeholder 8">
            <a:extLst>
              <a:ext uri="{FF2B5EF4-FFF2-40B4-BE49-F238E27FC236}">
                <a16:creationId xmlns:a16="http://schemas.microsoft.com/office/drawing/2014/main" xmlns="" id="{5DAB8BC6-D9FC-4938-86D3-47B82927BA13}"/>
              </a:ext>
            </a:extLst>
          </p:cNvPr>
          <p:cNvSpPr>
            <a:spLocks noGrp="1"/>
          </p:cNvSpPr>
          <p:nvPr>
            <p:ph type="body" sz="quarter" idx="10"/>
          </p:nvPr>
        </p:nvSpPr>
        <p:spPr>
          <a:xfrm>
            <a:off x="508000" y="1411553"/>
            <a:ext cx="7493000" cy="4284250"/>
          </a:xfrm>
        </p:spPr>
        <p:txBody>
          <a:bodyPr/>
          <a:lstStyle/>
          <a:p>
            <a:r>
              <a:rPr lang="en-US" dirty="0"/>
              <a:t>Founded 117 Christian </a:t>
            </a:r>
            <a:r>
              <a:rPr lang="en-US" dirty="0" smtClean="0"/>
              <a:t>schools   </a:t>
            </a:r>
            <a:r>
              <a:rPr lang="ja-JP" altLang="en-US" dirty="0" smtClean="0"/>
              <a:t>　　　　　　１１７のキリスト教学校を設立</a:t>
            </a:r>
            <a:endParaRPr lang="en-US" dirty="0"/>
          </a:p>
          <a:p>
            <a:r>
              <a:rPr lang="en-US" dirty="0"/>
              <a:t>Cared for over 10,000 </a:t>
            </a:r>
            <a:r>
              <a:rPr lang="en-US" dirty="0" smtClean="0"/>
              <a:t>orphans</a:t>
            </a:r>
            <a:r>
              <a:rPr lang="ja-JP" altLang="en-US" dirty="0" smtClean="0"/>
              <a:t>　　　　　　　　　　　　１万人以上の孤児を世話した</a:t>
            </a:r>
            <a:endParaRPr lang="en-US" dirty="0"/>
          </a:p>
          <a:p>
            <a:r>
              <a:rPr lang="en-US" dirty="0"/>
              <a:t>Raise over 150 million </a:t>
            </a:r>
            <a:r>
              <a:rPr lang="en-US" dirty="0" smtClean="0"/>
              <a:t>USD</a:t>
            </a:r>
            <a:r>
              <a:rPr lang="ja-JP" altLang="en-US" dirty="0" smtClean="0"/>
              <a:t>　　　　　　　　　　　</a:t>
            </a:r>
            <a:r>
              <a:rPr lang="en-US" altLang="ja-JP" dirty="0" smtClean="0"/>
              <a:t>1</a:t>
            </a:r>
            <a:r>
              <a:rPr lang="ja-JP" altLang="en-US" dirty="0" smtClean="0"/>
              <a:t>億５千万ドルの資金を調達</a:t>
            </a:r>
            <a:endParaRPr lang="en-US" dirty="0"/>
          </a:p>
          <a:p>
            <a:r>
              <a:rPr lang="en-US" dirty="0"/>
              <a:t>Distributed 285,000 Bibles/1.5 million </a:t>
            </a:r>
            <a:r>
              <a:rPr lang="en-US" dirty="0" smtClean="0"/>
              <a:t>NTs</a:t>
            </a:r>
            <a:r>
              <a:rPr lang="ja-JP" altLang="en-US" dirty="0" smtClean="0"/>
              <a:t>２８万５千冊の聖書</a:t>
            </a:r>
            <a:r>
              <a:rPr lang="en-US" altLang="ja-JP" dirty="0" smtClean="0"/>
              <a:t>/</a:t>
            </a:r>
            <a:r>
              <a:rPr lang="ja-JP" altLang="en-US" dirty="0" smtClean="0"/>
              <a:t>１５０万冊の新約聖書を配布</a:t>
            </a:r>
            <a:endParaRPr lang="en-US" dirty="0"/>
          </a:p>
        </p:txBody>
      </p:sp>
      <p:pic>
        <p:nvPicPr>
          <p:cNvPr id="11" name="Picture 10" descr="A vintage photo of a person&#10;&#10;Description generated with very high confidence">
            <a:extLst>
              <a:ext uri="{FF2B5EF4-FFF2-40B4-BE49-F238E27FC236}">
                <a16:creationId xmlns:a16="http://schemas.microsoft.com/office/drawing/2014/main" xmlns="" id="{ED213ABF-2721-4DF0-989C-6B9F2C17C8D0}"/>
              </a:ext>
            </a:extLst>
          </p:cNvPr>
          <p:cNvPicPr>
            <a:picLocks noChangeAspect="1"/>
          </p:cNvPicPr>
          <p:nvPr/>
        </p:nvPicPr>
        <p:blipFill rotWithShape="1">
          <a:blip r:embed="rId2">
            <a:extLst>
              <a:ext uri="{28A0092B-C50C-407E-A947-70E740481C1C}">
                <a14:useLocalDpi xmlns:a14="http://schemas.microsoft.com/office/drawing/2010/main" val="0"/>
              </a:ext>
            </a:extLst>
          </a:blip>
          <a:srcRect l="5676" t="3357" r="5676" b="12222"/>
          <a:stretch/>
        </p:blipFill>
        <p:spPr>
          <a:xfrm>
            <a:off x="8153400" y="381000"/>
            <a:ext cx="3276600" cy="5412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529167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1C5C4CA8-0637-4574-81F0-B4A8E2431711}"/>
              </a:ext>
            </a:extLst>
          </p:cNvPr>
          <p:cNvSpPr>
            <a:spLocks noGrp="1"/>
          </p:cNvSpPr>
          <p:nvPr>
            <p:ph type="title"/>
          </p:nvPr>
        </p:nvSpPr>
        <p:spPr/>
        <p:txBody>
          <a:bodyPr/>
          <a:lstStyle/>
          <a:p>
            <a:r>
              <a:rPr lang="en-US" dirty="0"/>
              <a:t>George Muller (1805-1898)</a:t>
            </a:r>
          </a:p>
        </p:txBody>
      </p:sp>
      <p:sp>
        <p:nvSpPr>
          <p:cNvPr id="9" name="Text Placeholder 8">
            <a:extLst>
              <a:ext uri="{FF2B5EF4-FFF2-40B4-BE49-F238E27FC236}">
                <a16:creationId xmlns:a16="http://schemas.microsoft.com/office/drawing/2014/main" xmlns="" id="{5DAB8BC6-D9FC-4938-86D3-47B82927BA13}"/>
              </a:ext>
            </a:extLst>
          </p:cNvPr>
          <p:cNvSpPr>
            <a:spLocks noGrp="1"/>
          </p:cNvSpPr>
          <p:nvPr>
            <p:ph type="body" sz="quarter" idx="10"/>
          </p:nvPr>
        </p:nvSpPr>
        <p:spPr>
          <a:xfrm>
            <a:off x="508000" y="1411553"/>
            <a:ext cx="7493000" cy="3841052"/>
          </a:xfrm>
        </p:spPr>
        <p:txBody>
          <a:bodyPr/>
          <a:lstStyle/>
          <a:p>
            <a:r>
              <a:rPr lang="en-US" dirty="0"/>
              <a:t>Sponsored hundreds of </a:t>
            </a:r>
            <a:r>
              <a:rPr lang="en-US" dirty="0" smtClean="0"/>
              <a:t>missionaries   </a:t>
            </a:r>
            <a:r>
              <a:rPr lang="ja-JP" altLang="en-US" dirty="0" smtClean="0"/>
              <a:t>　　何百もの宣教師に資金援助</a:t>
            </a:r>
            <a:endParaRPr lang="en-US" dirty="0"/>
          </a:p>
          <a:p>
            <a:r>
              <a:rPr lang="en-US" dirty="0"/>
              <a:t>Began preaching at age </a:t>
            </a:r>
            <a:r>
              <a:rPr lang="en-US" dirty="0" smtClean="0"/>
              <a:t>70</a:t>
            </a:r>
            <a:r>
              <a:rPr lang="ja-JP" altLang="en-US" dirty="0" smtClean="0"/>
              <a:t>　　　　　　　　　　　　７０歳で説教を始めた</a:t>
            </a:r>
            <a:endParaRPr lang="en-US" dirty="0"/>
          </a:p>
          <a:p>
            <a:r>
              <a:rPr lang="en-US" dirty="0"/>
              <a:t>Prayed for all of </a:t>
            </a:r>
            <a:r>
              <a:rPr lang="en-US" dirty="0" smtClean="0"/>
              <a:t>this</a:t>
            </a:r>
            <a:r>
              <a:rPr lang="ja-JP" altLang="en-US" dirty="0" smtClean="0"/>
              <a:t>　　　　　　　　　　　　　　このすべてのために祈った</a:t>
            </a:r>
            <a:endParaRPr lang="en-US" dirty="0"/>
          </a:p>
          <a:p>
            <a:r>
              <a:rPr lang="en-US" dirty="0"/>
              <a:t>Prayed for five friends to come to the </a:t>
            </a:r>
            <a:r>
              <a:rPr lang="en-US" dirty="0" smtClean="0"/>
              <a:t>Lord</a:t>
            </a:r>
            <a:r>
              <a:rPr lang="ja-JP" altLang="en-US" dirty="0" smtClean="0"/>
              <a:t>　　５人の友が主のもとに来るように祈った</a:t>
            </a:r>
            <a:endParaRPr lang="en-US" dirty="0"/>
          </a:p>
        </p:txBody>
      </p:sp>
      <p:pic>
        <p:nvPicPr>
          <p:cNvPr id="11" name="Picture 10" descr="A vintage photo of a person&#10;&#10;Description generated with very high confidence">
            <a:extLst>
              <a:ext uri="{FF2B5EF4-FFF2-40B4-BE49-F238E27FC236}">
                <a16:creationId xmlns:a16="http://schemas.microsoft.com/office/drawing/2014/main" xmlns="" id="{ED213ABF-2721-4DF0-989C-6B9F2C17C8D0}"/>
              </a:ext>
            </a:extLst>
          </p:cNvPr>
          <p:cNvPicPr>
            <a:picLocks noChangeAspect="1"/>
          </p:cNvPicPr>
          <p:nvPr/>
        </p:nvPicPr>
        <p:blipFill rotWithShape="1">
          <a:blip r:embed="rId2">
            <a:extLst>
              <a:ext uri="{28A0092B-C50C-407E-A947-70E740481C1C}">
                <a14:useLocalDpi xmlns:a14="http://schemas.microsoft.com/office/drawing/2010/main" val="0"/>
              </a:ext>
            </a:extLst>
          </a:blip>
          <a:srcRect l="5676" t="3357" r="5676" b="12222"/>
          <a:stretch/>
        </p:blipFill>
        <p:spPr>
          <a:xfrm>
            <a:off x="8153400" y="381000"/>
            <a:ext cx="3276600" cy="5412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674088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1C5C4CA8-0637-4574-81F0-B4A8E2431711}"/>
              </a:ext>
            </a:extLst>
          </p:cNvPr>
          <p:cNvSpPr>
            <a:spLocks noGrp="1"/>
          </p:cNvSpPr>
          <p:nvPr>
            <p:ph type="title"/>
          </p:nvPr>
        </p:nvSpPr>
        <p:spPr/>
        <p:txBody>
          <a:bodyPr/>
          <a:lstStyle/>
          <a:p>
            <a:r>
              <a:rPr lang="en-US" dirty="0"/>
              <a:t>George Muller (1805-1898)</a:t>
            </a:r>
          </a:p>
        </p:txBody>
      </p:sp>
      <p:sp>
        <p:nvSpPr>
          <p:cNvPr id="9" name="Text Placeholder 8">
            <a:extLst>
              <a:ext uri="{FF2B5EF4-FFF2-40B4-BE49-F238E27FC236}">
                <a16:creationId xmlns:a16="http://schemas.microsoft.com/office/drawing/2014/main" xmlns="" id="{5DAB8BC6-D9FC-4938-86D3-47B82927BA13}"/>
              </a:ext>
            </a:extLst>
          </p:cNvPr>
          <p:cNvSpPr>
            <a:spLocks noGrp="1"/>
          </p:cNvSpPr>
          <p:nvPr>
            <p:ph type="body" sz="quarter" idx="10"/>
          </p:nvPr>
        </p:nvSpPr>
        <p:spPr>
          <a:xfrm>
            <a:off x="508000" y="1411553"/>
            <a:ext cx="7493000" cy="5072158"/>
          </a:xfrm>
        </p:spPr>
        <p:txBody>
          <a:bodyPr/>
          <a:lstStyle/>
          <a:p>
            <a:pPr marL="0" indent="0">
              <a:buNone/>
            </a:pPr>
            <a:r>
              <a:rPr lang="en-US" dirty="0"/>
              <a:t>“The man to whom God in the riches of his grace has given tens of thousands of answers to prayer in the self-same hour or day in which they were offered has been praying day by day for nearly 36 years for the conversion of these individuals, </a:t>
            </a:r>
            <a:endParaRPr lang="en-US" dirty="0" smtClean="0"/>
          </a:p>
          <a:p>
            <a:pPr marL="0" indent="0">
              <a:buNone/>
            </a:pPr>
            <a:r>
              <a:rPr lang="ja-JP" altLang="en-US" dirty="0" smtClean="0"/>
              <a:t>神のその豊かな恵みにより何千もの祈りの応えがその日の内に与えられた人物が、３６年近くもこれらの人々の改心のために毎日祈っている、</a:t>
            </a:r>
            <a:endParaRPr lang="en-US" dirty="0" smtClean="0"/>
          </a:p>
          <a:p>
            <a:pPr marL="0" indent="0">
              <a:buNone/>
            </a:pPr>
            <a:endParaRPr lang="en-US" dirty="0">
              <a:solidFill>
                <a:schemeClr val="tx2"/>
              </a:solidFill>
            </a:endParaRPr>
          </a:p>
        </p:txBody>
      </p:sp>
      <p:pic>
        <p:nvPicPr>
          <p:cNvPr id="11" name="Picture 10" descr="A vintage photo of a person&#10;&#10;Description generated with very high confidence">
            <a:extLst>
              <a:ext uri="{FF2B5EF4-FFF2-40B4-BE49-F238E27FC236}">
                <a16:creationId xmlns:a16="http://schemas.microsoft.com/office/drawing/2014/main" xmlns="" id="{ED213ABF-2721-4DF0-989C-6B9F2C17C8D0}"/>
              </a:ext>
            </a:extLst>
          </p:cNvPr>
          <p:cNvPicPr>
            <a:picLocks noChangeAspect="1"/>
          </p:cNvPicPr>
          <p:nvPr/>
        </p:nvPicPr>
        <p:blipFill rotWithShape="1">
          <a:blip r:embed="rId2">
            <a:extLst>
              <a:ext uri="{28A0092B-C50C-407E-A947-70E740481C1C}">
                <a14:useLocalDpi xmlns:a14="http://schemas.microsoft.com/office/drawing/2010/main" val="0"/>
              </a:ext>
            </a:extLst>
          </a:blip>
          <a:srcRect l="5676" t="3357" r="5676" b="12222"/>
          <a:stretch/>
        </p:blipFill>
        <p:spPr>
          <a:xfrm>
            <a:off x="8153400" y="381000"/>
            <a:ext cx="3276600" cy="5412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4336106"/>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1C5C4CA8-0637-4574-81F0-B4A8E2431711}"/>
              </a:ext>
            </a:extLst>
          </p:cNvPr>
          <p:cNvSpPr>
            <a:spLocks noGrp="1"/>
          </p:cNvSpPr>
          <p:nvPr>
            <p:ph type="title"/>
          </p:nvPr>
        </p:nvSpPr>
        <p:spPr/>
        <p:txBody>
          <a:bodyPr/>
          <a:lstStyle/>
          <a:p>
            <a:r>
              <a:rPr lang="en-US" dirty="0"/>
              <a:t>George Muller (1805-1898)</a:t>
            </a:r>
          </a:p>
        </p:txBody>
      </p:sp>
      <p:sp>
        <p:nvSpPr>
          <p:cNvPr id="9" name="Text Placeholder 8">
            <a:extLst>
              <a:ext uri="{FF2B5EF4-FFF2-40B4-BE49-F238E27FC236}">
                <a16:creationId xmlns:a16="http://schemas.microsoft.com/office/drawing/2014/main" xmlns="" id="{5DAB8BC6-D9FC-4938-86D3-47B82927BA13}"/>
              </a:ext>
            </a:extLst>
          </p:cNvPr>
          <p:cNvSpPr>
            <a:spLocks noGrp="1"/>
          </p:cNvSpPr>
          <p:nvPr>
            <p:ph type="body" sz="quarter" idx="10"/>
          </p:nvPr>
        </p:nvSpPr>
        <p:spPr>
          <a:xfrm>
            <a:off x="508000" y="1411553"/>
            <a:ext cx="7493000" cy="4727448"/>
          </a:xfrm>
        </p:spPr>
        <p:txBody>
          <a:bodyPr/>
          <a:lstStyle/>
          <a:p>
            <a:pPr marL="0" indent="0">
              <a:buNone/>
            </a:pPr>
            <a:r>
              <a:rPr lang="en-US" dirty="0"/>
              <a:t>“and yet they remain unconverted. But I hope in God, I pray on, and look yet for the answer. They are not converted yet, but they will be.”</a:t>
            </a:r>
          </a:p>
          <a:p>
            <a:pPr marL="0" indent="0">
              <a:buNone/>
            </a:pPr>
            <a:r>
              <a:rPr lang="en-US" dirty="0">
                <a:solidFill>
                  <a:schemeClr val="tx2"/>
                </a:solidFill>
              </a:rPr>
              <a:t>Miller, </a:t>
            </a:r>
            <a:r>
              <a:rPr lang="en-US" i="1" dirty="0">
                <a:solidFill>
                  <a:schemeClr val="tx2"/>
                </a:solidFill>
              </a:rPr>
              <a:t>George Muller: Delighted in God</a:t>
            </a:r>
            <a:r>
              <a:rPr lang="en-US" dirty="0">
                <a:solidFill>
                  <a:schemeClr val="tx2"/>
                </a:solidFill>
              </a:rPr>
              <a:t>, 146</a:t>
            </a:r>
            <a:r>
              <a:rPr lang="en-US" dirty="0" smtClean="0">
                <a:solidFill>
                  <a:schemeClr val="tx2"/>
                </a:solidFill>
              </a:rPr>
              <a:t>.</a:t>
            </a:r>
          </a:p>
          <a:p>
            <a:pPr marL="0" indent="0">
              <a:buNone/>
            </a:pPr>
            <a:r>
              <a:rPr lang="ja-JP" altLang="en-US" dirty="0" smtClean="0">
                <a:latin typeface="+mj-ea"/>
                <a:ea typeface="+mj-ea"/>
              </a:rPr>
              <a:t>まだ彼らは改心していない。しかし、神に希望をもち、祈り続け、答えを心待ちにしている。彼らはまだ改心していない、しかし</a:t>
            </a:r>
            <a:r>
              <a:rPr lang="ja-JP" altLang="en-US" dirty="0" err="1" smtClean="0">
                <a:latin typeface="+mj-ea"/>
                <a:ea typeface="+mj-ea"/>
              </a:rPr>
              <a:t>いつかそうするだろう</a:t>
            </a:r>
            <a:r>
              <a:rPr lang="ja-JP" altLang="en-US" dirty="0" smtClean="0">
                <a:latin typeface="+mj-ea"/>
                <a:ea typeface="+mj-ea"/>
              </a:rPr>
              <a:t>。</a:t>
            </a:r>
            <a:endParaRPr lang="en-US" altLang="ja-JP" dirty="0" smtClean="0">
              <a:latin typeface="+mj-ea"/>
              <a:ea typeface="+mj-ea"/>
            </a:endParaRPr>
          </a:p>
          <a:p>
            <a:pPr marL="0" indent="0" algn="r">
              <a:buNone/>
            </a:pPr>
            <a:r>
              <a:rPr lang="ja-JP" altLang="en-US" sz="2800" i="1" dirty="0" smtClean="0">
                <a:solidFill>
                  <a:schemeClr val="tx2"/>
                </a:solidFill>
              </a:rPr>
              <a:t>ミラー著　ジョージ</a:t>
            </a:r>
            <a:r>
              <a:rPr lang="ja-JP" altLang="en-US" sz="2800" i="1" dirty="0" smtClean="0">
                <a:solidFill>
                  <a:schemeClr val="tx2"/>
                </a:solidFill>
              </a:rPr>
              <a:t>　ミュラー：神にある喜び</a:t>
            </a:r>
            <a:r>
              <a:rPr lang="ja-JP" altLang="en-US" dirty="0" smtClean="0">
                <a:solidFill>
                  <a:schemeClr val="tx2"/>
                </a:solidFill>
              </a:rPr>
              <a:t>　　</a:t>
            </a:r>
            <a:endParaRPr lang="en-US" dirty="0">
              <a:solidFill>
                <a:schemeClr val="tx2"/>
              </a:solidFill>
            </a:endParaRPr>
          </a:p>
        </p:txBody>
      </p:sp>
      <p:pic>
        <p:nvPicPr>
          <p:cNvPr id="11" name="Picture 10" descr="A vintage photo of a person&#10;&#10;Description generated with very high confidence">
            <a:extLst>
              <a:ext uri="{FF2B5EF4-FFF2-40B4-BE49-F238E27FC236}">
                <a16:creationId xmlns:a16="http://schemas.microsoft.com/office/drawing/2014/main" xmlns="" id="{ED213ABF-2721-4DF0-989C-6B9F2C17C8D0}"/>
              </a:ext>
            </a:extLst>
          </p:cNvPr>
          <p:cNvPicPr>
            <a:picLocks noChangeAspect="1"/>
          </p:cNvPicPr>
          <p:nvPr/>
        </p:nvPicPr>
        <p:blipFill rotWithShape="1">
          <a:blip r:embed="rId2">
            <a:extLst>
              <a:ext uri="{28A0092B-C50C-407E-A947-70E740481C1C}">
                <a14:useLocalDpi xmlns:a14="http://schemas.microsoft.com/office/drawing/2010/main" val="0"/>
              </a:ext>
            </a:extLst>
          </a:blip>
          <a:srcRect l="5676" t="3357" r="5676" b="12222"/>
          <a:stretch/>
        </p:blipFill>
        <p:spPr>
          <a:xfrm>
            <a:off x="8153400" y="381000"/>
            <a:ext cx="3276600" cy="5412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545664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on a table&#10;&#10;Description generated with very high confidence">
            <a:extLst>
              <a:ext uri="{FF2B5EF4-FFF2-40B4-BE49-F238E27FC236}">
                <a16:creationId xmlns:a16="http://schemas.microsoft.com/office/drawing/2014/main" xmlns="" id="{F355C71C-BAF7-4A17-8AD5-4C3BC486222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97561" y="22074"/>
            <a:ext cx="11842039" cy="5883426"/>
          </a:xfrm>
          <a:prstGeom prst="rect">
            <a:avLst/>
          </a:prstGeom>
        </p:spPr>
      </p:pic>
      <p:sp>
        <p:nvSpPr>
          <p:cNvPr id="4" name="Title 3">
            <a:extLst>
              <a:ext uri="{FF2B5EF4-FFF2-40B4-BE49-F238E27FC236}">
                <a16:creationId xmlns:a16="http://schemas.microsoft.com/office/drawing/2014/main" xmlns="" id="{144F6ADA-6DDE-4711-8B1A-F768087E8949}"/>
              </a:ext>
            </a:extLst>
          </p:cNvPr>
          <p:cNvSpPr>
            <a:spLocks noGrp="1"/>
          </p:cNvSpPr>
          <p:nvPr>
            <p:ph type="title"/>
          </p:nvPr>
        </p:nvSpPr>
        <p:spPr>
          <a:xfrm>
            <a:off x="7010400" y="617410"/>
            <a:ext cx="4673600" cy="3046988"/>
          </a:xfrm>
        </p:spPr>
        <p:txBody>
          <a:bodyPr/>
          <a:lstStyle/>
          <a:p>
            <a:pPr algn="r"/>
            <a:r>
              <a:rPr lang="en-US" sz="4400" dirty="0">
                <a:solidFill>
                  <a:schemeClr val="bg2"/>
                </a:solidFill>
              </a:rPr>
              <a:t>Anyone sincerely studying the Bible will be under attack</a:t>
            </a:r>
            <a:r>
              <a:rPr lang="en-US" sz="4400" dirty="0" smtClean="0">
                <a:solidFill>
                  <a:schemeClr val="bg2"/>
                </a:solidFill>
              </a:rPr>
              <a:t>!</a:t>
            </a:r>
            <a:br>
              <a:rPr lang="en-US" sz="4400" dirty="0" smtClean="0">
                <a:solidFill>
                  <a:schemeClr val="bg2"/>
                </a:solidFill>
              </a:rPr>
            </a:br>
            <a:r>
              <a:rPr lang="ja-JP" altLang="en-US" sz="4000" dirty="0">
                <a:solidFill>
                  <a:schemeClr val="bg2"/>
                </a:solidFill>
              </a:rPr>
              <a:t>聖書</a:t>
            </a:r>
            <a:r>
              <a:rPr lang="ja-JP" altLang="en-US" sz="4000" dirty="0" smtClean="0">
                <a:solidFill>
                  <a:schemeClr val="bg2"/>
                </a:solidFill>
              </a:rPr>
              <a:t>を真剣に学ぶ</a:t>
            </a:r>
            <a:r>
              <a:rPr lang="en-US" altLang="ja-JP" sz="4000" dirty="0" smtClean="0">
                <a:solidFill>
                  <a:schemeClr val="bg2"/>
                </a:solidFill>
              </a:rPr>
              <a:t/>
            </a:r>
            <a:br>
              <a:rPr lang="en-US" altLang="ja-JP" sz="4000" dirty="0" smtClean="0">
                <a:solidFill>
                  <a:schemeClr val="bg2"/>
                </a:solidFill>
              </a:rPr>
            </a:br>
            <a:r>
              <a:rPr lang="ja-JP" altLang="en-US" sz="4000" dirty="0" smtClean="0">
                <a:solidFill>
                  <a:schemeClr val="bg2"/>
                </a:solidFill>
              </a:rPr>
              <a:t>ものは攻撃に遭う！</a:t>
            </a:r>
            <a:endParaRPr lang="en-US" sz="4000" dirty="0">
              <a:solidFill>
                <a:schemeClr val="bg2"/>
              </a:solidFill>
            </a:endParaRPr>
          </a:p>
        </p:txBody>
      </p:sp>
    </p:spTree>
    <p:extLst>
      <p:ext uri="{BB962C8B-B14F-4D97-AF65-F5344CB8AC3E}">
        <p14:creationId xmlns:p14="http://schemas.microsoft.com/office/powerpoint/2010/main" val="672835979"/>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EFD3CF8-53B1-437C-AD3F-29B25DB4FD2B}"/>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 y="1"/>
            <a:ext cx="12192000" cy="6019800"/>
          </a:xfrm>
          <a:prstGeom prst="rect">
            <a:avLst/>
          </a:prstGeom>
        </p:spPr>
      </p:pic>
      <p:sp>
        <p:nvSpPr>
          <p:cNvPr id="6" name="Text Placeholder 5">
            <a:extLst>
              <a:ext uri="{FF2B5EF4-FFF2-40B4-BE49-F238E27FC236}">
                <a16:creationId xmlns:a16="http://schemas.microsoft.com/office/drawing/2014/main" xmlns="" id="{E9D222F7-F01C-4EAF-89F9-6152B15E788C}"/>
              </a:ext>
            </a:extLst>
          </p:cNvPr>
          <p:cNvSpPr>
            <a:spLocks noGrp="1"/>
          </p:cNvSpPr>
          <p:nvPr>
            <p:ph type="body" sz="quarter" idx="10"/>
          </p:nvPr>
        </p:nvSpPr>
        <p:spPr>
          <a:xfrm>
            <a:off x="977462" y="838200"/>
            <a:ext cx="10238755" cy="1384995"/>
          </a:xfrm>
        </p:spPr>
        <p:txBody>
          <a:bodyPr/>
          <a:lstStyle/>
          <a:p>
            <a:pPr algn="ctr">
              <a:spcBef>
                <a:spcPts val="0"/>
              </a:spcBef>
            </a:pPr>
            <a:r>
              <a:rPr lang="en-US" sz="6000" dirty="0">
                <a:solidFill>
                  <a:schemeClr val="bg2"/>
                </a:solidFill>
              </a:rPr>
              <a:t>Be faithful. Be prayerful.</a:t>
            </a:r>
          </a:p>
          <a:p>
            <a:pPr algn="ctr">
              <a:spcBef>
                <a:spcPts val="0"/>
              </a:spcBef>
            </a:pPr>
            <a:r>
              <a:rPr lang="en-US" sz="6000" dirty="0">
                <a:solidFill>
                  <a:schemeClr val="bg2"/>
                </a:solidFill>
              </a:rPr>
              <a:t>God will reward your efforts with souls in the Kingdom</a:t>
            </a:r>
            <a:r>
              <a:rPr lang="en-US" sz="6000" dirty="0" smtClean="0">
                <a:solidFill>
                  <a:schemeClr val="bg2"/>
                </a:solidFill>
              </a:rPr>
              <a:t>!</a:t>
            </a:r>
          </a:p>
          <a:p>
            <a:pPr algn="ctr">
              <a:spcBef>
                <a:spcPts val="0"/>
              </a:spcBef>
            </a:pPr>
            <a:r>
              <a:rPr lang="ja-JP" altLang="en-US" sz="4400" dirty="0" smtClean="0">
                <a:solidFill>
                  <a:schemeClr val="bg2"/>
                </a:solidFill>
              </a:rPr>
              <a:t>信仰を、祈りを</a:t>
            </a:r>
            <a:endParaRPr lang="en-US" altLang="ja-JP" sz="4400" dirty="0" smtClean="0">
              <a:solidFill>
                <a:schemeClr val="bg2"/>
              </a:solidFill>
            </a:endParaRPr>
          </a:p>
          <a:p>
            <a:pPr algn="ctr">
              <a:spcBef>
                <a:spcPts val="0"/>
              </a:spcBef>
            </a:pPr>
            <a:r>
              <a:rPr lang="ja-JP" altLang="en-US" sz="4400" dirty="0" smtClean="0">
                <a:solidFill>
                  <a:schemeClr val="bg2"/>
                </a:solidFill>
              </a:rPr>
              <a:t>神は御国で出会う多くの魂をもって</a:t>
            </a:r>
            <a:endParaRPr lang="en-US" altLang="ja-JP" sz="4400" dirty="0" smtClean="0">
              <a:solidFill>
                <a:schemeClr val="bg2"/>
              </a:solidFill>
            </a:endParaRPr>
          </a:p>
          <a:p>
            <a:pPr algn="ctr">
              <a:spcBef>
                <a:spcPts val="0"/>
              </a:spcBef>
            </a:pPr>
            <a:r>
              <a:rPr lang="ja-JP" altLang="en-US" sz="4400" dirty="0" smtClean="0">
                <a:solidFill>
                  <a:schemeClr val="bg2"/>
                </a:solidFill>
              </a:rPr>
              <a:t>あなたの努力に</a:t>
            </a:r>
            <a:r>
              <a:rPr lang="ja-JP" altLang="en-US" sz="4400" dirty="0" smtClean="0">
                <a:solidFill>
                  <a:schemeClr val="bg2"/>
                </a:solidFill>
              </a:rPr>
              <a:t>報いてくださる</a:t>
            </a:r>
            <a:endParaRPr lang="en-US" sz="4400" dirty="0">
              <a:solidFill>
                <a:schemeClr val="bg2"/>
              </a:solidFill>
            </a:endParaRPr>
          </a:p>
        </p:txBody>
      </p:sp>
    </p:spTree>
    <p:extLst>
      <p:ext uri="{BB962C8B-B14F-4D97-AF65-F5344CB8AC3E}">
        <p14:creationId xmlns:p14="http://schemas.microsoft.com/office/powerpoint/2010/main" val="158844806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AED41C83-D357-432B-BB79-B33E377880E6}"/>
              </a:ext>
            </a:extLst>
          </p:cNvPr>
          <p:cNvSpPr>
            <a:spLocks noGrp="1"/>
          </p:cNvSpPr>
          <p:nvPr>
            <p:ph type="body" sz="quarter" idx="10"/>
          </p:nvPr>
        </p:nvSpPr>
        <p:spPr>
          <a:xfrm>
            <a:off x="508000" y="990600"/>
            <a:ext cx="5740400" cy="5416868"/>
          </a:xfrm>
        </p:spPr>
        <p:txBody>
          <a:bodyPr/>
          <a:lstStyle/>
          <a:p>
            <a:pPr marL="0" indent="0">
              <a:buNone/>
            </a:pPr>
            <a:r>
              <a:rPr lang="en-US" dirty="0"/>
              <a:t>“For though we walk in the flesh, we do not war according to the flesh. For the weapons of our warfare are not carnal but mighty in God for pulling down strongholds, </a:t>
            </a:r>
            <a:endParaRPr lang="en-US" dirty="0" smtClean="0"/>
          </a:p>
          <a:p>
            <a:pPr marL="0" indent="0">
              <a:buNone/>
            </a:pPr>
            <a:r>
              <a:rPr lang="ja-JP" altLang="en-US" dirty="0"/>
              <a:t>わたしたちは、肉にあって歩いてはいるが、肉に従って戦っているのではない。 </a:t>
            </a:r>
            <a:r>
              <a:rPr lang="ja-JP" altLang="en-US" dirty="0" smtClean="0"/>
              <a:t>わたしたち</a:t>
            </a:r>
            <a:r>
              <a:rPr lang="ja-JP" altLang="en-US" dirty="0"/>
              <a:t>の戦いの武器は、肉のものではなく、神のためには要塞をも破壊するほどの力あるものである</a:t>
            </a:r>
            <a:r>
              <a:rPr lang="ja-JP" altLang="en-US" dirty="0" smtClean="0"/>
              <a:t>。</a:t>
            </a:r>
            <a:endParaRPr lang="en-US" dirty="0">
              <a:solidFill>
                <a:schemeClr val="tx2"/>
              </a:solidFill>
            </a:endParaRPr>
          </a:p>
        </p:txBody>
      </p:sp>
      <p:pic>
        <p:nvPicPr>
          <p:cNvPr id="8" name="Picture 7" descr="A close up of a person&#10;&#10;Description generated with high confidence">
            <a:extLst>
              <a:ext uri="{FF2B5EF4-FFF2-40B4-BE49-F238E27FC236}">
                <a16:creationId xmlns:a16="http://schemas.microsoft.com/office/drawing/2014/main" xmlns="" id="{C5C1F16A-220D-4BF0-B1D3-7FAB980E398C}"/>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6994354" y="348437"/>
            <a:ext cx="4689646" cy="6204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13592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AED41C83-D357-432B-BB79-B33E377880E6}"/>
              </a:ext>
            </a:extLst>
          </p:cNvPr>
          <p:cNvSpPr>
            <a:spLocks noGrp="1"/>
          </p:cNvSpPr>
          <p:nvPr>
            <p:ph type="body" sz="quarter" idx="10"/>
          </p:nvPr>
        </p:nvSpPr>
        <p:spPr>
          <a:xfrm>
            <a:off x="508000" y="990600"/>
            <a:ext cx="5740400" cy="3841052"/>
          </a:xfrm>
        </p:spPr>
        <p:txBody>
          <a:bodyPr/>
          <a:lstStyle/>
          <a:p>
            <a:pPr marL="0" indent="0">
              <a:buNone/>
            </a:pPr>
            <a:r>
              <a:rPr lang="en-US" dirty="0"/>
              <a:t>“casting down arguments and every high thing that exalts itself against the knowledge of God.”</a:t>
            </a:r>
          </a:p>
          <a:p>
            <a:pPr marL="0" indent="0" algn="r">
              <a:buNone/>
            </a:pPr>
            <a:r>
              <a:rPr lang="en-US" dirty="0">
                <a:solidFill>
                  <a:schemeClr val="tx2"/>
                </a:solidFill>
              </a:rPr>
              <a:t>2 Corinthians </a:t>
            </a:r>
            <a:r>
              <a:rPr lang="en-US" dirty="0" smtClean="0">
                <a:solidFill>
                  <a:schemeClr val="tx2"/>
                </a:solidFill>
              </a:rPr>
              <a:t>10:3-5</a:t>
            </a:r>
          </a:p>
          <a:p>
            <a:pPr marL="0" indent="0">
              <a:buNone/>
            </a:pPr>
            <a:r>
              <a:rPr lang="ja-JP" altLang="en-US" dirty="0"/>
              <a:t>わたしたちはさまざまな議論を破り、 </a:t>
            </a:r>
            <a:r>
              <a:rPr lang="ja-JP" altLang="en-US" dirty="0" smtClean="0"/>
              <a:t>神</a:t>
            </a:r>
            <a:r>
              <a:rPr lang="ja-JP" altLang="en-US" dirty="0"/>
              <a:t>の知恵に逆らって立てられたあらゆる障害物を打ちこわし</a:t>
            </a:r>
            <a:r>
              <a:rPr lang="ja-JP" altLang="en-US" dirty="0" smtClean="0"/>
              <a:t>、</a:t>
            </a:r>
            <a:endParaRPr lang="en-US" altLang="ja-JP" dirty="0" smtClean="0"/>
          </a:p>
          <a:p>
            <a:pPr marL="0" indent="0" algn="r">
              <a:buNone/>
            </a:pPr>
            <a:r>
              <a:rPr lang="ja-JP" altLang="en-US" sz="2400" dirty="0" smtClean="0">
                <a:solidFill>
                  <a:schemeClr val="tx2"/>
                </a:solidFill>
              </a:rPr>
              <a:t>コリント人への第二の手紙</a:t>
            </a:r>
            <a:r>
              <a:rPr lang="en-US" altLang="ja-JP" sz="2400" dirty="0" smtClean="0">
                <a:solidFill>
                  <a:schemeClr val="tx2"/>
                </a:solidFill>
              </a:rPr>
              <a:t>10:3-5</a:t>
            </a:r>
            <a:endParaRPr lang="en-US" sz="2400" dirty="0">
              <a:solidFill>
                <a:schemeClr val="tx2"/>
              </a:solidFill>
            </a:endParaRPr>
          </a:p>
        </p:txBody>
      </p:sp>
      <p:pic>
        <p:nvPicPr>
          <p:cNvPr id="8" name="Picture 7" descr="A close up of a person&#10;&#10;Description generated with high confidence">
            <a:extLst>
              <a:ext uri="{FF2B5EF4-FFF2-40B4-BE49-F238E27FC236}">
                <a16:creationId xmlns:a16="http://schemas.microsoft.com/office/drawing/2014/main" xmlns="" id="{C5C1F16A-220D-4BF0-B1D3-7FAB980E398C}"/>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6994354" y="348437"/>
            <a:ext cx="4689646" cy="6204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713733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96"/>
            <a:ext cx="11176000" cy="664797"/>
          </a:xfrm>
        </p:spPr>
        <p:txBody>
          <a:bodyPr/>
          <a:lstStyle/>
          <a:p>
            <a:r>
              <a:rPr lang="en-US" dirty="0"/>
              <a:t>Wrestle with God for Souls</a:t>
            </a:r>
          </a:p>
        </p:txBody>
      </p:sp>
      <p:sp>
        <p:nvSpPr>
          <p:cNvPr id="3" name="Text Placeholder 2"/>
          <p:cNvSpPr>
            <a:spLocks noGrp="1"/>
          </p:cNvSpPr>
          <p:nvPr>
            <p:ph type="body" sz="quarter" idx="10"/>
          </p:nvPr>
        </p:nvSpPr>
        <p:spPr>
          <a:xfrm>
            <a:off x="508000" y="1411553"/>
            <a:ext cx="7874000" cy="3410164"/>
          </a:xfrm>
        </p:spPr>
        <p:txBody>
          <a:bodyPr/>
          <a:lstStyle/>
          <a:p>
            <a:pPr marL="0" indent="0">
              <a:buNone/>
            </a:pPr>
            <a:r>
              <a:rPr lang="en-US" dirty="0"/>
              <a:t>“If we have the interest that John Knox had when he pleaded before God for Scotland, we shall have success. He cried, ‘Give me Scotland, Lord, or I die</a:t>
            </a:r>
            <a:r>
              <a:rPr lang="en-US" dirty="0" smtClean="0"/>
              <a:t>.’</a:t>
            </a:r>
          </a:p>
          <a:p>
            <a:pPr marL="0" indent="0">
              <a:buNone/>
            </a:pPr>
            <a:r>
              <a:rPr lang="ja-JP" altLang="en-US" sz="2800" b="1" dirty="0" smtClean="0">
                <a:ln/>
              </a:rPr>
              <a:t>もし、ジョン・ノックスがスコットランドのために神に嘆願した時のような関心が私たちにあれば、成功するでしょう。彼は「主よ、スコットランドを私に与えて下さい、でなければ死にます」と叫んだ。</a:t>
            </a:r>
            <a:endParaRPr lang="en-US" sz="2800" b="1" dirty="0">
              <a:ln/>
            </a:endParaRPr>
          </a:p>
        </p:txBody>
      </p:sp>
      <p:pic>
        <p:nvPicPr>
          <p:cNvPr id="4" name="Picture 9" descr="EGWhite"/>
          <p:cNvPicPr>
            <a:picLocks noChangeAspect="1" noChangeArrowheads="1"/>
          </p:cNvPicPr>
          <p:nvPr/>
        </p:nvPicPr>
        <p:blipFill>
          <a:blip r:embed="rId2">
            <a:extLst>
              <a:ext uri="{28A0092B-C50C-407E-A947-70E740481C1C}">
                <a14:useLocalDpi xmlns:a14="http://schemas.microsoft.com/office/drawing/2010/main" val="0"/>
              </a:ext>
            </a:extLst>
          </a:blip>
          <a:srcRect l="7779" r="10535" b="15152"/>
          <a:stretch>
            <a:fillRect/>
          </a:stretch>
        </p:blipFill>
        <p:spPr bwMode="auto">
          <a:xfrm flipH="1">
            <a:off x="9105900" y="1524000"/>
            <a:ext cx="21717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89962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Bar Low">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Bar Low</Template>
  <TotalTime>16359</TotalTime>
  <Words>3513</Words>
  <Application>Microsoft Office PowerPoint</Application>
  <PresentationFormat>ワイド画面</PresentationFormat>
  <Paragraphs>309</Paragraphs>
  <Slides>60</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60</vt:i4>
      </vt:variant>
    </vt:vector>
  </HeadingPairs>
  <TitlesOfParts>
    <vt:vector size="70" baseType="lpstr">
      <vt:lpstr>HGPｺﾞｼｯｸE</vt:lpstr>
      <vt:lpstr>ＭＳ Ｐゴシック</vt:lpstr>
      <vt:lpstr>ＭＳ ゴシック</vt:lpstr>
      <vt:lpstr>Segoe</vt:lpstr>
      <vt:lpstr>Arial</vt:lpstr>
      <vt:lpstr>Calibri</vt:lpstr>
      <vt:lpstr>Courier New</vt:lpstr>
      <vt:lpstr>Wingdings</vt:lpstr>
      <vt:lpstr>Blue Bar Low</vt:lpstr>
      <vt:lpstr>White with Courier font for code slides</vt:lpstr>
      <vt:lpstr>A Seminar on How to Give Bible Studies 聖書研究の授け方</vt:lpstr>
      <vt:lpstr>Session Five</vt:lpstr>
      <vt:lpstr>PowerPoint プレゼンテーション</vt:lpstr>
      <vt:lpstr>Satan’s Objective: Lead to Doubt God’s Word サタンの目的：神のみ言葉を疑わせる</vt:lpstr>
      <vt:lpstr>PowerPoint プレゼンテーション</vt:lpstr>
      <vt:lpstr>Anyone sincerely studying the Bible will be under attack! 聖書を真剣に学ぶ ものは攻撃に遭う！</vt:lpstr>
      <vt:lpstr>PowerPoint プレゼンテーション</vt:lpstr>
      <vt:lpstr>PowerPoint プレゼンテーション</vt:lpstr>
      <vt:lpstr>Wrestle with God for Souls</vt:lpstr>
      <vt:lpstr>Wrestle with God for Souls</vt:lpstr>
      <vt:lpstr>PowerPoint プレゼンテーション</vt:lpstr>
      <vt:lpstr>PowerPoint プレゼンテーション</vt:lpstr>
      <vt:lpstr>PowerPoint プレゼンテーション</vt:lpstr>
      <vt:lpstr>Sister Ford’s Prayers　シスターフォードの祈り</vt:lpstr>
      <vt:lpstr>Sister Ford’s Prayers　シスターフォードの祈り</vt:lpstr>
      <vt:lpstr>Sister Ford’s Prayers　シスターフォードの祈り</vt:lpstr>
      <vt:lpstr>1 John Ⅰヨハネ 5:14, 15</vt:lpstr>
      <vt:lpstr>1 John Ⅰヨハネ 5:14, 15</vt:lpstr>
      <vt:lpstr>PowerPoint プレゼンテーション</vt:lpstr>
      <vt:lpstr>1 John Ⅰヨハネ 5:16</vt:lpstr>
      <vt:lpstr>1 John Ⅰヨハネ 5:16</vt:lpstr>
      <vt:lpstr>PowerPoint プレゼンテーション</vt:lpstr>
      <vt:lpstr>Prayer: The Arm That Moves the World</vt:lpstr>
      <vt:lpstr>PowerPoint プレゼンテーション</vt:lpstr>
      <vt:lpstr>PowerPoint プレゼンテーション</vt:lpstr>
      <vt:lpstr>Prayer: A Divine Science　祈り：聖なる科学</vt:lpstr>
      <vt:lpstr>Prayer: A Divine Science　祈り：聖なる科学</vt:lpstr>
      <vt:lpstr>Prayer: A Divine Science　祈り：聖なる科学</vt:lpstr>
      <vt:lpstr>Prayer: A Divine Science　祈り：聖なる科学</vt:lpstr>
      <vt:lpstr>Prayer: A Divine Science　祈り：聖なる科学</vt:lpstr>
      <vt:lpstr>What Is This Science? 　この科学とは？</vt:lpstr>
      <vt:lpstr>What Is This Science?　この科学とは？</vt:lpstr>
      <vt:lpstr>What is This Science? この科学とは？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The Tree Is in the Acorn　樹はどんぐりの中に</vt:lpstr>
      <vt:lpstr>Prove God’s Word True!　神の言葉が正しいことを証明する</vt:lpstr>
      <vt:lpstr>Prove God’s Word True!　神の言葉が正しいことを証明する</vt:lpstr>
      <vt:lpstr>PowerPoint プレゼンテーション</vt:lpstr>
      <vt:lpstr>PowerPoint プレゼンテーション</vt:lpstr>
      <vt:lpstr>Prayer and Work</vt:lpstr>
      <vt:lpstr>Prayer and Work　祈りと働き</vt:lpstr>
      <vt:lpstr>PowerPoint プレゼンテーション</vt:lpstr>
      <vt:lpstr>Reginald Sibanda レジナード・シバンダ</vt:lpstr>
      <vt:lpstr>Reginald Sibanda　レジナード・シバンダ</vt:lpstr>
      <vt:lpstr>Reginald Sibanda　レジナード・シバンダ</vt:lpstr>
      <vt:lpstr>Reginald Sibanda　レジナード・シバンダ</vt:lpstr>
      <vt:lpstr>Reginald Sibanda　レジナード・シバンダ</vt:lpstr>
      <vt:lpstr>Reginald Sibanda　レジナード・シバンダ</vt:lpstr>
      <vt:lpstr>Expect Setbacks…　停滞もある・・・</vt:lpstr>
      <vt:lpstr>Expect Setbacks…　停滞もある・・・</vt:lpstr>
      <vt:lpstr>George Muller (1805-1898) ジョージ　ミュラー</vt:lpstr>
      <vt:lpstr>George Muller (1805-1898)</vt:lpstr>
      <vt:lpstr>George Muller (1805-1898)</vt:lpstr>
      <vt:lpstr>George Muller (1805-1898)</vt:lpstr>
      <vt:lpstr>PowerPoint プレゼンテーション</vt:lpstr>
    </vt:vector>
  </TitlesOfParts>
  <Company>Andrews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I.T.S.</dc:creator>
  <cp:lastModifiedBy>nagata office</cp:lastModifiedBy>
  <cp:revision>297</cp:revision>
  <dcterms:created xsi:type="dcterms:W3CDTF">2013-11-04T23:05:21Z</dcterms:created>
  <dcterms:modified xsi:type="dcterms:W3CDTF">2017-07-29T12:29:47Z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TC102867621033</vt:lpwstr>
  </property>
</Properties>
</file>