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78" r:id="rId3"/>
  </p:sldMasterIdLst>
  <p:notesMasterIdLst>
    <p:notesMasterId r:id="rId55"/>
  </p:notesMasterIdLst>
  <p:handoutMasterIdLst>
    <p:handoutMasterId r:id="rId56"/>
  </p:handoutMasterIdLst>
  <p:sldIdLst>
    <p:sldId id="257" r:id="rId4"/>
    <p:sldId id="321" r:id="rId5"/>
    <p:sldId id="384" r:id="rId6"/>
    <p:sldId id="309" r:id="rId7"/>
    <p:sldId id="333" r:id="rId8"/>
    <p:sldId id="385" r:id="rId9"/>
    <p:sldId id="386" r:id="rId10"/>
    <p:sldId id="387" r:id="rId11"/>
    <p:sldId id="388" r:id="rId12"/>
    <p:sldId id="389" r:id="rId13"/>
    <p:sldId id="312" r:id="rId14"/>
    <p:sldId id="411" r:id="rId15"/>
    <p:sldId id="412" r:id="rId16"/>
    <p:sldId id="413" r:id="rId17"/>
    <p:sldId id="414" r:id="rId18"/>
    <p:sldId id="311" r:id="rId19"/>
    <p:sldId id="415" r:id="rId20"/>
    <p:sldId id="390" r:id="rId21"/>
    <p:sldId id="391" r:id="rId22"/>
    <p:sldId id="290" r:id="rId23"/>
    <p:sldId id="392" r:id="rId24"/>
    <p:sldId id="393" r:id="rId25"/>
    <p:sldId id="394" r:id="rId26"/>
    <p:sldId id="395" r:id="rId27"/>
    <p:sldId id="277" r:id="rId28"/>
    <p:sldId id="276" r:id="rId29"/>
    <p:sldId id="275" r:id="rId30"/>
    <p:sldId id="274" r:id="rId31"/>
    <p:sldId id="416" r:id="rId32"/>
    <p:sldId id="417" r:id="rId33"/>
    <p:sldId id="418" r:id="rId34"/>
    <p:sldId id="419" r:id="rId35"/>
    <p:sldId id="420" r:id="rId36"/>
    <p:sldId id="396" r:id="rId37"/>
    <p:sldId id="352" r:id="rId38"/>
    <p:sldId id="397" r:id="rId39"/>
    <p:sldId id="398" r:id="rId40"/>
    <p:sldId id="399" r:id="rId41"/>
    <p:sldId id="400" r:id="rId42"/>
    <p:sldId id="401" r:id="rId43"/>
    <p:sldId id="402" r:id="rId44"/>
    <p:sldId id="403" r:id="rId45"/>
    <p:sldId id="404" r:id="rId46"/>
    <p:sldId id="357" r:id="rId47"/>
    <p:sldId id="405" r:id="rId48"/>
    <p:sldId id="358" r:id="rId49"/>
    <p:sldId id="406" r:id="rId50"/>
    <p:sldId id="319" r:id="rId51"/>
    <p:sldId id="351" r:id="rId52"/>
    <p:sldId id="410" r:id="rId53"/>
    <p:sldId id="421" r:id="rId54"/>
  </p:sldIdLst>
  <p:sldSz cx="12192000" cy="6858000"/>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0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372" y="-9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______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______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______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______5.xlsx"/></Relationships>
</file>

<file path=ppt/charts/chart1.xml><?xml version="1.0" encoding="utf-8"?>
<c:chartSpace xmlns:c="http://schemas.openxmlformats.org/drawingml/2006/chart" xmlns:a="http://schemas.openxmlformats.org/drawingml/2006/main" xmlns:r="http://schemas.openxmlformats.org/officeDocument/2006/relationships">
  <c:lang val="ja-JP"/>
  <c:chart>
    <c:autoTitleDeleted val="1"/>
    <c:plotArea>
      <c:layout/>
      <c:doughnutChart>
        <c:varyColors val="1"/>
        <c:ser>
          <c:idx val="0"/>
          <c:order val="0"/>
          <c:tx>
            <c:strRef>
              <c:f>Sheet1!$B$1</c:f>
              <c:strCache>
                <c:ptCount val="1"/>
                <c:pt idx="0">
                  <c:v>Sales</c:v>
                </c:pt>
              </c:strCache>
            </c:strRef>
          </c:tx>
          <c:explosion val="25"/>
          <c:cat>
            <c:strRef>
              <c:f>Sheet1!$A$2:$A$5</c:f>
              <c:strCache>
                <c:ptCount val="4"/>
                <c:pt idx="0">
                  <c:v>1st Qtr</c:v>
                </c:pt>
                <c:pt idx="1">
                  <c:v>2nd Qtr</c:v>
                </c:pt>
                <c:pt idx="2">
                  <c:v>3rd Qtr</c:v>
                </c:pt>
                <c:pt idx="3">
                  <c:v>4th Qtr</c:v>
                </c:pt>
              </c:strCache>
            </c:strRef>
          </c:cat>
          <c:val>
            <c:numRef>
              <c:f>Sheet1!$B$2:$B$5</c:f>
              <c:numCache>
                <c:formatCode>General</c:formatCode>
                <c:ptCount val="4"/>
                <c:pt idx="0">
                  <c:v>5</c:v>
                </c:pt>
                <c:pt idx="1">
                  <c:v>5</c:v>
                </c:pt>
                <c:pt idx="2">
                  <c:v>5</c:v>
                </c:pt>
                <c:pt idx="3">
                  <c:v>5</c:v>
                </c:pt>
              </c:numCache>
            </c:numRef>
          </c:val>
        </c:ser>
        <c:dLbls/>
        <c:firstSliceAng val="0"/>
        <c:holeSize val="50"/>
      </c:doughnutChart>
    </c:plotArea>
    <c:plotVisOnly val="1"/>
    <c:dispBlanksAs val="zero"/>
  </c:chart>
  <c:txPr>
    <a:bodyPr/>
    <a:lstStyle/>
    <a:p>
      <a:pPr>
        <a:defRPr sz="1800"/>
      </a:pPr>
      <a:endParaRPr lang="ja-JP"/>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ja-JP"/>
  <c:chart>
    <c:autoTitleDeleted val="1"/>
    <c:plotArea>
      <c:layout/>
      <c:doughnutChart>
        <c:varyColors val="1"/>
        <c:ser>
          <c:idx val="0"/>
          <c:order val="0"/>
          <c:tx>
            <c:strRef>
              <c:f>Sheet1!$B$1</c:f>
              <c:strCache>
                <c:ptCount val="1"/>
                <c:pt idx="0">
                  <c:v>Sales</c:v>
                </c:pt>
              </c:strCache>
            </c:strRef>
          </c:tx>
          <c:explosion val="25"/>
          <c:cat>
            <c:strRef>
              <c:f>Sheet1!$A$2:$A$5</c:f>
              <c:strCache>
                <c:ptCount val="4"/>
                <c:pt idx="0">
                  <c:v>1st Qtr</c:v>
                </c:pt>
                <c:pt idx="1">
                  <c:v>2nd Qtr</c:v>
                </c:pt>
                <c:pt idx="2">
                  <c:v>3rd Qtr</c:v>
                </c:pt>
                <c:pt idx="3">
                  <c:v>4th Qtr</c:v>
                </c:pt>
              </c:strCache>
            </c:strRef>
          </c:cat>
          <c:val>
            <c:numRef>
              <c:f>Sheet1!$B$2:$B$5</c:f>
              <c:numCache>
                <c:formatCode>General</c:formatCode>
                <c:ptCount val="4"/>
                <c:pt idx="0">
                  <c:v>5</c:v>
                </c:pt>
                <c:pt idx="1">
                  <c:v>5</c:v>
                </c:pt>
                <c:pt idx="2">
                  <c:v>5</c:v>
                </c:pt>
                <c:pt idx="3">
                  <c:v>5</c:v>
                </c:pt>
              </c:numCache>
            </c:numRef>
          </c:val>
        </c:ser>
        <c:firstSliceAng val="0"/>
        <c:holeSize val="50"/>
      </c:doughnutChart>
    </c:plotArea>
    <c:plotVisOnly val="1"/>
    <c:dispBlanksAs val="zero"/>
  </c:chart>
  <c:txPr>
    <a:bodyPr/>
    <a:lstStyle/>
    <a:p>
      <a:pPr>
        <a:defRPr sz="1800"/>
      </a:pPr>
      <a:endParaRPr lang="ja-JP"/>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doughnutChart>
        <c:varyColors val="1"/>
        <c:ser>
          <c:idx val="0"/>
          <c:order val="0"/>
          <c:tx>
            <c:strRef>
              <c:f>Sheet1!$B$1</c:f>
              <c:strCache>
                <c:ptCount val="1"/>
                <c:pt idx="0">
                  <c:v>Sales</c:v>
                </c:pt>
              </c:strCache>
            </c:strRef>
          </c:tx>
          <c:explosion val="25"/>
          <c:cat>
            <c:strRef>
              <c:f>Sheet1!$A$2:$A$5</c:f>
              <c:strCache>
                <c:ptCount val="4"/>
                <c:pt idx="0">
                  <c:v>1st Qtr</c:v>
                </c:pt>
                <c:pt idx="1">
                  <c:v>2nd Qtr</c:v>
                </c:pt>
                <c:pt idx="2">
                  <c:v>3rd Qtr</c:v>
                </c:pt>
                <c:pt idx="3">
                  <c:v>4th Qtr</c:v>
                </c:pt>
              </c:strCache>
            </c:strRef>
          </c:cat>
          <c:val>
            <c:numRef>
              <c:f>Sheet1!$B$2:$B$5</c:f>
              <c:numCache>
                <c:formatCode>General</c:formatCode>
                <c:ptCount val="4"/>
                <c:pt idx="0">
                  <c:v>5</c:v>
                </c:pt>
                <c:pt idx="1">
                  <c:v>5</c:v>
                </c:pt>
                <c:pt idx="2">
                  <c:v>5</c:v>
                </c:pt>
                <c:pt idx="3">
                  <c:v>5</c:v>
                </c:pt>
              </c:numCache>
            </c:numRef>
          </c:val>
        </c:ser>
        <c:firstSliceAng val="0"/>
        <c:holeSize val="50"/>
      </c:doughnutChart>
    </c:plotArea>
    <c:plotVisOnly val="1"/>
    <c:dispBlanksAs val="zero"/>
  </c:chart>
  <c:txPr>
    <a:bodyPr/>
    <a:lstStyle/>
    <a:p>
      <a:pPr>
        <a:defRPr sz="1800"/>
      </a:pPr>
      <a:endParaRPr lang="ja-JP"/>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doughnutChart>
        <c:varyColors val="1"/>
        <c:ser>
          <c:idx val="0"/>
          <c:order val="0"/>
          <c:tx>
            <c:strRef>
              <c:f>Sheet1!$B$1</c:f>
              <c:strCache>
                <c:ptCount val="1"/>
                <c:pt idx="0">
                  <c:v>Sales</c:v>
                </c:pt>
              </c:strCache>
            </c:strRef>
          </c:tx>
          <c:explosion val="25"/>
          <c:cat>
            <c:strRef>
              <c:f>Sheet1!$A$2:$A$5</c:f>
              <c:strCache>
                <c:ptCount val="4"/>
                <c:pt idx="0">
                  <c:v>1st Qtr</c:v>
                </c:pt>
                <c:pt idx="1">
                  <c:v>2nd Qtr</c:v>
                </c:pt>
                <c:pt idx="2">
                  <c:v>3rd Qtr</c:v>
                </c:pt>
                <c:pt idx="3">
                  <c:v>4th Qtr</c:v>
                </c:pt>
              </c:strCache>
            </c:strRef>
          </c:cat>
          <c:val>
            <c:numRef>
              <c:f>Sheet1!$B$2:$B$5</c:f>
              <c:numCache>
                <c:formatCode>General</c:formatCode>
                <c:ptCount val="4"/>
                <c:pt idx="0">
                  <c:v>5</c:v>
                </c:pt>
                <c:pt idx="1">
                  <c:v>5</c:v>
                </c:pt>
                <c:pt idx="2">
                  <c:v>5</c:v>
                </c:pt>
                <c:pt idx="3">
                  <c:v>5</c:v>
                </c:pt>
              </c:numCache>
            </c:numRef>
          </c:val>
        </c:ser>
        <c:firstSliceAng val="0"/>
        <c:holeSize val="50"/>
      </c:doughnutChart>
    </c:plotArea>
    <c:plotVisOnly val="1"/>
    <c:dispBlanksAs val="zero"/>
  </c:chart>
  <c:txPr>
    <a:bodyPr/>
    <a:lstStyle/>
    <a:p>
      <a:pPr>
        <a:defRPr sz="1800"/>
      </a:pPr>
      <a:endParaRPr lang="ja-JP"/>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doughnutChart>
        <c:varyColors val="1"/>
        <c:ser>
          <c:idx val="0"/>
          <c:order val="0"/>
          <c:tx>
            <c:strRef>
              <c:f>Sheet1!$B$1</c:f>
              <c:strCache>
                <c:ptCount val="1"/>
                <c:pt idx="0">
                  <c:v>Sales</c:v>
                </c:pt>
              </c:strCache>
            </c:strRef>
          </c:tx>
          <c:explosion val="25"/>
          <c:cat>
            <c:strRef>
              <c:f>Sheet1!$A$2:$A$5</c:f>
              <c:strCache>
                <c:ptCount val="4"/>
                <c:pt idx="0">
                  <c:v>1st Qtr</c:v>
                </c:pt>
                <c:pt idx="1">
                  <c:v>2nd Qtr</c:v>
                </c:pt>
                <c:pt idx="2">
                  <c:v>3rd Qtr</c:v>
                </c:pt>
                <c:pt idx="3">
                  <c:v>4th Qtr</c:v>
                </c:pt>
              </c:strCache>
            </c:strRef>
          </c:cat>
          <c:val>
            <c:numRef>
              <c:f>Sheet1!$B$2:$B$5</c:f>
              <c:numCache>
                <c:formatCode>General</c:formatCode>
                <c:ptCount val="4"/>
                <c:pt idx="0">
                  <c:v>5</c:v>
                </c:pt>
                <c:pt idx="1">
                  <c:v>5</c:v>
                </c:pt>
                <c:pt idx="2">
                  <c:v>5</c:v>
                </c:pt>
                <c:pt idx="3">
                  <c:v>5</c:v>
                </c:pt>
              </c:numCache>
            </c:numRef>
          </c:val>
        </c:ser>
        <c:firstSliceAng val="0"/>
        <c:holeSize val="50"/>
      </c:doughnutChart>
    </c:plotArea>
    <c:plotVisOnly val="1"/>
    <c:dispBlanksAs val="zero"/>
  </c:chart>
  <c:txPr>
    <a:bodyPr/>
    <a:lstStyle/>
    <a:p>
      <a:pPr>
        <a:defRPr sz="1800"/>
      </a:pPr>
      <a:endParaRPr lang="ja-JP"/>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0.60098</cdr:x>
      <cdr:y>0.23209</cdr:y>
    </cdr:from>
    <cdr:to>
      <cdr:x>0.72468</cdr:x>
      <cdr:y>0.332</cdr:y>
    </cdr:to>
    <cdr:sp macro="" textlink="">
      <cdr:nvSpPr>
        <cdr:cNvPr id="2" name="TextBox 5"/>
        <cdr:cNvSpPr txBox="1"/>
      </cdr:nvSpPr>
      <cdr:spPr>
        <a:xfrm xmlns:a="http://schemas.openxmlformats.org/drawingml/2006/main" rot="2630259">
          <a:off x="4900018" y="1358443"/>
          <a:ext cx="1008609"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r>
            <a:rPr lang="ja-JP" altLang="en-US" sz="3200" b="1" dirty="0" smtClean="0"/>
            <a:t>聖霊</a:t>
          </a:r>
          <a:endParaRPr lang="en-US" sz="3200" b="1" dirty="0"/>
        </a:p>
      </cdr:txBody>
    </cdr:sp>
  </cdr:relSizeAnchor>
  <cdr:relSizeAnchor xmlns:cdr="http://schemas.openxmlformats.org/drawingml/2006/chartDrawing">
    <cdr:from>
      <cdr:x>0.49656</cdr:x>
      <cdr:y>0.67214</cdr:y>
    </cdr:from>
    <cdr:to>
      <cdr:x>0.82237</cdr:x>
      <cdr:y>0.77205</cdr:y>
    </cdr:to>
    <cdr:sp macro="" textlink="">
      <cdr:nvSpPr>
        <cdr:cNvPr id="3" name="TextBox 4"/>
        <cdr:cNvSpPr txBox="1"/>
      </cdr:nvSpPr>
      <cdr:spPr>
        <a:xfrm xmlns:a="http://schemas.openxmlformats.org/drawingml/2006/main" rot="19096261">
          <a:off x="4048641" y="3934114"/>
          <a:ext cx="2656497"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pPr algn="ctr"/>
          <a:r>
            <a:rPr lang="ja-JP" altLang="en-US" sz="3200" b="1" dirty="0" smtClean="0"/>
            <a:t>誘惑への抵抗</a:t>
          </a:r>
          <a:endParaRPr lang="en-US" sz="3200" b="1" dirty="0"/>
        </a:p>
      </cdr:txBody>
    </cdr:sp>
  </cdr:relSizeAnchor>
  <cdr:relSizeAnchor xmlns:cdr="http://schemas.openxmlformats.org/drawingml/2006/chartDrawing">
    <cdr:from>
      <cdr:x>0.25005</cdr:x>
      <cdr:y>0.67205</cdr:y>
    </cdr:from>
    <cdr:to>
      <cdr:x>0.42428</cdr:x>
      <cdr:y>0.77195</cdr:y>
    </cdr:to>
    <cdr:sp macro="" textlink="">
      <cdr:nvSpPr>
        <cdr:cNvPr id="4" name="TextBox 6"/>
        <cdr:cNvSpPr txBox="1"/>
      </cdr:nvSpPr>
      <cdr:spPr>
        <a:xfrm xmlns:a="http://schemas.openxmlformats.org/drawingml/2006/main" rot="2555563">
          <a:off x="2038720" y="3933561"/>
          <a:ext cx="1420582"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r>
            <a:rPr lang="ja-JP" altLang="en-US" sz="3200" b="1" dirty="0" smtClean="0"/>
            <a:t>迫害者</a:t>
          </a:r>
          <a:endParaRPr lang="en-US" sz="3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0.60098</cdr:x>
      <cdr:y>0.23209</cdr:y>
    </cdr:from>
    <cdr:to>
      <cdr:x>0.72468</cdr:x>
      <cdr:y>0.332</cdr:y>
    </cdr:to>
    <cdr:sp macro="" textlink="">
      <cdr:nvSpPr>
        <cdr:cNvPr id="2" name="TextBox 5"/>
        <cdr:cNvSpPr txBox="1"/>
      </cdr:nvSpPr>
      <cdr:spPr>
        <a:xfrm xmlns:a="http://schemas.openxmlformats.org/drawingml/2006/main" rot="2630259">
          <a:off x="4900018" y="1358443"/>
          <a:ext cx="1008609"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r>
            <a:rPr lang="ja-JP" altLang="en-US" sz="3200" b="1" dirty="0" smtClean="0"/>
            <a:t>聖霊</a:t>
          </a:r>
          <a:endParaRPr lang="en-US" sz="3200" b="1" dirty="0"/>
        </a:p>
      </cdr:txBody>
    </cdr:sp>
  </cdr:relSizeAnchor>
  <cdr:relSizeAnchor xmlns:cdr="http://schemas.openxmlformats.org/drawingml/2006/chartDrawing">
    <cdr:from>
      <cdr:x>0.49656</cdr:x>
      <cdr:y>0.67214</cdr:y>
    </cdr:from>
    <cdr:to>
      <cdr:x>0.82237</cdr:x>
      <cdr:y>0.77205</cdr:y>
    </cdr:to>
    <cdr:sp macro="" textlink="">
      <cdr:nvSpPr>
        <cdr:cNvPr id="3" name="TextBox 4"/>
        <cdr:cNvSpPr txBox="1"/>
      </cdr:nvSpPr>
      <cdr:spPr>
        <a:xfrm xmlns:a="http://schemas.openxmlformats.org/drawingml/2006/main" rot="19096261">
          <a:off x="4048641" y="3934114"/>
          <a:ext cx="2656497"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pPr algn="ctr"/>
          <a:r>
            <a:rPr lang="ja-JP" altLang="en-US" sz="3200" b="1" dirty="0" smtClean="0"/>
            <a:t>誘惑への抵抗</a:t>
          </a:r>
          <a:endParaRPr lang="en-US" sz="3200" b="1" dirty="0"/>
        </a:p>
      </cdr:txBody>
    </cdr:sp>
  </cdr:relSizeAnchor>
  <cdr:relSizeAnchor xmlns:cdr="http://schemas.openxmlformats.org/drawingml/2006/chartDrawing">
    <cdr:from>
      <cdr:x>0.25004</cdr:x>
      <cdr:y>0.67205</cdr:y>
    </cdr:from>
    <cdr:to>
      <cdr:x>0.42428</cdr:x>
      <cdr:y>0.77195</cdr:y>
    </cdr:to>
    <cdr:sp macro="" textlink="">
      <cdr:nvSpPr>
        <cdr:cNvPr id="4" name="TextBox 6"/>
        <cdr:cNvSpPr txBox="1"/>
      </cdr:nvSpPr>
      <cdr:spPr>
        <a:xfrm xmlns:a="http://schemas.openxmlformats.org/drawingml/2006/main" rot="2555563">
          <a:off x="2038710" y="3933560"/>
          <a:ext cx="1420582"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r>
            <a:rPr lang="ja-JP" altLang="en-US" sz="3200" b="1" dirty="0" smtClean="0"/>
            <a:t>迫害者</a:t>
          </a:r>
          <a:endParaRPr lang="en-US" sz="3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0.60098</cdr:x>
      <cdr:y>0.23209</cdr:y>
    </cdr:from>
    <cdr:to>
      <cdr:x>0.72468</cdr:x>
      <cdr:y>0.332</cdr:y>
    </cdr:to>
    <cdr:sp macro="" textlink="">
      <cdr:nvSpPr>
        <cdr:cNvPr id="2" name="TextBox 5"/>
        <cdr:cNvSpPr txBox="1"/>
      </cdr:nvSpPr>
      <cdr:spPr>
        <a:xfrm xmlns:a="http://schemas.openxmlformats.org/drawingml/2006/main" rot="2630259">
          <a:off x="4900018" y="1358443"/>
          <a:ext cx="1008609"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r>
            <a:rPr lang="ja-JP" altLang="en-US" sz="3200" b="1" dirty="0" smtClean="0"/>
            <a:t>聖霊</a:t>
          </a:r>
          <a:endParaRPr lang="en-US" sz="3200" b="1" dirty="0"/>
        </a:p>
      </cdr:txBody>
    </cdr:sp>
  </cdr:relSizeAnchor>
  <cdr:relSizeAnchor xmlns:cdr="http://schemas.openxmlformats.org/drawingml/2006/chartDrawing">
    <cdr:from>
      <cdr:x>0.49656</cdr:x>
      <cdr:y>0.67214</cdr:y>
    </cdr:from>
    <cdr:to>
      <cdr:x>0.82237</cdr:x>
      <cdr:y>0.77205</cdr:y>
    </cdr:to>
    <cdr:sp macro="" textlink="">
      <cdr:nvSpPr>
        <cdr:cNvPr id="3" name="TextBox 4"/>
        <cdr:cNvSpPr txBox="1"/>
      </cdr:nvSpPr>
      <cdr:spPr>
        <a:xfrm xmlns:a="http://schemas.openxmlformats.org/drawingml/2006/main" rot="19096261">
          <a:off x="4048641" y="3934114"/>
          <a:ext cx="2656497"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pPr algn="ctr"/>
          <a:r>
            <a:rPr lang="ja-JP" altLang="en-US" sz="3200" b="1" dirty="0" smtClean="0"/>
            <a:t>誘惑への抵抗</a:t>
          </a:r>
          <a:endParaRPr lang="en-US" sz="3200" b="1" dirty="0"/>
        </a:p>
      </cdr:txBody>
    </cdr:sp>
  </cdr:relSizeAnchor>
  <cdr:relSizeAnchor xmlns:cdr="http://schemas.openxmlformats.org/drawingml/2006/chartDrawing">
    <cdr:from>
      <cdr:x>0.27531</cdr:x>
      <cdr:y>0.67205</cdr:y>
    </cdr:from>
    <cdr:to>
      <cdr:x>0.39901</cdr:x>
      <cdr:y>0.77195</cdr:y>
    </cdr:to>
    <cdr:sp macro="" textlink="">
      <cdr:nvSpPr>
        <cdr:cNvPr id="4" name="TextBox 6"/>
        <cdr:cNvSpPr txBox="1"/>
      </cdr:nvSpPr>
      <cdr:spPr>
        <a:xfrm xmlns:a="http://schemas.openxmlformats.org/drawingml/2006/main" rot="2555563">
          <a:off x="2244706" y="3933561"/>
          <a:ext cx="1008609"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r>
            <a:rPr lang="ja-JP" altLang="en-US" sz="3200" b="1" dirty="0" smtClean="0"/>
            <a:t>迫害</a:t>
          </a:r>
          <a:endParaRPr lang="en-US" sz="32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0.60098</cdr:x>
      <cdr:y>0.23209</cdr:y>
    </cdr:from>
    <cdr:to>
      <cdr:x>0.72468</cdr:x>
      <cdr:y>0.332</cdr:y>
    </cdr:to>
    <cdr:sp macro="" textlink="">
      <cdr:nvSpPr>
        <cdr:cNvPr id="2" name="TextBox 5"/>
        <cdr:cNvSpPr txBox="1"/>
      </cdr:nvSpPr>
      <cdr:spPr>
        <a:xfrm xmlns:a="http://schemas.openxmlformats.org/drawingml/2006/main" rot="2630259">
          <a:off x="4900018" y="1358443"/>
          <a:ext cx="1008609"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r>
            <a:rPr lang="ja-JP" altLang="en-US" sz="3200" b="1" dirty="0" smtClean="0"/>
            <a:t>聖霊</a:t>
          </a:r>
          <a:endParaRPr lang="en-US" sz="3200" b="1" dirty="0"/>
        </a:p>
      </cdr:txBody>
    </cdr:sp>
  </cdr:relSizeAnchor>
  <cdr:relSizeAnchor xmlns:cdr="http://schemas.openxmlformats.org/drawingml/2006/chartDrawing">
    <cdr:from>
      <cdr:x>0.49656</cdr:x>
      <cdr:y>0.67214</cdr:y>
    </cdr:from>
    <cdr:to>
      <cdr:x>0.82237</cdr:x>
      <cdr:y>0.77205</cdr:y>
    </cdr:to>
    <cdr:sp macro="" textlink="">
      <cdr:nvSpPr>
        <cdr:cNvPr id="3" name="TextBox 4"/>
        <cdr:cNvSpPr txBox="1"/>
      </cdr:nvSpPr>
      <cdr:spPr>
        <a:xfrm xmlns:a="http://schemas.openxmlformats.org/drawingml/2006/main" rot="19096261">
          <a:off x="4048641" y="3934114"/>
          <a:ext cx="2656497"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pPr algn="ctr"/>
          <a:r>
            <a:rPr lang="ja-JP" altLang="en-US" sz="3200" b="1" dirty="0" smtClean="0"/>
            <a:t>誘惑への抵抗</a:t>
          </a:r>
          <a:endParaRPr lang="en-US" sz="3200" b="1" dirty="0"/>
        </a:p>
      </cdr:txBody>
    </cdr:sp>
  </cdr:relSizeAnchor>
  <cdr:relSizeAnchor xmlns:cdr="http://schemas.openxmlformats.org/drawingml/2006/chartDrawing">
    <cdr:from>
      <cdr:x>0.25004</cdr:x>
      <cdr:y>0.67205</cdr:y>
    </cdr:from>
    <cdr:to>
      <cdr:x>0.42428</cdr:x>
      <cdr:y>0.77195</cdr:y>
    </cdr:to>
    <cdr:sp macro="" textlink="">
      <cdr:nvSpPr>
        <cdr:cNvPr id="4" name="TextBox 6"/>
        <cdr:cNvSpPr txBox="1"/>
      </cdr:nvSpPr>
      <cdr:spPr>
        <a:xfrm xmlns:a="http://schemas.openxmlformats.org/drawingml/2006/main" rot="2555563">
          <a:off x="2038710" y="3933560"/>
          <a:ext cx="1420582"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r>
            <a:rPr lang="ja-JP" altLang="en-US" sz="3200" b="1" dirty="0" smtClean="0"/>
            <a:t>迫害者</a:t>
          </a:r>
          <a:endParaRPr lang="en-US" sz="32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0.60098</cdr:x>
      <cdr:y>0.23209</cdr:y>
    </cdr:from>
    <cdr:to>
      <cdr:x>0.72468</cdr:x>
      <cdr:y>0.332</cdr:y>
    </cdr:to>
    <cdr:sp macro="" textlink="">
      <cdr:nvSpPr>
        <cdr:cNvPr id="2" name="TextBox 5"/>
        <cdr:cNvSpPr txBox="1"/>
      </cdr:nvSpPr>
      <cdr:spPr>
        <a:xfrm xmlns:a="http://schemas.openxmlformats.org/drawingml/2006/main" rot="2630259">
          <a:off x="4900018" y="1358443"/>
          <a:ext cx="1008609"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r>
            <a:rPr lang="ja-JP" altLang="en-US" sz="3200" b="1" dirty="0" smtClean="0"/>
            <a:t>聖霊</a:t>
          </a:r>
          <a:endParaRPr lang="en-US" sz="3200" b="1" dirty="0"/>
        </a:p>
      </cdr:txBody>
    </cdr:sp>
  </cdr:relSizeAnchor>
  <cdr:relSizeAnchor xmlns:cdr="http://schemas.openxmlformats.org/drawingml/2006/chartDrawing">
    <cdr:from>
      <cdr:x>0.49656</cdr:x>
      <cdr:y>0.67214</cdr:y>
    </cdr:from>
    <cdr:to>
      <cdr:x>0.82237</cdr:x>
      <cdr:y>0.77205</cdr:y>
    </cdr:to>
    <cdr:sp macro="" textlink="">
      <cdr:nvSpPr>
        <cdr:cNvPr id="3" name="TextBox 4"/>
        <cdr:cNvSpPr txBox="1"/>
      </cdr:nvSpPr>
      <cdr:spPr>
        <a:xfrm xmlns:a="http://schemas.openxmlformats.org/drawingml/2006/main" rot="19096261">
          <a:off x="4048641" y="3934114"/>
          <a:ext cx="2656497"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pPr algn="ctr"/>
          <a:r>
            <a:rPr lang="ja-JP" altLang="en-US" sz="3200" b="1" dirty="0" smtClean="0"/>
            <a:t>誘惑への抵抗</a:t>
          </a:r>
          <a:endParaRPr lang="en-US" sz="3200" b="1" dirty="0"/>
        </a:p>
      </cdr:txBody>
    </cdr:sp>
  </cdr:relSizeAnchor>
  <cdr:relSizeAnchor xmlns:cdr="http://schemas.openxmlformats.org/drawingml/2006/chartDrawing">
    <cdr:from>
      <cdr:x>0.25004</cdr:x>
      <cdr:y>0.67205</cdr:y>
    </cdr:from>
    <cdr:to>
      <cdr:x>0.42428</cdr:x>
      <cdr:y>0.77195</cdr:y>
    </cdr:to>
    <cdr:sp macro="" textlink="">
      <cdr:nvSpPr>
        <cdr:cNvPr id="4" name="TextBox 6"/>
        <cdr:cNvSpPr txBox="1"/>
      </cdr:nvSpPr>
      <cdr:spPr>
        <a:xfrm xmlns:a="http://schemas.openxmlformats.org/drawingml/2006/main" rot="2555563">
          <a:off x="2038710" y="3933560"/>
          <a:ext cx="1420582"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r>
            <a:rPr lang="ja-JP" altLang="en-US" sz="3200" b="1" dirty="0" smtClean="0"/>
            <a:t>迫害者</a:t>
          </a:r>
          <a:endParaRPr lang="en-US" sz="3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55938" cy="5095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995738" y="0"/>
            <a:ext cx="3055937" cy="509588"/>
          </a:xfrm>
          <a:prstGeom prst="rect">
            <a:avLst/>
          </a:prstGeom>
        </p:spPr>
        <p:txBody>
          <a:bodyPr vert="horz" lIns="91440" tIns="45720" rIns="91440" bIns="45720" rtlCol="0"/>
          <a:lstStyle>
            <a:lvl1pPr algn="r">
              <a:defRPr sz="1200"/>
            </a:lvl1pPr>
          </a:lstStyle>
          <a:p>
            <a:fld id="{2972CBF3-0FE2-4499-A84D-EEE1D355CCCD}" type="datetimeFigureOut">
              <a:rPr kumimoji="1" lang="ja-JP" altLang="en-US" smtClean="0"/>
              <a:t>2017/3/14</a:t>
            </a:fld>
            <a:endParaRPr kumimoji="1" lang="ja-JP" altLang="en-US"/>
          </a:p>
        </p:txBody>
      </p:sp>
      <p:sp>
        <p:nvSpPr>
          <p:cNvPr id="4" name="フッター プレースホルダ 3"/>
          <p:cNvSpPr>
            <a:spLocks noGrp="1"/>
          </p:cNvSpPr>
          <p:nvPr>
            <p:ph type="ftr" sz="quarter" idx="2"/>
          </p:nvPr>
        </p:nvSpPr>
        <p:spPr>
          <a:xfrm>
            <a:off x="0" y="9669463"/>
            <a:ext cx="3055938" cy="5095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995738" y="9669463"/>
            <a:ext cx="3055937" cy="509587"/>
          </a:xfrm>
          <a:prstGeom prst="rect">
            <a:avLst/>
          </a:prstGeom>
        </p:spPr>
        <p:txBody>
          <a:bodyPr vert="horz" lIns="91440" tIns="45720" rIns="91440" bIns="45720" rtlCol="0" anchor="b"/>
          <a:lstStyle>
            <a:lvl1pPr algn="r">
              <a:defRPr sz="1200"/>
            </a:lvl1pPr>
          </a:lstStyle>
          <a:p>
            <a:fld id="{BBA9B3BA-5B09-4FAD-BD65-81213D8D42DD}"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509032"/>
          </a:xfrm>
          <a:prstGeom prst="rect">
            <a:avLst/>
          </a:prstGeom>
        </p:spPr>
        <p:txBody>
          <a:bodyPr vert="horz" lIns="98472" tIns="49236" rIns="98472" bIns="49236" rtlCol="0"/>
          <a:lstStyle>
            <a:lvl1pPr algn="l">
              <a:defRPr sz="1300"/>
            </a:lvl1pPr>
          </a:lstStyle>
          <a:p>
            <a:endParaRPr lang="en-US"/>
          </a:p>
        </p:txBody>
      </p:sp>
      <p:sp>
        <p:nvSpPr>
          <p:cNvPr id="3" name="Date Placeholder 2"/>
          <p:cNvSpPr>
            <a:spLocks noGrp="1"/>
          </p:cNvSpPr>
          <p:nvPr>
            <p:ph type="dt" idx="1"/>
          </p:nvPr>
        </p:nvSpPr>
        <p:spPr>
          <a:xfrm>
            <a:off x="3995217" y="0"/>
            <a:ext cx="3056414" cy="509032"/>
          </a:xfrm>
          <a:prstGeom prst="rect">
            <a:avLst/>
          </a:prstGeom>
        </p:spPr>
        <p:txBody>
          <a:bodyPr vert="horz" lIns="98472" tIns="49236" rIns="98472" bIns="49236" rtlCol="0"/>
          <a:lstStyle>
            <a:lvl1pPr algn="r">
              <a:defRPr sz="1300"/>
            </a:lvl1pPr>
          </a:lstStyle>
          <a:p>
            <a:fld id="{C8E6D5ED-2FF5-493A-99BA-292F2F985B41}" type="datetimeFigureOut">
              <a:rPr lang="en-US" smtClean="0"/>
              <a:pPr/>
              <a:t>3/14/2017</a:t>
            </a:fld>
            <a:endParaRPr lang="en-US"/>
          </a:p>
        </p:txBody>
      </p:sp>
      <p:sp>
        <p:nvSpPr>
          <p:cNvPr id="4" name="Slide Image Placeholder 3"/>
          <p:cNvSpPr>
            <a:spLocks noGrp="1" noRot="1" noChangeAspect="1"/>
          </p:cNvSpPr>
          <p:nvPr>
            <p:ph type="sldImg" idx="2"/>
          </p:nvPr>
        </p:nvSpPr>
        <p:spPr>
          <a:xfrm>
            <a:off x="133350" y="763588"/>
            <a:ext cx="6786563" cy="3817937"/>
          </a:xfrm>
          <a:prstGeom prst="rect">
            <a:avLst/>
          </a:prstGeom>
          <a:noFill/>
          <a:ln w="12700">
            <a:solidFill>
              <a:prstClr val="black"/>
            </a:solidFill>
          </a:ln>
        </p:spPr>
        <p:txBody>
          <a:bodyPr vert="horz" lIns="98472" tIns="49236" rIns="98472" bIns="49236" rtlCol="0" anchor="ctr"/>
          <a:lstStyle/>
          <a:p>
            <a:endParaRPr lang="en-US"/>
          </a:p>
        </p:txBody>
      </p:sp>
      <p:sp>
        <p:nvSpPr>
          <p:cNvPr id="5" name="Notes Placeholder 4"/>
          <p:cNvSpPr>
            <a:spLocks noGrp="1"/>
          </p:cNvSpPr>
          <p:nvPr>
            <p:ph type="body" sz="quarter" idx="3"/>
          </p:nvPr>
        </p:nvSpPr>
        <p:spPr>
          <a:xfrm>
            <a:off x="705327" y="4835803"/>
            <a:ext cx="5642610" cy="4581287"/>
          </a:xfrm>
          <a:prstGeom prst="rect">
            <a:avLst/>
          </a:prstGeom>
        </p:spPr>
        <p:txBody>
          <a:bodyPr vert="horz" lIns="98472" tIns="49236" rIns="98472" bIns="4923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669839"/>
            <a:ext cx="3056414" cy="509032"/>
          </a:xfrm>
          <a:prstGeom prst="rect">
            <a:avLst/>
          </a:prstGeom>
        </p:spPr>
        <p:txBody>
          <a:bodyPr vert="horz" lIns="98472" tIns="49236" rIns="98472" bIns="49236" rtlCol="0" anchor="b"/>
          <a:lstStyle>
            <a:lvl1pPr algn="l">
              <a:defRPr sz="1300"/>
            </a:lvl1pPr>
          </a:lstStyle>
          <a:p>
            <a:endParaRPr lang="en-US"/>
          </a:p>
        </p:txBody>
      </p:sp>
      <p:sp>
        <p:nvSpPr>
          <p:cNvPr id="7" name="Slide Number Placeholder 6"/>
          <p:cNvSpPr>
            <a:spLocks noGrp="1"/>
          </p:cNvSpPr>
          <p:nvPr>
            <p:ph type="sldNum" sz="quarter" idx="5"/>
          </p:nvPr>
        </p:nvSpPr>
        <p:spPr>
          <a:xfrm>
            <a:off x="3995217" y="9669839"/>
            <a:ext cx="3056414" cy="509032"/>
          </a:xfrm>
          <a:prstGeom prst="rect">
            <a:avLst/>
          </a:prstGeom>
        </p:spPr>
        <p:txBody>
          <a:bodyPr vert="horz" lIns="98472" tIns="49236" rIns="98472" bIns="49236" rtlCol="0" anchor="b"/>
          <a:lstStyle>
            <a:lvl1pPr algn="r">
              <a:defRPr sz="1300"/>
            </a:lvl1pPr>
          </a:lstStyle>
          <a:p>
            <a:fld id="{C2B49D86-B153-4439-AFA4-3C13CF73A291}" type="slidenum">
              <a:rPr lang="en-US" smtClean="0"/>
              <a:pPr/>
              <a:t>&lt;#&gt;</a:t>
            </a:fld>
            <a:endParaRPr lang="en-US"/>
          </a:p>
        </p:txBody>
      </p:sp>
    </p:spTree>
    <p:extLst>
      <p:ext uri="{BB962C8B-B14F-4D97-AF65-F5344CB8AC3E}">
        <p14:creationId xmlns:p14="http://schemas.microsoft.com/office/powerpoint/2010/main" xmlns="" val="42761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 y="763588"/>
            <a:ext cx="6786563" cy="3817937"/>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3/14/2017 2:25 PM</a:t>
            </a:fld>
            <a:endParaRPr lang="en-US" dirty="0"/>
          </a:p>
        </p:txBody>
      </p:sp>
      <p:sp>
        <p:nvSpPr>
          <p:cNvPr id="6" name="Footer Placeholder 5"/>
          <p:cNvSpPr>
            <a:spLocks noGrp="1"/>
          </p:cNvSpPr>
          <p:nvPr>
            <p:ph type="ftr" sz="quarter" idx="12"/>
          </p:nvPr>
        </p:nvSpPr>
        <p:spPr>
          <a:xfrm>
            <a:off x="0" y="9669839"/>
            <a:ext cx="6347937" cy="509032"/>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47936" y="9669839"/>
            <a:ext cx="703694" cy="509032"/>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xmlns="" val="335407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 y="763588"/>
            <a:ext cx="6786563" cy="3817937"/>
          </a:xfrm>
        </p:spPr>
      </p:sp>
      <p:sp>
        <p:nvSpPr>
          <p:cNvPr id="3" name="Notes Placeholder 2"/>
          <p:cNvSpPr>
            <a:spLocks noGrp="1"/>
          </p:cNvSpPr>
          <p:nvPr>
            <p:ph type="body" idx="1"/>
          </p:nvPr>
        </p:nvSpPr>
        <p:spPr/>
        <p:txBody>
          <a:bodyPr/>
          <a:lstStyle/>
          <a:p>
            <a:r>
              <a:rPr lang="en-US" dirty="0" smtClean="0"/>
              <a:t>Uhrichsville, OH: Barbour, 1984.</a:t>
            </a:r>
            <a:endParaRPr lang="en-US" dirty="0"/>
          </a:p>
        </p:txBody>
      </p:sp>
      <p:sp>
        <p:nvSpPr>
          <p:cNvPr id="4" name="Slide Number Placeholder 3"/>
          <p:cNvSpPr>
            <a:spLocks noGrp="1"/>
          </p:cNvSpPr>
          <p:nvPr>
            <p:ph type="sldNum" sz="quarter" idx="10"/>
          </p:nvPr>
        </p:nvSpPr>
        <p:spPr/>
        <p:txBody>
          <a:bodyPr/>
          <a:lstStyle/>
          <a:p>
            <a:fld id="{C2B49D86-B153-4439-AFA4-3C13CF73A291}" type="slidenum">
              <a:rPr lang="en-US" smtClean="0"/>
              <a:pPr/>
              <a:t>2</a:t>
            </a:fld>
            <a:endParaRPr lang="en-US"/>
          </a:p>
        </p:txBody>
      </p:sp>
    </p:spTree>
    <p:extLst>
      <p:ext uri="{BB962C8B-B14F-4D97-AF65-F5344CB8AC3E}">
        <p14:creationId xmlns:p14="http://schemas.microsoft.com/office/powerpoint/2010/main" xmlns="" val="363810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 y="763588"/>
            <a:ext cx="6786563" cy="3817937"/>
          </a:xfrm>
        </p:spPr>
      </p:sp>
      <p:sp>
        <p:nvSpPr>
          <p:cNvPr id="3" name="Notes Placeholder 2"/>
          <p:cNvSpPr>
            <a:spLocks noGrp="1"/>
          </p:cNvSpPr>
          <p:nvPr>
            <p:ph type="body" idx="1"/>
          </p:nvPr>
        </p:nvSpPr>
        <p:spPr/>
        <p:txBody>
          <a:bodyPr/>
          <a:lstStyle/>
          <a:p>
            <a:r>
              <a:rPr lang="en-US" dirty="0" smtClean="0"/>
              <a:t>Uhrichsville, OH: Barbour, 1984.</a:t>
            </a:r>
            <a:endParaRPr lang="en-US" dirty="0"/>
          </a:p>
        </p:txBody>
      </p:sp>
      <p:sp>
        <p:nvSpPr>
          <p:cNvPr id="4" name="Slide Number Placeholder 3"/>
          <p:cNvSpPr>
            <a:spLocks noGrp="1"/>
          </p:cNvSpPr>
          <p:nvPr>
            <p:ph type="sldNum" sz="quarter" idx="10"/>
          </p:nvPr>
        </p:nvSpPr>
        <p:spPr/>
        <p:txBody>
          <a:bodyPr/>
          <a:lstStyle/>
          <a:p>
            <a:fld id="{C2B49D86-B153-4439-AFA4-3C13CF73A291}" type="slidenum">
              <a:rPr lang="en-US" smtClean="0"/>
              <a:pPr/>
              <a:t>3</a:t>
            </a:fld>
            <a:endParaRPr lang="en-US"/>
          </a:p>
        </p:txBody>
      </p:sp>
    </p:spTree>
    <p:extLst>
      <p:ext uri="{BB962C8B-B14F-4D97-AF65-F5344CB8AC3E}">
        <p14:creationId xmlns:p14="http://schemas.microsoft.com/office/powerpoint/2010/main" xmlns="" val="1310507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90488"/>
            <a:ext cx="10871200" cy="21359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3759200" y="6248400"/>
            <a:ext cx="17272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5689600" y="6248400"/>
            <a:ext cx="38608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9753600" y="6248400"/>
            <a:ext cx="1727200" cy="457200"/>
          </a:xfrm>
          <a:prstGeom prst="rect">
            <a:avLst/>
          </a:prstGeom>
          <a:ln/>
        </p:spPr>
        <p:txBody>
          <a:bodyPr/>
          <a:lstStyle>
            <a:lvl1pPr>
              <a:defRPr/>
            </a:lvl1pPr>
          </a:lstStyle>
          <a:p>
            <a:pPr>
              <a:defRPr/>
            </a:pPr>
            <a:fld id="{F5704E51-0AEB-4DBA-A74A-97D3CCA97232}" type="slidenum">
              <a:rPr lang="en-US"/>
              <a:pPr>
                <a:defRPr/>
              </a:pPr>
              <a:t>&lt;#&gt;</a:t>
            </a:fld>
            <a:endParaRPr lang="en-US"/>
          </a:p>
        </p:txBody>
      </p:sp>
    </p:spTree>
    <p:extLst>
      <p:ext uri="{BB962C8B-B14F-4D97-AF65-F5344CB8AC3E}">
        <p14:creationId xmlns:p14="http://schemas.microsoft.com/office/powerpoint/2010/main" xmlns="" val="3622379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dirty="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dirty="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87552" y="1828800"/>
            <a:ext cx="10696448" cy="276999"/>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09600" y="6476999"/>
            <a:ext cx="2844800" cy="274320"/>
          </a:xfrm>
          <a:prstGeom prst="rect">
            <a:avLst/>
          </a:prstGeom>
        </p:spPr>
        <p:txBody>
          <a:bodyPr/>
          <a:lstStyle/>
          <a:p>
            <a:fld id="{2C20D64B-40D1-4DEE-85D5-A582C0F134C9}" type="datetimeFigureOut">
              <a:rPr lang="en-US" smtClean="0"/>
              <a:pPr/>
              <a:t>3/14/2017</a:t>
            </a:fld>
            <a:endParaRPr lang="en-US" dirty="0"/>
          </a:p>
        </p:txBody>
      </p:sp>
      <p:sp>
        <p:nvSpPr>
          <p:cNvPr id="5" name="Footer Placeholder 4"/>
          <p:cNvSpPr>
            <a:spLocks noGrp="1"/>
          </p:cNvSpPr>
          <p:nvPr>
            <p:ph type="ftr" sz="quarter" idx="11"/>
          </p:nvPr>
        </p:nvSpPr>
        <p:spPr>
          <a:xfrm>
            <a:off x="3520796" y="6476999"/>
            <a:ext cx="7343625"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939195" y="6476999"/>
            <a:ext cx="978485" cy="274320"/>
          </a:xfrm>
          <a:prstGeom prst="rect">
            <a:avLst/>
          </a:prstGeom>
        </p:spPr>
        <p:txBody>
          <a:bodyPr/>
          <a:lstStyle/>
          <a:p>
            <a:fld id="{AE683C8E-BC14-47A7-8762-75E2C9B9AA3C}" type="slidenum">
              <a:rPr lang="en-US" smtClean="0"/>
              <a:pPr/>
              <a:t>&lt;#&gt;</a:t>
            </a:fld>
            <a:endParaRPr lang="en-US" dirty="0"/>
          </a:p>
        </p:txBody>
      </p:sp>
    </p:spTree>
    <p:extLst>
      <p:ext uri="{BB962C8B-B14F-4D97-AF65-F5344CB8AC3E}">
        <p14:creationId xmlns:p14="http://schemas.microsoft.com/office/powerpoint/2010/main" xmlns="" val="123586931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3084" y="1905000"/>
            <a:ext cx="1072091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61302649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xmlns="" val="365881921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17174763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7833568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4973517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37123026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15964975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7629816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4524079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63270927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xmlns="" val="37060368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xmlns="" val="42511394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90488"/>
            <a:ext cx="10871200" cy="21359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3759200" y="6248400"/>
            <a:ext cx="1727200" cy="457200"/>
          </a:xfrm>
          <a:prstGeom prst="rect">
            <a:avLst/>
          </a:prstGeom>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5689600" y="6248400"/>
            <a:ext cx="3860800" cy="457200"/>
          </a:xfrm>
          <a:prstGeom prst="rect">
            <a:avLst/>
          </a:prstGeom>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9753600" y="6248400"/>
            <a:ext cx="1727200" cy="457200"/>
          </a:xfrm>
          <a:prstGeom prst="rect">
            <a:avLst/>
          </a:prstGeom>
          <a:ln/>
        </p:spPr>
        <p:txBody>
          <a:bodyPr/>
          <a:lstStyle>
            <a:lvl1pPr>
              <a:defRPr/>
            </a:lvl1pPr>
          </a:lstStyle>
          <a:p>
            <a:pPr>
              <a:defRPr/>
            </a:pPr>
            <a:fld id="{F5704E51-0AEB-4DBA-A74A-97D3CCA97232}" type="slidenum">
              <a:rPr lang="en-US">
                <a:solidFill>
                  <a:srgbClr val="000000"/>
                </a:solidFill>
              </a:rPr>
              <a:pPr>
                <a:defRPr/>
              </a:pPr>
              <a:t>&lt;#&gt;</a:t>
            </a:fld>
            <a:endParaRPr lang="en-US">
              <a:solidFill>
                <a:srgbClr val="000000"/>
              </a:solidFill>
            </a:endParaRPr>
          </a:p>
        </p:txBody>
      </p:sp>
    </p:spTree>
    <p:extLst>
      <p:ext uri="{BB962C8B-B14F-4D97-AF65-F5344CB8AC3E}">
        <p14:creationId xmlns:p14="http://schemas.microsoft.com/office/powerpoint/2010/main" xmlns="" val="71411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NUL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NULL"/><Relationship Id="rId2" Type="http://schemas.openxmlformats.org/officeDocument/2006/relationships/slideLayout" Target="../slideLayouts/slideLayout17.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NULL"/><Relationship Id="rId10" Type="http://schemas.openxmlformats.org/officeDocument/2006/relationships/slideLayout" Target="../slideLayouts/slideLayout25.xml"/><Relationship Id="rId19" Type="http://schemas.openxmlformats.org/officeDocument/2006/relationships/image" Target="NUL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0" y="1412876"/>
            <a:ext cx="11176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76" r:id="rId13"/>
    <p:sldLayoutId id="2147483677"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12192000" cy="5558294"/>
          </a:xfrm>
          <a:prstGeom prst="rect">
            <a:avLst/>
          </a:prstGeom>
        </p:spPr>
      </p:pic>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63083" y="1905001"/>
            <a:ext cx="10720917"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0" y="1412876"/>
            <a:ext cx="11176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8134529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s+d+gordon&amp;source=images&amp;cd=&amp;cad=rja&amp;docid=yD7XvNa4JrfujM&amp;tbnid=50x57-BFFp1peM:&amp;ved=0CAUQjRw&amp;url=http://indefenseofthegospel.blogspot.com/2011_08_01_archive.html&amp;ei=M7koUbnFNdKCrQHi7oDQDw&amp;bvm=bv.42768644,d.aWM&amp;psig=AFQjCNE91s1EAeVGZ2j_hUyCdiJUe6UciA&amp;ust=136170973598475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s+d+gordon&amp;source=images&amp;cd=&amp;cad=rja&amp;docid=yD7XvNa4JrfujM&amp;tbnid=50x57-BFFp1peM:&amp;ved=0CAUQjRw&amp;url=http://indefenseofthegospel.blogspot.com/2011_08_01_archive.html&amp;ei=M7koUbnFNdKCrQHi7oDQDw&amp;bvm=bv.42768644,d.aWM&amp;psig=AFQjCNE91s1EAeVGZ2j_hUyCdiJUe6UciA&amp;ust=136170973598475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0"/>
            <a:ext cx="6324600" cy="1523495"/>
          </a:xfrm>
        </p:spPr>
        <p:txBody>
          <a:bodyPr/>
          <a:lstStyle/>
          <a:p>
            <a:pPr algn="ctr"/>
            <a:r>
              <a:rPr lang="en-US" sz="4000" dirty="0" smtClean="0"/>
              <a:t>2017 Japan Field </a:t>
            </a:r>
            <a:r>
              <a:rPr lang="en-US" sz="4000" dirty="0" smtClean="0"/>
              <a:t>School</a:t>
            </a:r>
            <a:br>
              <a:rPr lang="en-US" sz="4000" dirty="0" smtClean="0"/>
            </a:br>
            <a:r>
              <a:rPr lang="en-US" sz="4000" dirty="0" smtClean="0"/>
              <a:t>2017</a:t>
            </a:r>
            <a:r>
              <a:rPr lang="ja-JP" altLang="en-US" sz="4000" dirty="0" smtClean="0"/>
              <a:t>年日本フィールドスクール</a:t>
            </a:r>
            <a:r>
              <a:rPr lang="en-US" dirty="0" smtClean="0"/>
              <a:t/>
            </a:r>
            <a:br>
              <a:rPr lang="en-US" dirty="0" smtClean="0"/>
            </a:br>
            <a:r>
              <a:rPr lang="en-US" dirty="0" smtClean="0"/>
              <a:t>Prayer Warriors </a:t>
            </a:r>
            <a:r>
              <a:rPr lang="en-US" dirty="0" smtClean="0"/>
              <a:t>Training</a:t>
            </a:r>
            <a:br>
              <a:rPr lang="en-US" dirty="0" smtClean="0"/>
            </a:br>
            <a:r>
              <a:rPr lang="ja-JP" altLang="en-US" dirty="0" smtClean="0"/>
              <a:t>祈り</a:t>
            </a:r>
            <a:r>
              <a:rPr lang="ja-JP" altLang="en-US" dirty="0" smtClean="0"/>
              <a:t>の戦士</a:t>
            </a:r>
            <a:r>
              <a:rPr lang="en-US" altLang="ja-JP" dirty="0" smtClean="0"/>
              <a:t/>
            </a:r>
            <a:br>
              <a:rPr lang="en-US" altLang="ja-JP" dirty="0" smtClean="0"/>
            </a:br>
            <a:r>
              <a:rPr lang="ja-JP" altLang="en-US" dirty="0" smtClean="0"/>
              <a:t>トレーニング</a:t>
            </a:r>
            <a:endParaRPr lang="en-US" dirty="0"/>
          </a:p>
        </p:txBody>
      </p:sp>
      <p:sp>
        <p:nvSpPr>
          <p:cNvPr id="3" name="Subtitle 2"/>
          <p:cNvSpPr>
            <a:spLocks noGrp="1"/>
          </p:cNvSpPr>
          <p:nvPr>
            <p:ph type="subTitle" idx="1"/>
          </p:nvPr>
        </p:nvSpPr>
        <p:spPr>
          <a:xfrm>
            <a:off x="990600" y="4419600"/>
            <a:ext cx="7681913" cy="1370012"/>
          </a:xfrm>
        </p:spPr>
        <p:txBody>
          <a:bodyPr>
            <a:normAutofit/>
          </a:bodyPr>
          <a:lstStyle/>
          <a:p>
            <a:r>
              <a:rPr lang="en-US" dirty="0" smtClean="0"/>
              <a:t>Dr. Ron E M Clouzet, </a:t>
            </a:r>
          </a:p>
          <a:p>
            <a:r>
              <a:rPr lang="en-US" dirty="0" smtClean="0"/>
              <a:t>NSD Ministerial </a:t>
            </a:r>
            <a:r>
              <a:rPr lang="en-US" dirty="0" smtClean="0"/>
              <a:t>Association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53200" y="1524000"/>
            <a:ext cx="4864131" cy="337611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Mark </a:t>
            </a:r>
            <a:r>
              <a:rPr lang="en-US" dirty="0" smtClean="0"/>
              <a:t> </a:t>
            </a:r>
            <a:r>
              <a:rPr lang="ja-JP" altLang="en-US" dirty="0" smtClean="0"/>
              <a:t>マルコ </a:t>
            </a:r>
            <a:r>
              <a:rPr lang="en-US" dirty="0" smtClean="0"/>
              <a:t>14:38</a:t>
            </a:r>
            <a:endParaRPr lang="en-US" dirty="0"/>
          </a:p>
        </p:txBody>
      </p:sp>
      <p:sp>
        <p:nvSpPr>
          <p:cNvPr id="10" name="TextBox 9"/>
          <p:cNvSpPr txBox="1"/>
          <p:nvPr/>
        </p:nvSpPr>
        <p:spPr>
          <a:xfrm>
            <a:off x="914400" y="1676400"/>
            <a:ext cx="5105400" cy="3539430"/>
          </a:xfrm>
          <a:prstGeom prst="rect">
            <a:avLst/>
          </a:prstGeom>
          <a:noFill/>
        </p:spPr>
        <p:txBody>
          <a:bodyPr wrap="square" rtlCol="0">
            <a:spAutoFit/>
          </a:bodyPr>
          <a:lstStyle/>
          <a:p>
            <a:r>
              <a:rPr lang="en-US" sz="3200" dirty="0"/>
              <a:t>“</a:t>
            </a:r>
            <a:r>
              <a:rPr lang="en-US" sz="3200" b="1" dirty="0">
                <a:solidFill>
                  <a:srgbClr val="FF0000"/>
                </a:solidFill>
              </a:rPr>
              <a:t>Watch and pray</a:t>
            </a:r>
            <a:r>
              <a:rPr lang="en-US" sz="3200" dirty="0"/>
              <a:t>, lest you </a:t>
            </a:r>
            <a:r>
              <a:rPr lang="en-US" sz="3200" dirty="0" smtClean="0"/>
              <a:t>enter </a:t>
            </a:r>
            <a:r>
              <a:rPr lang="en-US" sz="3200" dirty="0"/>
              <a:t>into temptation. The 	</a:t>
            </a:r>
            <a:r>
              <a:rPr lang="en-US" sz="3200" dirty="0" smtClean="0"/>
              <a:t>         </a:t>
            </a:r>
            <a:r>
              <a:rPr lang="en-US" sz="3200" dirty="0"/>
              <a:t>spirit indeed is willing, but </a:t>
            </a:r>
            <a:r>
              <a:rPr lang="en-US" sz="3200" dirty="0" smtClean="0"/>
              <a:t>            </a:t>
            </a:r>
            <a:r>
              <a:rPr lang="en-US" sz="3200" dirty="0"/>
              <a:t>the flesh is weak</a:t>
            </a:r>
            <a:r>
              <a:rPr lang="en-US" sz="3200" dirty="0" smtClean="0"/>
              <a:t>.”</a:t>
            </a:r>
          </a:p>
          <a:p>
            <a:r>
              <a:rPr lang="ja-JP" altLang="en-US" sz="3200" dirty="0" smtClean="0"/>
              <a:t>「誘惑に陥らぬよう、</a:t>
            </a:r>
            <a:r>
              <a:rPr lang="ja-JP" altLang="en-US" sz="3200" b="1" dirty="0" smtClean="0">
                <a:solidFill>
                  <a:srgbClr val="FF0000"/>
                </a:solidFill>
              </a:rPr>
              <a:t>目を覚まして祈っていなさい</a:t>
            </a:r>
            <a:r>
              <a:rPr lang="ja-JP" altLang="en-US" sz="3200" dirty="0" smtClean="0"/>
              <a:t>。心は燃えても、肉体は弱い。」</a:t>
            </a:r>
            <a:endParaRPr lang="en-US" sz="3200" dirty="0" smtClean="0"/>
          </a:p>
        </p:txBody>
      </p:sp>
      <p:sp>
        <p:nvSpPr>
          <p:cNvPr id="5" name="Heptagon 4"/>
          <p:cNvSpPr/>
          <p:nvPr/>
        </p:nvSpPr>
        <p:spPr bwMode="auto">
          <a:xfrm>
            <a:off x="8382000" y="4800600"/>
            <a:ext cx="1066800" cy="902732"/>
          </a:xfrm>
          <a:prstGeom prst="heptagon">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6" name="TextBox 5"/>
          <p:cNvSpPr txBox="1"/>
          <p:nvPr/>
        </p:nvSpPr>
        <p:spPr>
          <a:xfrm>
            <a:off x="8699648" y="4930914"/>
            <a:ext cx="444352" cy="707886"/>
          </a:xfrm>
          <a:prstGeom prst="rect">
            <a:avLst/>
          </a:prstGeom>
          <a:noFill/>
          <a:effectLst>
            <a:outerShdw blurRad="50800" dist="50800" dir="5400000" algn="ctr" rotWithShape="0">
              <a:schemeClr val="tx1"/>
            </a:outerShdw>
          </a:effectLst>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pic>
        <p:nvPicPr>
          <p:cNvPr id="8" name="Picture 2" descr="B-02-010"/>
          <p:cNvPicPr>
            <a:picLocks noChangeAspect="1" noChangeArrowheads="1"/>
          </p:cNvPicPr>
          <p:nvPr/>
        </p:nvPicPr>
        <p:blipFill>
          <a:blip r:embed="rId2" cstate="print"/>
          <a:srcRect/>
          <a:stretch>
            <a:fillRect/>
          </a:stretch>
        </p:blipFill>
        <p:spPr bwMode="auto">
          <a:xfrm>
            <a:off x="6934200" y="1524000"/>
            <a:ext cx="3987800"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2857807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extLst>
              <p:ext uri="{D42A27DB-BD31-4B8C-83A1-F6EECF244321}">
                <p14:modId xmlns:p14="http://schemas.microsoft.com/office/powerpoint/2010/main" xmlns="" val="2771687511"/>
              </p:ext>
            </p:extLst>
          </p:nvPr>
        </p:nvGraphicFramePr>
        <p:xfrm>
          <a:off x="1905000" y="609600"/>
          <a:ext cx="8153400" cy="5853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8902188">
            <a:off x="3317711" y="1565352"/>
            <a:ext cx="1653017" cy="584775"/>
          </a:xfrm>
          <a:prstGeom prst="rect">
            <a:avLst/>
          </a:prstGeom>
          <a:noFill/>
        </p:spPr>
        <p:txBody>
          <a:bodyPr wrap="none" rtlCol="0">
            <a:spAutoFit/>
          </a:bodyPr>
          <a:lstStyle/>
          <a:p>
            <a:r>
              <a:rPr lang="en-US" sz="3200" b="1" dirty="0"/>
              <a:t>Laborers</a:t>
            </a:r>
          </a:p>
        </p:txBody>
      </p:sp>
      <p:sp>
        <p:nvSpPr>
          <p:cNvPr id="5" name="TextBox 4"/>
          <p:cNvSpPr txBox="1"/>
          <p:nvPr/>
        </p:nvSpPr>
        <p:spPr>
          <a:xfrm rot="19096261">
            <a:off x="6869820" y="4840198"/>
            <a:ext cx="2132315" cy="1077218"/>
          </a:xfrm>
          <a:prstGeom prst="rect">
            <a:avLst/>
          </a:prstGeom>
          <a:noFill/>
        </p:spPr>
        <p:txBody>
          <a:bodyPr wrap="none" rtlCol="0">
            <a:spAutoFit/>
          </a:bodyPr>
          <a:lstStyle/>
          <a:p>
            <a:pPr algn="ctr"/>
            <a:r>
              <a:rPr lang="en-US" sz="3200" b="1" dirty="0"/>
              <a:t>Resist</a:t>
            </a:r>
          </a:p>
          <a:p>
            <a:pPr algn="ctr"/>
            <a:r>
              <a:rPr lang="en-US" sz="3200" b="1" dirty="0"/>
              <a:t>Temptation</a:t>
            </a:r>
          </a:p>
        </p:txBody>
      </p:sp>
      <p:sp>
        <p:nvSpPr>
          <p:cNvPr id="6" name="TextBox 5"/>
          <p:cNvSpPr txBox="1"/>
          <p:nvPr/>
        </p:nvSpPr>
        <p:spPr>
          <a:xfrm rot="2630259">
            <a:off x="7168728" y="1739444"/>
            <a:ext cx="1957587" cy="584775"/>
          </a:xfrm>
          <a:prstGeom prst="rect">
            <a:avLst/>
          </a:prstGeom>
          <a:noFill/>
        </p:spPr>
        <p:txBody>
          <a:bodyPr wrap="none" rtlCol="0">
            <a:spAutoFit/>
          </a:bodyPr>
          <a:lstStyle/>
          <a:p>
            <a:r>
              <a:rPr lang="en-US" sz="3200" b="1" dirty="0"/>
              <a:t>Holy Spirit</a:t>
            </a:r>
          </a:p>
        </p:txBody>
      </p:sp>
      <p:sp>
        <p:nvSpPr>
          <p:cNvPr id="7" name="TextBox 6"/>
          <p:cNvSpPr txBox="1"/>
          <p:nvPr/>
        </p:nvSpPr>
        <p:spPr>
          <a:xfrm rot="2555563">
            <a:off x="3252900" y="5000361"/>
            <a:ext cx="2169376" cy="584775"/>
          </a:xfrm>
          <a:prstGeom prst="rect">
            <a:avLst/>
          </a:prstGeom>
          <a:noFill/>
        </p:spPr>
        <p:txBody>
          <a:bodyPr wrap="none" rtlCol="0">
            <a:spAutoFit/>
          </a:bodyPr>
          <a:lstStyle/>
          <a:p>
            <a:r>
              <a:rPr lang="en-US" sz="3200" b="1" dirty="0"/>
              <a:t>Persecutors</a:t>
            </a:r>
          </a:p>
        </p:txBody>
      </p:sp>
      <p:sp>
        <p:nvSpPr>
          <p:cNvPr id="10" name="Title 1"/>
          <p:cNvSpPr txBox="1">
            <a:spLocks/>
          </p:cNvSpPr>
          <p:nvPr/>
        </p:nvSpPr>
        <p:spPr>
          <a:xfrm>
            <a:off x="1905000" y="230188"/>
            <a:ext cx="8382000" cy="609398"/>
          </a:xfrm>
          <a:prstGeom prst="rect">
            <a:avLst/>
          </a:prstGeom>
          <a:effectLst>
            <a:outerShdw blurRad="50800" dist="50800" dir="5400000" algn="ctr" rotWithShape="0">
              <a:schemeClr val="tx1"/>
            </a:outerShdw>
          </a:effectLst>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Pray for</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ja-JP" alt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祈ること</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3"/>
          <p:cNvSpPr txBox="1"/>
          <p:nvPr/>
        </p:nvSpPr>
        <p:spPr>
          <a:xfrm rot="18902188">
            <a:off x="3864348" y="1964674"/>
            <a:ext cx="1356462" cy="584775"/>
          </a:xfrm>
          <a:prstGeom prst="rect">
            <a:avLst/>
          </a:prstGeom>
          <a:noFill/>
        </p:spPr>
        <p:txBody>
          <a:bodyPr wrap="none" rtlCol="0">
            <a:spAutoFit/>
          </a:bodyPr>
          <a:lstStyle/>
          <a:p>
            <a:r>
              <a:rPr lang="ja-JP" altLang="en-US" sz="3200" b="1" dirty="0" smtClean="0"/>
              <a:t>働き手</a:t>
            </a:r>
            <a:endParaRPr lang="en-US" sz="3200" b="1" dirty="0"/>
          </a:p>
        </p:txBody>
      </p:sp>
    </p:spTree>
    <p:extLst>
      <p:ext uri="{BB962C8B-B14F-4D97-AF65-F5344CB8AC3E}">
        <p14:creationId xmlns:p14="http://schemas.microsoft.com/office/powerpoint/2010/main" xmlns="" val="32295677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extLst>
              <p:ext uri="{D42A27DB-BD31-4B8C-83A1-F6EECF244321}">
                <p14:modId xmlns:p14="http://schemas.microsoft.com/office/powerpoint/2010/main" xmlns="" val="2771687511"/>
              </p:ext>
            </p:extLst>
          </p:nvPr>
        </p:nvGraphicFramePr>
        <p:xfrm>
          <a:off x="1905000" y="609600"/>
          <a:ext cx="8153400" cy="5853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8902188">
            <a:off x="3317711" y="1565352"/>
            <a:ext cx="1653017" cy="584775"/>
          </a:xfrm>
          <a:prstGeom prst="rect">
            <a:avLst/>
          </a:prstGeom>
          <a:noFill/>
        </p:spPr>
        <p:txBody>
          <a:bodyPr wrap="none" rtlCol="0">
            <a:spAutoFit/>
          </a:bodyPr>
          <a:lstStyle/>
          <a:p>
            <a:r>
              <a:rPr lang="en-US" sz="3200" b="1" dirty="0"/>
              <a:t>Laborers</a:t>
            </a:r>
          </a:p>
        </p:txBody>
      </p:sp>
      <p:sp>
        <p:nvSpPr>
          <p:cNvPr id="5" name="TextBox 4"/>
          <p:cNvSpPr txBox="1"/>
          <p:nvPr/>
        </p:nvSpPr>
        <p:spPr>
          <a:xfrm rot="19096261">
            <a:off x="6869820" y="4840198"/>
            <a:ext cx="2132315" cy="1077218"/>
          </a:xfrm>
          <a:prstGeom prst="rect">
            <a:avLst/>
          </a:prstGeom>
          <a:noFill/>
        </p:spPr>
        <p:txBody>
          <a:bodyPr wrap="none" rtlCol="0">
            <a:spAutoFit/>
          </a:bodyPr>
          <a:lstStyle/>
          <a:p>
            <a:pPr algn="ctr"/>
            <a:r>
              <a:rPr lang="en-US" sz="3200" b="1" dirty="0"/>
              <a:t>Resist</a:t>
            </a:r>
          </a:p>
          <a:p>
            <a:pPr algn="ctr"/>
            <a:r>
              <a:rPr lang="en-US" sz="3200" b="1" dirty="0"/>
              <a:t>Temptation</a:t>
            </a:r>
          </a:p>
        </p:txBody>
      </p:sp>
      <p:sp>
        <p:nvSpPr>
          <p:cNvPr id="6" name="TextBox 5"/>
          <p:cNvSpPr txBox="1"/>
          <p:nvPr/>
        </p:nvSpPr>
        <p:spPr>
          <a:xfrm rot="2630259">
            <a:off x="7168728" y="1739444"/>
            <a:ext cx="1957587" cy="584775"/>
          </a:xfrm>
          <a:prstGeom prst="rect">
            <a:avLst/>
          </a:prstGeom>
          <a:noFill/>
        </p:spPr>
        <p:txBody>
          <a:bodyPr wrap="none" rtlCol="0">
            <a:spAutoFit/>
          </a:bodyPr>
          <a:lstStyle/>
          <a:p>
            <a:r>
              <a:rPr lang="en-US" sz="3200" b="1" dirty="0"/>
              <a:t>Holy Spirit</a:t>
            </a:r>
          </a:p>
        </p:txBody>
      </p:sp>
      <p:sp>
        <p:nvSpPr>
          <p:cNvPr id="7" name="TextBox 6"/>
          <p:cNvSpPr txBox="1"/>
          <p:nvPr/>
        </p:nvSpPr>
        <p:spPr>
          <a:xfrm rot="2555563">
            <a:off x="3252900" y="5000361"/>
            <a:ext cx="2169376" cy="584775"/>
          </a:xfrm>
          <a:prstGeom prst="rect">
            <a:avLst/>
          </a:prstGeom>
          <a:noFill/>
        </p:spPr>
        <p:txBody>
          <a:bodyPr wrap="none" rtlCol="0">
            <a:spAutoFit/>
          </a:bodyPr>
          <a:lstStyle/>
          <a:p>
            <a:r>
              <a:rPr lang="en-US" sz="3200" b="1" dirty="0"/>
              <a:t>Persecutors</a:t>
            </a:r>
          </a:p>
        </p:txBody>
      </p:sp>
      <p:sp>
        <p:nvSpPr>
          <p:cNvPr id="10" name="Title 1"/>
          <p:cNvSpPr txBox="1">
            <a:spLocks/>
          </p:cNvSpPr>
          <p:nvPr/>
        </p:nvSpPr>
        <p:spPr>
          <a:xfrm>
            <a:off x="1905000" y="230188"/>
            <a:ext cx="8382000" cy="609398"/>
          </a:xfrm>
          <a:prstGeom prst="rect">
            <a:avLst/>
          </a:prstGeom>
          <a:effectLst>
            <a:outerShdw blurRad="50800" dist="50800" dir="5400000" algn="ctr" rotWithShape="0">
              <a:schemeClr val="tx1"/>
            </a:outerShdw>
          </a:effectLst>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Pray for</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ja-JP" alt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祈ること</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3"/>
          <p:cNvSpPr txBox="1"/>
          <p:nvPr/>
        </p:nvSpPr>
        <p:spPr>
          <a:xfrm rot="18902188">
            <a:off x="3864348" y="1964674"/>
            <a:ext cx="1356462" cy="584775"/>
          </a:xfrm>
          <a:prstGeom prst="rect">
            <a:avLst/>
          </a:prstGeom>
          <a:noFill/>
        </p:spPr>
        <p:txBody>
          <a:bodyPr wrap="none" rtlCol="0">
            <a:spAutoFit/>
          </a:bodyPr>
          <a:lstStyle/>
          <a:p>
            <a:r>
              <a:rPr lang="ja-JP" altLang="en-US" sz="3200" b="1" dirty="0" smtClean="0"/>
              <a:t>働き手</a:t>
            </a:r>
            <a:endParaRPr lang="en-US" sz="3200" b="1" dirty="0"/>
          </a:p>
        </p:txBody>
      </p:sp>
      <p:sp>
        <p:nvSpPr>
          <p:cNvPr id="9" name="Plus 1"/>
          <p:cNvSpPr/>
          <p:nvPr/>
        </p:nvSpPr>
        <p:spPr bwMode="auto">
          <a:xfrm>
            <a:off x="5398644" y="2209800"/>
            <a:ext cx="1230756" cy="1066847"/>
          </a:xfrm>
          <a:prstGeom prst="mathPlus">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b="0" cap="none" spc="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2295677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extLst>
              <p:ext uri="{D42A27DB-BD31-4B8C-83A1-F6EECF244321}">
                <p14:modId xmlns:p14="http://schemas.microsoft.com/office/powerpoint/2010/main" xmlns="" val="2771687511"/>
              </p:ext>
            </p:extLst>
          </p:nvPr>
        </p:nvGraphicFramePr>
        <p:xfrm>
          <a:off x="1905000" y="609600"/>
          <a:ext cx="8153400" cy="5853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8902188">
            <a:off x="3317711" y="1565352"/>
            <a:ext cx="1653017" cy="584775"/>
          </a:xfrm>
          <a:prstGeom prst="rect">
            <a:avLst/>
          </a:prstGeom>
          <a:noFill/>
        </p:spPr>
        <p:txBody>
          <a:bodyPr wrap="none" rtlCol="0">
            <a:spAutoFit/>
          </a:bodyPr>
          <a:lstStyle/>
          <a:p>
            <a:r>
              <a:rPr lang="en-US" sz="3200" b="1" dirty="0"/>
              <a:t>Laborers</a:t>
            </a:r>
          </a:p>
        </p:txBody>
      </p:sp>
      <p:sp>
        <p:nvSpPr>
          <p:cNvPr id="5" name="TextBox 4"/>
          <p:cNvSpPr txBox="1"/>
          <p:nvPr/>
        </p:nvSpPr>
        <p:spPr>
          <a:xfrm rot="19096261">
            <a:off x="6869820" y="4840198"/>
            <a:ext cx="2132315" cy="1077218"/>
          </a:xfrm>
          <a:prstGeom prst="rect">
            <a:avLst/>
          </a:prstGeom>
          <a:noFill/>
        </p:spPr>
        <p:txBody>
          <a:bodyPr wrap="none" rtlCol="0">
            <a:spAutoFit/>
          </a:bodyPr>
          <a:lstStyle/>
          <a:p>
            <a:pPr algn="ctr"/>
            <a:r>
              <a:rPr lang="en-US" sz="3200" b="1" dirty="0"/>
              <a:t>Resist</a:t>
            </a:r>
          </a:p>
          <a:p>
            <a:pPr algn="ctr"/>
            <a:r>
              <a:rPr lang="en-US" sz="3200" b="1" dirty="0"/>
              <a:t>Temptation</a:t>
            </a:r>
          </a:p>
        </p:txBody>
      </p:sp>
      <p:sp>
        <p:nvSpPr>
          <p:cNvPr id="6" name="TextBox 5"/>
          <p:cNvSpPr txBox="1"/>
          <p:nvPr/>
        </p:nvSpPr>
        <p:spPr>
          <a:xfrm rot="2630259">
            <a:off x="7168728" y="1739444"/>
            <a:ext cx="1957587" cy="584775"/>
          </a:xfrm>
          <a:prstGeom prst="rect">
            <a:avLst/>
          </a:prstGeom>
          <a:noFill/>
        </p:spPr>
        <p:txBody>
          <a:bodyPr wrap="none" rtlCol="0">
            <a:spAutoFit/>
          </a:bodyPr>
          <a:lstStyle/>
          <a:p>
            <a:r>
              <a:rPr lang="en-US" sz="3200" b="1" dirty="0"/>
              <a:t>Holy Spirit</a:t>
            </a:r>
          </a:p>
        </p:txBody>
      </p:sp>
      <p:sp>
        <p:nvSpPr>
          <p:cNvPr id="7" name="TextBox 6"/>
          <p:cNvSpPr txBox="1"/>
          <p:nvPr/>
        </p:nvSpPr>
        <p:spPr>
          <a:xfrm rot="2555563">
            <a:off x="3252900" y="5000361"/>
            <a:ext cx="2169376" cy="584775"/>
          </a:xfrm>
          <a:prstGeom prst="rect">
            <a:avLst/>
          </a:prstGeom>
          <a:noFill/>
        </p:spPr>
        <p:txBody>
          <a:bodyPr wrap="none" rtlCol="0">
            <a:spAutoFit/>
          </a:bodyPr>
          <a:lstStyle/>
          <a:p>
            <a:r>
              <a:rPr lang="en-US" sz="3200" b="1" dirty="0"/>
              <a:t>Persecutors</a:t>
            </a:r>
          </a:p>
        </p:txBody>
      </p:sp>
      <p:sp>
        <p:nvSpPr>
          <p:cNvPr id="10" name="Title 1"/>
          <p:cNvSpPr txBox="1">
            <a:spLocks/>
          </p:cNvSpPr>
          <p:nvPr/>
        </p:nvSpPr>
        <p:spPr>
          <a:xfrm>
            <a:off x="1905000" y="230188"/>
            <a:ext cx="8382000" cy="609398"/>
          </a:xfrm>
          <a:prstGeom prst="rect">
            <a:avLst/>
          </a:prstGeom>
          <a:effectLst>
            <a:outerShdw blurRad="50800" dist="50800" dir="5400000" algn="ctr" rotWithShape="0">
              <a:schemeClr val="tx1"/>
            </a:outerShdw>
          </a:effectLst>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Pray for</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ja-JP" alt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祈ること</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3"/>
          <p:cNvSpPr txBox="1"/>
          <p:nvPr/>
        </p:nvSpPr>
        <p:spPr>
          <a:xfrm rot="18902188">
            <a:off x="3864348" y="1964674"/>
            <a:ext cx="1356462" cy="584775"/>
          </a:xfrm>
          <a:prstGeom prst="rect">
            <a:avLst/>
          </a:prstGeom>
          <a:noFill/>
        </p:spPr>
        <p:txBody>
          <a:bodyPr wrap="none" rtlCol="0">
            <a:spAutoFit/>
          </a:bodyPr>
          <a:lstStyle/>
          <a:p>
            <a:r>
              <a:rPr lang="ja-JP" altLang="en-US" sz="3200" b="1" dirty="0" smtClean="0"/>
              <a:t>働き手</a:t>
            </a:r>
            <a:endParaRPr lang="en-US" sz="3200" b="1" dirty="0"/>
          </a:p>
        </p:txBody>
      </p:sp>
      <p:sp>
        <p:nvSpPr>
          <p:cNvPr id="9" name="Plus 1"/>
          <p:cNvSpPr/>
          <p:nvPr/>
        </p:nvSpPr>
        <p:spPr bwMode="auto">
          <a:xfrm>
            <a:off x="5398644" y="2209800"/>
            <a:ext cx="1230756" cy="1066847"/>
          </a:xfrm>
          <a:prstGeom prst="mathPlus">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b="0" cap="none" spc="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1" name="Minus 1"/>
          <p:cNvSpPr/>
          <p:nvPr/>
        </p:nvSpPr>
        <p:spPr bwMode="auto">
          <a:xfrm>
            <a:off x="5486400" y="3962400"/>
            <a:ext cx="1066800" cy="1031852"/>
          </a:xfrm>
          <a:prstGeom prst="mathMinus">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Tree>
    <p:extLst>
      <p:ext uri="{BB962C8B-B14F-4D97-AF65-F5344CB8AC3E}">
        <p14:creationId xmlns:p14="http://schemas.microsoft.com/office/powerpoint/2010/main" xmlns="" val="32295677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extLst>
              <p:ext uri="{D42A27DB-BD31-4B8C-83A1-F6EECF244321}">
                <p14:modId xmlns:p14="http://schemas.microsoft.com/office/powerpoint/2010/main" xmlns="" val="2771687511"/>
              </p:ext>
            </p:extLst>
          </p:nvPr>
        </p:nvGraphicFramePr>
        <p:xfrm>
          <a:off x="1905000" y="609600"/>
          <a:ext cx="8153400" cy="5853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8902188">
            <a:off x="3317711" y="1565352"/>
            <a:ext cx="1653017" cy="584775"/>
          </a:xfrm>
          <a:prstGeom prst="rect">
            <a:avLst/>
          </a:prstGeom>
          <a:noFill/>
        </p:spPr>
        <p:txBody>
          <a:bodyPr wrap="none" rtlCol="0">
            <a:spAutoFit/>
          </a:bodyPr>
          <a:lstStyle/>
          <a:p>
            <a:r>
              <a:rPr lang="en-US" sz="3200" b="1" dirty="0"/>
              <a:t>Laborers</a:t>
            </a:r>
          </a:p>
        </p:txBody>
      </p:sp>
      <p:sp>
        <p:nvSpPr>
          <p:cNvPr id="5" name="TextBox 4"/>
          <p:cNvSpPr txBox="1"/>
          <p:nvPr/>
        </p:nvSpPr>
        <p:spPr>
          <a:xfrm rot="19096261">
            <a:off x="6869820" y="4840198"/>
            <a:ext cx="2132315" cy="1077218"/>
          </a:xfrm>
          <a:prstGeom prst="rect">
            <a:avLst/>
          </a:prstGeom>
          <a:noFill/>
        </p:spPr>
        <p:txBody>
          <a:bodyPr wrap="none" rtlCol="0">
            <a:spAutoFit/>
          </a:bodyPr>
          <a:lstStyle/>
          <a:p>
            <a:pPr algn="ctr"/>
            <a:r>
              <a:rPr lang="en-US" sz="3200" b="1" dirty="0"/>
              <a:t>Resist</a:t>
            </a:r>
          </a:p>
          <a:p>
            <a:pPr algn="ctr"/>
            <a:r>
              <a:rPr lang="en-US" sz="3200" b="1" dirty="0"/>
              <a:t>Temptation</a:t>
            </a:r>
          </a:p>
        </p:txBody>
      </p:sp>
      <p:sp>
        <p:nvSpPr>
          <p:cNvPr id="6" name="TextBox 5"/>
          <p:cNvSpPr txBox="1"/>
          <p:nvPr/>
        </p:nvSpPr>
        <p:spPr>
          <a:xfrm rot="2630259">
            <a:off x="7168728" y="1739444"/>
            <a:ext cx="1957587" cy="584775"/>
          </a:xfrm>
          <a:prstGeom prst="rect">
            <a:avLst/>
          </a:prstGeom>
          <a:noFill/>
        </p:spPr>
        <p:txBody>
          <a:bodyPr wrap="none" rtlCol="0">
            <a:spAutoFit/>
          </a:bodyPr>
          <a:lstStyle/>
          <a:p>
            <a:r>
              <a:rPr lang="en-US" sz="3200" b="1" dirty="0"/>
              <a:t>Holy Spirit</a:t>
            </a:r>
          </a:p>
        </p:txBody>
      </p:sp>
      <p:sp>
        <p:nvSpPr>
          <p:cNvPr id="7" name="TextBox 6"/>
          <p:cNvSpPr txBox="1"/>
          <p:nvPr/>
        </p:nvSpPr>
        <p:spPr>
          <a:xfrm rot="2555563">
            <a:off x="3252900" y="5000361"/>
            <a:ext cx="2169376" cy="584775"/>
          </a:xfrm>
          <a:prstGeom prst="rect">
            <a:avLst/>
          </a:prstGeom>
          <a:noFill/>
        </p:spPr>
        <p:txBody>
          <a:bodyPr wrap="none" rtlCol="0">
            <a:spAutoFit/>
          </a:bodyPr>
          <a:lstStyle/>
          <a:p>
            <a:r>
              <a:rPr lang="en-US" sz="3200" b="1" dirty="0"/>
              <a:t>Persecutors</a:t>
            </a:r>
          </a:p>
        </p:txBody>
      </p:sp>
      <p:sp>
        <p:nvSpPr>
          <p:cNvPr id="10" name="Title 1"/>
          <p:cNvSpPr txBox="1">
            <a:spLocks/>
          </p:cNvSpPr>
          <p:nvPr/>
        </p:nvSpPr>
        <p:spPr>
          <a:xfrm>
            <a:off x="1905000" y="230188"/>
            <a:ext cx="8382000" cy="609398"/>
          </a:xfrm>
          <a:prstGeom prst="rect">
            <a:avLst/>
          </a:prstGeom>
          <a:effectLst>
            <a:outerShdw blurRad="50800" dist="50800" dir="5400000" algn="ctr" rotWithShape="0">
              <a:schemeClr val="tx1"/>
            </a:outerShdw>
          </a:effectLst>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Pray for</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ja-JP" alt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祈ること</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3"/>
          <p:cNvSpPr txBox="1"/>
          <p:nvPr/>
        </p:nvSpPr>
        <p:spPr>
          <a:xfrm rot="18902188">
            <a:off x="3864348" y="1964674"/>
            <a:ext cx="1356462" cy="584775"/>
          </a:xfrm>
          <a:prstGeom prst="rect">
            <a:avLst/>
          </a:prstGeom>
          <a:noFill/>
        </p:spPr>
        <p:txBody>
          <a:bodyPr wrap="none" rtlCol="0">
            <a:spAutoFit/>
          </a:bodyPr>
          <a:lstStyle/>
          <a:p>
            <a:r>
              <a:rPr lang="ja-JP" altLang="en-US" sz="3200" b="1" dirty="0" smtClean="0"/>
              <a:t>働き手</a:t>
            </a:r>
            <a:endParaRPr lang="en-US" sz="3200" b="1" dirty="0"/>
          </a:p>
        </p:txBody>
      </p:sp>
      <p:sp>
        <p:nvSpPr>
          <p:cNvPr id="9" name="Plus 1"/>
          <p:cNvSpPr/>
          <p:nvPr/>
        </p:nvSpPr>
        <p:spPr bwMode="auto">
          <a:xfrm>
            <a:off x="5398644" y="2209800"/>
            <a:ext cx="1230756" cy="1066847"/>
          </a:xfrm>
          <a:prstGeom prst="mathPlus">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b="0" cap="none" spc="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1" name="Minus 1"/>
          <p:cNvSpPr/>
          <p:nvPr/>
        </p:nvSpPr>
        <p:spPr bwMode="auto">
          <a:xfrm>
            <a:off x="5486400" y="3962400"/>
            <a:ext cx="1066800" cy="1031852"/>
          </a:xfrm>
          <a:prstGeom prst="mathMinus">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2" name="TextBox 7"/>
          <p:cNvSpPr txBox="1"/>
          <p:nvPr/>
        </p:nvSpPr>
        <p:spPr>
          <a:xfrm>
            <a:off x="3962400" y="2971800"/>
            <a:ext cx="4038600" cy="1200329"/>
          </a:xfrm>
          <a:prstGeom prst="rect">
            <a:avLst/>
          </a:prstGeom>
          <a:noFill/>
        </p:spPr>
        <p:txBody>
          <a:bodyPr wrap="square" rtlCol="0">
            <a:spAutoFit/>
          </a:bodyPr>
          <a:lstStyle/>
          <a:p>
            <a:pPr algn="ctr"/>
            <a:r>
              <a:rPr lang="en-US" sz="3600" b="1" dirty="0">
                <a:solidFill>
                  <a:schemeClr val="accent6">
                    <a:lumMod val="75000"/>
                  </a:schemeClr>
                </a:solidFill>
              </a:rPr>
              <a:t>The Battle Is </a:t>
            </a:r>
            <a:r>
              <a:rPr lang="en-US" sz="3600" b="1" dirty="0" smtClean="0">
                <a:solidFill>
                  <a:schemeClr val="accent6">
                    <a:lumMod val="75000"/>
                  </a:schemeClr>
                </a:solidFill>
              </a:rPr>
              <a:t>Real</a:t>
            </a:r>
          </a:p>
          <a:p>
            <a:pPr algn="ctr"/>
            <a:r>
              <a:rPr lang="ja-JP" altLang="en-US" sz="3400" b="1" dirty="0" smtClean="0">
                <a:solidFill>
                  <a:schemeClr val="accent6">
                    <a:lumMod val="75000"/>
                  </a:schemeClr>
                </a:solidFill>
              </a:rPr>
              <a:t>戦い</a:t>
            </a:r>
            <a:r>
              <a:rPr lang="ja-JP" altLang="en-US" sz="3400" b="1" dirty="0" smtClean="0">
                <a:solidFill>
                  <a:schemeClr val="accent6">
                    <a:lumMod val="75000"/>
                  </a:schemeClr>
                </a:solidFill>
              </a:rPr>
              <a:t>は現実にある</a:t>
            </a:r>
            <a:endParaRPr lang="en-US" altLang="ja-JP" sz="3400" b="1" dirty="0" smtClean="0">
              <a:solidFill>
                <a:schemeClr val="accent6">
                  <a:lumMod val="75000"/>
                </a:schemeClr>
              </a:solidFill>
            </a:endParaRPr>
          </a:p>
        </p:txBody>
      </p:sp>
    </p:spTree>
    <p:extLst>
      <p:ext uri="{BB962C8B-B14F-4D97-AF65-F5344CB8AC3E}">
        <p14:creationId xmlns:p14="http://schemas.microsoft.com/office/powerpoint/2010/main" xmlns="" val="32295677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extLst>
              <p:ext uri="{D42A27DB-BD31-4B8C-83A1-F6EECF244321}">
                <p14:modId xmlns:p14="http://schemas.microsoft.com/office/powerpoint/2010/main" xmlns="" val="2771687511"/>
              </p:ext>
            </p:extLst>
          </p:nvPr>
        </p:nvGraphicFramePr>
        <p:xfrm>
          <a:off x="1905000" y="609600"/>
          <a:ext cx="8153400" cy="5853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8902188">
            <a:off x="3317711" y="1565352"/>
            <a:ext cx="1653017" cy="584775"/>
          </a:xfrm>
          <a:prstGeom prst="rect">
            <a:avLst/>
          </a:prstGeom>
          <a:noFill/>
        </p:spPr>
        <p:txBody>
          <a:bodyPr wrap="none" rtlCol="0">
            <a:spAutoFit/>
          </a:bodyPr>
          <a:lstStyle/>
          <a:p>
            <a:r>
              <a:rPr lang="en-US" sz="3200" b="1" dirty="0"/>
              <a:t>Laborers</a:t>
            </a:r>
          </a:p>
        </p:txBody>
      </p:sp>
      <p:sp>
        <p:nvSpPr>
          <p:cNvPr id="5" name="TextBox 4"/>
          <p:cNvSpPr txBox="1"/>
          <p:nvPr/>
        </p:nvSpPr>
        <p:spPr>
          <a:xfrm rot="19096261">
            <a:off x="6869820" y="4840198"/>
            <a:ext cx="2132315" cy="1077218"/>
          </a:xfrm>
          <a:prstGeom prst="rect">
            <a:avLst/>
          </a:prstGeom>
          <a:noFill/>
        </p:spPr>
        <p:txBody>
          <a:bodyPr wrap="none" rtlCol="0">
            <a:spAutoFit/>
          </a:bodyPr>
          <a:lstStyle/>
          <a:p>
            <a:pPr algn="ctr"/>
            <a:r>
              <a:rPr lang="en-US" sz="3200" b="1" dirty="0"/>
              <a:t>Resist</a:t>
            </a:r>
          </a:p>
          <a:p>
            <a:pPr algn="ctr"/>
            <a:r>
              <a:rPr lang="en-US" sz="3200" b="1" dirty="0"/>
              <a:t>Temptation</a:t>
            </a:r>
          </a:p>
        </p:txBody>
      </p:sp>
      <p:sp>
        <p:nvSpPr>
          <p:cNvPr id="6" name="TextBox 5"/>
          <p:cNvSpPr txBox="1"/>
          <p:nvPr/>
        </p:nvSpPr>
        <p:spPr>
          <a:xfrm rot="2630259">
            <a:off x="7168728" y="1739444"/>
            <a:ext cx="1957587" cy="584775"/>
          </a:xfrm>
          <a:prstGeom prst="rect">
            <a:avLst/>
          </a:prstGeom>
          <a:noFill/>
        </p:spPr>
        <p:txBody>
          <a:bodyPr wrap="none" rtlCol="0">
            <a:spAutoFit/>
          </a:bodyPr>
          <a:lstStyle/>
          <a:p>
            <a:r>
              <a:rPr lang="en-US" sz="3200" b="1" dirty="0"/>
              <a:t>Holy Spirit</a:t>
            </a:r>
          </a:p>
        </p:txBody>
      </p:sp>
      <p:sp>
        <p:nvSpPr>
          <p:cNvPr id="7" name="TextBox 6"/>
          <p:cNvSpPr txBox="1"/>
          <p:nvPr/>
        </p:nvSpPr>
        <p:spPr>
          <a:xfrm rot="2555563">
            <a:off x="3252900" y="5000361"/>
            <a:ext cx="2169376" cy="584775"/>
          </a:xfrm>
          <a:prstGeom prst="rect">
            <a:avLst/>
          </a:prstGeom>
          <a:noFill/>
        </p:spPr>
        <p:txBody>
          <a:bodyPr wrap="none" rtlCol="0">
            <a:spAutoFit/>
          </a:bodyPr>
          <a:lstStyle/>
          <a:p>
            <a:r>
              <a:rPr lang="en-US" sz="3200" b="1" dirty="0"/>
              <a:t>Persecutors</a:t>
            </a:r>
          </a:p>
        </p:txBody>
      </p:sp>
      <p:sp>
        <p:nvSpPr>
          <p:cNvPr id="10" name="Title 1"/>
          <p:cNvSpPr txBox="1">
            <a:spLocks/>
          </p:cNvSpPr>
          <p:nvPr/>
        </p:nvSpPr>
        <p:spPr>
          <a:xfrm>
            <a:off x="1905000" y="230188"/>
            <a:ext cx="8382000" cy="609398"/>
          </a:xfrm>
          <a:prstGeom prst="rect">
            <a:avLst/>
          </a:prstGeom>
          <a:effectLst>
            <a:outerShdw blurRad="50800" dist="50800" dir="5400000" algn="ctr" rotWithShape="0">
              <a:schemeClr val="tx1"/>
            </a:outerShdw>
          </a:effectLst>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Pray for</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ja-JP" alt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祈ること</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3"/>
          <p:cNvSpPr txBox="1"/>
          <p:nvPr/>
        </p:nvSpPr>
        <p:spPr>
          <a:xfrm rot="18902188">
            <a:off x="3864348" y="1964674"/>
            <a:ext cx="1356462" cy="584775"/>
          </a:xfrm>
          <a:prstGeom prst="rect">
            <a:avLst/>
          </a:prstGeom>
          <a:noFill/>
        </p:spPr>
        <p:txBody>
          <a:bodyPr wrap="none" rtlCol="0">
            <a:spAutoFit/>
          </a:bodyPr>
          <a:lstStyle/>
          <a:p>
            <a:r>
              <a:rPr lang="ja-JP" altLang="en-US" sz="3200" b="1" dirty="0" smtClean="0"/>
              <a:t>働き手</a:t>
            </a:r>
            <a:endParaRPr lang="en-US" sz="3200" b="1" dirty="0"/>
          </a:p>
        </p:txBody>
      </p:sp>
      <p:sp>
        <p:nvSpPr>
          <p:cNvPr id="9" name="Plus 1"/>
          <p:cNvSpPr/>
          <p:nvPr/>
        </p:nvSpPr>
        <p:spPr bwMode="auto">
          <a:xfrm>
            <a:off x="5398644" y="2209800"/>
            <a:ext cx="1230756" cy="1066847"/>
          </a:xfrm>
          <a:prstGeom prst="mathPlus">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b="0" cap="none" spc="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1" name="Minus 1"/>
          <p:cNvSpPr/>
          <p:nvPr/>
        </p:nvSpPr>
        <p:spPr bwMode="auto">
          <a:xfrm>
            <a:off x="5486400" y="3962400"/>
            <a:ext cx="1066800" cy="1031852"/>
          </a:xfrm>
          <a:prstGeom prst="mathMinus">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2" name="TextBox 7"/>
          <p:cNvSpPr txBox="1"/>
          <p:nvPr/>
        </p:nvSpPr>
        <p:spPr>
          <a:xfrm>
            <a:off x="3200400" y="2971800"/>
            <a:ext cx="6096000" cy="1169551"/>
          </a:xfrm>
          <a:prstGeom prst="rect">
            <a:avLst/>
          </a:prstGeom>
          <a:noFill/>
        </p:spPr>
        <p:txBody>
          <a:bodyPr wrap="square" rtlCol="0">
            <a:spAutoFit/>
          </a:bodyPr>
          <a:lstStyle/>
          <a:p>
            <a:pPr algn="ctr"/>
            <a:r>
              <a:rPr lang="en-US" altLang="ja-JP" sz="3600" b="1" dirty="0" smtClean="0">
                <a:solidFill>
                  <a:schemeClr val="accent6">
                    <a:lumMod val="75000"/>
                  </a:schemeClr>
                </a:solidFill>
              </a:rPr>
              <a:t>The Context Is Soul Winning</a:t>
            </a:r>
          </a:p>
          <a:p>
            <a:pPr algn="ctr"/>
            <a:r>
              <a:rPr lang="ja-JP" altLang="en-US" sz="3400" b="1" dirty="0" smtClean="0">
                <a:solidFill>
                  <a:schemeClr val="accent6">
                    <a:lumMod val="75000"/>
                  </a:schemeClr>
                </a:solidFill>
              </a:rPr>
              <a:t>背後には魂の奪い合いがある</a:t>
            </a:r>
            <a:endParaRPr lang="en-US" altLang="ja-JP" sz="3400" b="1" dirty="0" smtClean="0">
              <a:solidFill>
                <a:schemeClr val="accent6">
                  <a:lumMod val="75000"/>
                </a:schemeClr>
              </a:solidFill>
            </a:endParaRPr>
          </a:p>
        </p:txBody>
      </p:sp>
    </p:spTree>
    <p:extLst>
      <p:ext uri="{BB962C8B-B14F-4D97-AF65-F5344CB8AC3E}">
        <p14:creationId xmlns:p14="http://schemas.microsoft.com/office/powerpoint/2010/main" xmlns="" val="32295677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13831"/>
            <a:ext cx="12192000" cy="7552831"/>
          </a:xfrm>
          <a:prstGeom prst="rect">
            <a:avLst/>
          </a:prstGeom>
        </p:spPr>
      </p:pic>
      <p:sp>
        <p:nvSpPr>
          <p:cNvPr id="2" name="TextBox 1"/>
          <p:cNvSpPr txBox="1"/>
          <p:nvPr/>
        </p:nvSpPr>
        <p:spPr>
          <a:xfrm>
            <a:off x="1981201" y="4648200"/>
            <a:ext cx="8153400" cy="2062103"/>
          </a:xfrm>
          <a:prstGeom prst="rect">
            <a:avLst/>
          </a:prstGeom>
          <a:noFill/>
          <a:effectLst>
            <a:outerShdw blurRad="50800" dist="50800" dir="5400000" algn="ctr" rotWithShape="0">
              <a:schemeClr val="bg1"/>
            </a:outerShdw>
          </a:effectLst>
        </p:spPr>
        <p:txBody>
          <a:bodyPr wrap="square" rtlCol="0">
            <a:spAutoFit/>
          </a:bodyP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Prayer may make the difference </a:t>
            </a:r>
          </a:p>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between the lost and the saved</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祈りは失われた者と救われた者の間に</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違いをもたらす</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3935313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 2"/>
          <p:cNvSpPr>
            <a:spLocks noGrp="1"/>
          </p:cNvSpPr>
          <p:nvPr>
            <p:ph type="body" idx="1"/>
          </p:nvPr>
        </p:nvSpPr>
        <p:spPr/>
        <p:txBody>
          <a:bodyPr/>
          <a:lstStyle/>
          <a:p>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 John </a:t>
            </a:r>
            <a:r>
              <a:rPr lang="en-US" altLang="ja-JP" dirty="0" smtClean="0"/>
              <a:t>Ⅰ</a:t>
            </a:r>
            <a:r>
              <a:rPr lang="ja-JP" altLang="en-US" dirty="0" smtClean="0"/>
              <a:t>ヨハネ </a:t>
            </a:r>
            <a:r>
              <a:rPr lang="en-US" dirty="0" smtClean="0"/>
              <a:t>5:14</a:t>
            </a:r>
            <a:r>
              <a:rPr lang="en-US" dirty="0" smtClean="0"/>
              <a:t>, 15</a:t>
            </a:r>
            <a:endParaRPr lang="en-US" dirty="0"/>
          </a:p>
        </p:txBody>
      </p:sp>
      <p:sp>
        <p:nvSpPr>
          <p:cNvPr id="10" name="TextBox 9"/>
          <p:cNvSpPr txBox="1"/>
          <p:nvPr/>
        </p:nvSpPr>
        <p:spPr>
          <a:xfrm>
            <a:off x="914400" y="1143000"/>
            <a:ext cx="5105400" cy="4524315"/>
          </a:xfrm>
          <a:prstGeom prst="rect">
            <a:avLst/>
          </a:prstGeom>
          <a:noFill/>
        </p:spPr>
        <p:txBody>
          <a:bodyPr wrap="square" rtlCol="0">
            <a:spAutoFit/>
          </a:bodyPr>
          <a:lstStyle/>
          <a:p>
            <a:r>
              <a:rPr lang="en-US" sz="3200" dirty="0"/>
              <a:t>“This is the confidence which we have before Him, that, if we ask anything according to His will, He hears us, </a:t>
            </a:r>
            <a:endParaRPr lang="en-US" sz="3200" dirty="0" smtClean="0"/>
          </a:p>
          <a:p>
            <a:r>
              <a:rPr lang="ja-JP" altLang="en-US" sz="3200" dirty="0" smtClean="0"/>
              <a:t>「何事でも神の御心に適うことをわたしたちが願うなら、神は聞き入れてくださる。これが神に対するわたしたちの確信です。 </a:t>
            </a:r>
            <a:endParaRPr lang="en-US" sz="3200" dirty="0"/>
          </a:p>
        </p:txBody>
      </p:sp>
      <p:pic>
        <p:nvPicPr>
          <p:cNvPr id="8" name="Picture 2" descr="B-02-010"/>
          <p:cNvPicPr>
            <a:picLocks noChangeAspect="1" noChangeArrowheads="1"/>
          </p:cNvPicPr>
          <p:nvPr/>
        </p:nvPicPr>
        <p:blipFill>
          <a:blip r:embed="rId2" cstate="print"/>
          <a:srcRect/>
          <a:stretch>
            <a:fillRect/>
          </a:stretch>
        </p:blipFill>
        <p:spPr bwMode="auto">
          <a:xfrm>
            <a:off x="6934200" y="1524000"/>
            <a:ext cx="3987800"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6852470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 John </a:t>
            </a:r>
            <a:r>
              <a:rPr lang="en-US" altLang="ja-JP" dirty="0"/>
              <a:t>Ⅰ</a:t>
            </a:r>
            <a:r>
              <a:rPr lang="ja-JP" altLang="en-US" dirty="0" smtClean="0"/>
              <a:t>ヨハネ </a:t>
            </a:r>
            <a:r>
              <a:rPr lang="en-US" dirty="0" smtClean="0"/>
              <a:t>5:14</a:t>
            </a:r>
            <a:r>
              <a:rPr lang="en-US" dirty="0" smtClean="0"/>
              <a:t>, 15</a:t>
            </a:r>
            <a:endParaRPr lang="en-US" dirty="0"/>
          </a:p>
        </p:txBody>
      </p:sp>
      <p:sp>
        <p:nvSpPr>
          <p:cNvPr id="10" name="TextBox 9"/>
          <p:cNvSpPr txBox="1"/>
          <p:nvPr/>
        </p:nvSpPr>
        <p:spPr>
          <a:xfrm>
            <a:off x="914400" y="1143000"/>
            <a:ext cx="5105400" cy="5016758"/>
          </a:xfrm>
          <a:prstGeom prst="rect">
            <a:avLst/>
          </a:prstGeom>
          <a:noFill/>
        </p:spPr>
        <p:txBody>
          <a:bodyPr wrap="square" rtlCol="0">
            <a:spAutoFit/>
          </a:bodyPr>
          <a:lstStyle/>
          <a:p>
            <a:r>
              <a:rPr lang="en-US" sz="3200" dirty="0"/>
              <a:t>“and if we know that He hears us in whatever we ask we know that we have the requests which we have asked from Him</a:t>
            </a:r>
            <a:r>
              <a:rPr lang="en-US" sz="3200" dirty="0" smtClean="0"/>
              <a:t>.”</a:t>
            </a:r>
          </a:p>
          <a:p>
            <a:r>
              <a:rPr lang="ja-JP" altLang="en-US" sz="3200" dirty="0" smtClean="0"/>
              <a:t>「わたしたちは、願い事は何でも聞き入れてくださるということが分かるなら、神に願ったことは既にかなえられていることも</a:t>
            </a:r>
            <a:r>
              <a:rPr lang="ja-JP" altLang="en-US" sz="3200" dirty="0" smtClean="0"/>
              <a:t>分かります</a:t>
            </a:r>
            <a:r>
              <a:rPr lang="ja-JP" altLang="en-US" sz="3200" dirty="0" smtClean="0"/>
              <a:t>」</a:t>
            </a:r>
            <a:endParaRPr lang="en-US" sz="3200" dirty="0"/>
          </a:p>
        </p:txBody>
      </p:sp>
      <p:pic>
        <p:nvPicPr>
          <p:cNvPr id="8" name="Picture 2" descr="B-02-010"/>
          <p:cNvPicPr>
            <a:picLocks noChangeAspect="1" noChangeArrowheads="1"/>
          </p:cNvPicPr>
          <p:nvPr/>
        </p:nvPicPr>
        <p:blipFill>
          <a:blip r:embed="rId2" cstate="print"/>
          <a:srcRect/>
          <a:stretch>
            <a:fillRect/>
          </a:stretch>
        </p:blipFill>
        <p:spPr bwMode="auto">
          <a:xfrm>
            <a:off x="6934200" y="1524000"/>
            <a:ext cx="3987800"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4028739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S. D. </a:t>
            </a:r>
            <a:r>
              <a:rPr lang="es-AR" dirty="0" smtClean="0"/>
              <a:t>Gordon</a:t>
            </a:r>
            <a:r>
              <a:rPr lang="ja-JP" altLang="en-US" dirty="0" smtClean="0"/>
              <a:t>　　</a:t>
            </a:r>
            <a:r>
              <a:rPr lang="en-US" altLang="ja-JP" dirty="0" smtClean="0"/>
              <a:t>S. D. </a:t>
            </a:r>
            <a:r>
              <a:rPr lang="ja-JP" altLang="en-US" dirty="0" smtClean="0"/>
              <a:t>ゴードン</a:t>
            </a:r>
            <a:endParaRPr lang="es-AR" dirty="0"/>
          </a:p>
        </p:txBody>
      </p:sp>
      <p:pic>
        <p:nvPicPr>
          <p:cNvPr id="2050" name="Picture 2" descr="http://2.bp.blogspot.com/_9elZLWNgQ30/TEfDyT0z-DI/AAAAAAAAAwc/jaTswVcw4CA/s320/torrey.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86800" y="1472184"/>
            <a:ext cx="2362200" cy="3023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990600" y="1066800"/>
            <a:ext cx="6553200" cy="4031873"/>
          </a:xfrm>
          <a:prstGeom prst="rect">
            <a:avLst/>
          </a:prstGeom>
          <a:noFill/>
        </p:spPr>
        <p:txBody>
          <a:bodyPr wrap="square" rtlCol="0">
            <a:spAutoFit/>
          </a:bodyPr>
          <a:lstStyle/>
          <a:p>
            <a:r>
              <a:rPr lang="en-US" sz="3200" dirty="0"/>
              <a:t>“You can do more than pray, after you have prayed. But you cannot do         more than pray until you have prayed</a:t>
            </a:r>
            <a:r>
              <a:rPr lang="en-US" sz="3200" dirty="0" smtClean="0"/>
              <a:t>.</a:t>
            </a:r>
          </a:p>
          <a:p>
            <a:endParaRPr lang="en-US" sz="3200" dirty="0" smtClean="0"/>
          </a:p>
          <a:p>
            <a:r>
              <a:rPr lang="ja-JP" altLang="en-US" sz="3200" dirty="0" smtClean="0"/>
              <a:t>「祈った後</a:t>
            </a:r>
            <a:r>
              <a:rPr lang="ja-JP" altLang="en-US" sz="3200" dirty="0" smtClean="0"/>
              <a:t>に</a:t>
            </a:r>
            <a:r>
              <a:rPr lang="ja-JP" altLang="en-US" sz="3200" dirty="0" smtClean="0"/>
              <a:t>は、祈る以上の働きをなすことが出来ますが、祈るまでは祈る以上の働きをなすことは出来ません」</a:t>
            </a:r>
            <a:r>
              <a:rPr lang="en-US" sz="3200" dirty="0" smtClean="0"/>
              <a:t> </a:t>
            </a:r>
            <a:r>
              <a:rPr lang="en-US" sz="3200" dirty="0"/>
              <a:t>	       </a:t>
            </a:r>
          </a:p>
        </p:txBody>
      </p:sp>
    </p:spTree>
    <p:extLst>
      <p:ext uri="{BB962C8B-B14F-4D97-AF65-F5344CB8AC3E}">
        <p14:creationId xmlns:p14="http://schemas.microsoft.com/office/powerpoint/2010/main" xmlns="" val="16648437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 John </a:t>
            </a:r>
            <a:r>
              <a:rPr lang="en-US" altLang="ja-JP" dirty="0" smtClean="0"/>
              <a:t>Ⅰ</a:t>
            </a:r>
            <a:r>
              <a:rPr lang="ja-JP" altLang="en-US" dirty="0" smtClean="0"/>
              <a:t>ヨハネ </a:t>
            </a:r>
            <a:r>
              <a:rPr lang="en-US" dirty="0" smtClean="0"/>
              <a:t>5:14</a:t>
            </a:r>
            <a:r>
              <a:rPr lang="en-US" dirty="0" smtClean="0"/>
              <a:t>, 15</a:t>
            </a:r>
            <a:endParaRPr lang="en-US" dirty="0"/>
          </a:p>
        </p:txBody>
      </p:sp>
      <p:sp>
        <p:nvSpPr>
          <p:cNvPr id="10" name="TextBox 9"/>
          <p:cNvSpPr txBox="1"/>
          <p:nvPr/>
        </p:nvSpPr>
        <p:spPr>
          <a:xfrm>
            <a:off x="990600" y="1295400"/>
            <a:ext cx="2971800" cy="5016758"/>
          </a:xfrm>
          <a:prstGeom prst="rect">
            <a:avLst/>
          </a:prstGeom>
          <a:noFill/>
        </p:spPr>
        <p:txBody>
          <a:bodyPr wrap="square" rtlCol="0">
            <a:spAutoFit/>
          </a:bodyPr>
          <a:lstStyle/>
          <a:p>
            <a:r>
              <a:rPr lang="en-US" sz="3200" b="1" dirty="0"/>
              <a:t>What is the context here? </a:t>
            </a:r>
            <a:endParaRPr lang="en-US" sz="3200" b="1" dirty="0" smtClean="0"/>
          </a:p>
          <a:p>
            <a:r>
              <a:rPr lang="ja-JP" altLang="en-US" sz="3200" b="1" dirty="0" smtClean="0"/>
              <a:t>この文脈の意味は何でしょうか。</a:t>
            </a:r>
            <a:endParaRPr lang="en-US" sz="3200" b="1" dirty="0"/>
          </a:p>
          <a:p>
            <a:endParaRPr lang="en-US" sz="3200" b="1" dirty="0"/>
          </a:p>
          <a:p>
            <a:r>
              <a:rPr lang="en-US" sz="3200" b="1" dirty="0"/>
              <a:t>What kind of promise is this</a:t>
            </a:r>
            <a:r>
              <a:rPr lang="en-US" sz="3200" b="1" dirty="0" smtClean="0"/>
              <a:t>?</a:t>
            </a:r>
          </a:p>
          <a:p>
            <a:r>
              <a:rPr lang="ja-JP" altLang="en-US" sz="3200" b="1" dirty="0" smtClean="0"/>
              <a:t>ここで</a:t>
            </a:r>
            <a:r>
              <a:rPr lang="ja-JP" altLang="en-US" sz="3200" b="1" dirty="0" smtClean="0"/>
              <a:t>はどのような約束がなされていますか。</a:t>
            </a:r>
            <a:endParaRPr lang="en-US" sz="3200" b="1" dirty="0"/>
          </a:p>
        </p:txBody>
      </p:sp>
      <p:pic>
        <p:nvPicPr>
          <p:cNvPr id="11" name="Picture 2" descr="B-02-010"/>
          <p:cNvPicPr>
            <a:picLocks noChangeAspect="1" noChangeArrowheads="1"/>
          </p:cNvPicPr>
          <p:nvPr/>
        </p:nvPicPr>
        <p:blipFill>
          <a:blip r:embed="rId2" cstate="print"/>
          <a:srcRect/>
          <a:stretch>
            <a:fillRect/>
          </a:stretch>
        </p:blipFill>
        <p:spPr bwMode="auto">
          <a:xfrm>
            <a:off x="4851400" y="1524000"/>
            <a:ext cx="5283200" cy="396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783530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 John </a:t>
            </a:r>
            <a:r>
              <a:rPr lang="en-US" altLang="ja-JP" dirty="0" smtClean="0"/>
              <a:t>Ⅰ</a:t>
            </a:r>
            <a:r>
              <a:rPr lang="ja-JP" altLang="en-US" dirty="0" smtClean="0"/>
              <a:t>ヨハネ </a:t>
            </a:r>
            <a:r>
              <a:rPr lang="en-US" dirty="0" smtClean="0"/>
              <a:t>5:16</a:t>
            </a:r>
            <a:endParaRPr lang="en-US" dirty="0"/>
          </a:p>
        </p:txBody>
      </p:sp>
      <p:sp>
        <p:nvSpPr>
          <p:cNvPr id="10" name="TextBox 9"/>
          <p:cNvSpPr txBox="1"/>
          <p:nvPr/>
        </p:nvSpPr>
        <p:spPr>
          <a:xfrm>
            <a:off x="914400" y="1295400"/>
            <a:ext cx="5105400" cy="3046988"/>
          </a:xfrm>
          <a:prstGeom prst="rect">
            <a:avLst/>
          </a:prstGeom>
          <a:noFill/>
        </p:spPr>
        <p:txBody>
          <a:bodyPr wrap="square" rtlCol="0">
            <a:spAutoFit/>
          </a:bodyPr>
          <a:lstStyle/>
          <a:p>
            <a:r>
              <a:rPr lang="en-US" sz="3200" dirty="0"/>
              <a:t>“If anyone sees his brother sinning a sin which does not           lead to death, he will ask, </a:t>
            </a:r>
            <a:endParaRPr lang="en-US" sz="3200" dirty="0" smtClean="0"/>
          </a:p>
          <a:p>
            <a:r>
              <a:rPr lang="ja-JP" altLang="en-US" sz="3200" dirty="0" smtClean="0"/>
              <a:t>「</a:t>
            </a:r>
            <a:r>
              <a:rPr lang="ja-JP" altLang="en-US" sz="3200" dirty="0" smtClean="0"/>
              <a:t>死に至らない罪を犯している兄弟を見たら、その人のために神に</a:t>
            </a:r>
            <a:r>
              <a:rPr lang="ja-JP" altLang="en-US" sz="3200" dirty="0" smtClean="0"/>
              <a:t>願いなさい</a:t>
            </a:r>
            <a:endParaRPr lang="en-US" sz="3200" dirty="0"/>
          </a:p>
        </p:txBody>
      </p:sp>
      <p:pic>
        <p:nvPicPr>
          <p:cNvPr id="8" name="Picture 2" descr="B-02-010"/>
          <p:cNvPicPr>
            <a:picLocks noChangeAspect="1" noChangeArrowheads="1"/>
          </p:cNvPicPr>
          <p:nvPr/>
        </p:nvPicPr>
        <p:blipFill>
          <a:blip r:embed="rId2" cstate="print"/>
          <a:srcRect/>
          <a:stretch>
            <a:fillRect/>
          </a:stretch>
        </p:blipFill>
        <p:spPr bwMode="auto">
          <a:xfrm>
            <a:off x="6934200" y="1524000"/>
            <a:ext cx="3987800"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497641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 John </a:t>
            </a:r>
            <a:r>
              <a:rPr lang="en-US" altLang="ja-JP" dirty="0" smtClean="0"/>
              <a:t>Ⅰ</a:t>
            </a:r>
            <a:r>
              <a:rPr lang="ja-JP" altLang="en-US" dirty="0" smtClean="0"/>
              <a:t>ヨハネ </a:t>
            </a:r>
            <a:r>
              <a:rPr lang="en-US" dirty="0" smtClean="0"/>
              <a:t>5:16</a:t>
            </a:r>
            <a:endParaRPr lang="en-US" dirty="0"/>
          </a:p>
        </p:txBody>
      </p:sp>
      <p:sp>
        <p:nvSpPr>
          <p:cNvPr id="10" name="TextBox 9"/>
          <p:cNvSpPr txBox="1"/>
          <p:nvPr/>
        </p:nvSpPr>
        <p:spPr>
          <a:xfrm>
            <a:off x="609600" y="990600"/>
            <a:ext cx="5638800" cy="5016758"/>
          </a:xfrm>
          <a:prstGeom prst="rect">
            <a:avLst/>
          </a:prstGeom>
          <a:noFill/>
        </p:spPr>
        <p:txBody>
          <a:bodyPr wrap="square" rtlCol="0">
            <a:spAutoFit/>
          </a:bodyPr>
          <a:lstStyle/>
          <a:p>
            <a:r>
              <a:rPr lang="en-US" sz="3200" dirty="0"/>
              <a:t>“and He will give him life for those who commit sin not leading to death. I do not say that he should pray about that</a:t>
            </a:r>
            <a:r>
              <a:rPr lang="en-US" sz="3200" dirty="0" smtClean="0"/>
              <a:t>.”</a:t>
            </a:r>
          </a:p>
          <a:p>
            <a:r>
              <a:rPr lang="ja-JP" altLang="en-US" sz="3200" dirty="0" smtClean="0"/>
              <a:t>「</a:t>
            </a:r>
            <a:r>
              <a:rPr lang="ja-JP" altLang="en-US" sz="3200" dirty="0" smtClean="0"/>
              <a:t>そうすれば、神はその人に命をお与えになります。これは、死に至らない罪を犯している人々の場合です。死に至る罪があります。これについては、神に願うようにとは</a:t>
            </a:r>
            <a:r>
              <a:rPr lang="ja-JP" altLang="en-US" sz="3200" dirty="0" smtClean="0"/>
              <a:t>言いません</a:t>
            </a:r>
            <a:r>
              <a:rPr lang="ja-JP" altLang="en-US" sz="3200" dirty="0" smtClean="0"/>
              <a:t>」</a:t>
            </a:r>
            <a:endParaRPr lang="en-US" altLang="ja-JP" sz="3200" dirty="0" smtClean="0"/>
          </a:p>
        </p:txBody>
      </p:sp>
      <p:pic>
        <p:nvPicPr>
          <p:cNvPr id="8" name="Picture 2" descr="B-02-010"/>
          <p:cNvPicPr>
            <a:picLocks noChangeAspect="1" noChangeArrowheads="1"/>
          </p:cNvPicPr>
          <p:nvPr/>
        </p:nvPicPr>
        <p:blipFill>
          <a:blip r:embed="rId2" cstate="print"/>
          <a:srcRect/>
          <a:stretch>
            <a:fillRect/>
          </a:stretch>
        </p:blipFill>
        <p:spPr bwMode="auto">
          <a:xfrm>
            <a:off x="6934200" y="1524000"/>
            <a:ext cx="3987800"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736621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8000" y="230189"/>
            <a:ext cx="11176000" cy="664797"/>
          </a:xfrm>
        </p:spPr>
        <p:txBody>
          <a:bodyPr/>
          <a:lstStyle/>
          <a:p>
            <a:r>
              <a:rPr lang="en-US" dirty="0" smtClean="0"/>
              <a:t>1 John </a:t>
            </a:r>
            <a:r>
              <a:rPr lang="en-US" altLang="ja-JP" dirty="0" smtClean="0"/>
              <a:t>Ⅰ</a:t>
            </a:r>
            <a:r>
              <a:rPr lang="ja-JP" altLang="en-US" dirty="0" smtClean="0"/>
              <a:t>ヨハネ </a:t>
            </a:r>
            <a:r>
              <a:rPr lang="en-US" dirty="0" smtClean="0"/>
              <a:t>5:14</a:t>
            </a:r>
            <a:r>
              <a:rPr lang="en-US" dirty="0" smtClean="0"/>
              <a:t>, 15</a:t>
            </a:r>
            <a:endParaRPr lang="en-US" dirty="0"/>
          </a:p>
        </p:txBody>
      </p:sp>
      <p:sp>
        <p:nvSpPr>
          <p:cNvPr id="10" name="TextBox 9"/>
          <p:cNvSpPr txBox="1"/>
          <p:nvPr/>
        </p:nvSpPr>
        <p:spPr>
          <a:xfrm>
            <a:off x="914400" y="1138297"/>
            <a:ext cx="5105400" cy="4524315"/>
          </a:xfrm>
          <a:prstGeom prst="rect">
            <a:avLst/>
          </a:prstGeom>
          <a:noFill/>
        </p:spPr>
        <p:txBody>
          <a:bodyPr wrap="square" rtlCol="0">
            <a:spAutoFit/>
          </a:bodyPr>
          <a:lstStyle/>
          <a:p>
            <a:r>
              <a:rPr lang="en-US" sz="3200" dirty="0"/>
              <a:t>“This is the confidence which we have before Him, that, </a:t>
            </a:r>
            <a:r>
              <a:rPr lang="en-US" sz="3200" dirty="0">
                <a:solidFill>
                  <a:srgbClr val="FF0066"/>
                </a:solidFill>
              </a:rPr>
              <a:t>if we ask anything according to His will</a:t>
            </a:r>
            <a:r>
              <a:rPr lang="en-US" sz="3200" dirty="0"/>
              <a:t>, He hears us, </a:t>
            </a:r>
            <a:endParaRPr lang="en-US" sz="3200" dirty="0" smtClean="0"/>
          </a:p>
          <a:p>
            <a:r>
              <a:rPr lang="ja-JP" altLang="en-US" sz="3200" dirty="0" smtClean="0"/>
              <a:t>「</a:t>
            </a:r>
            <a:r>
              <a:rPr lang="ja-JP" altLang="en-US" sz="3200" b="1" dirty="0" smtClean="0">
                <a:solidFill>
                  <a:srgbClr val="FF0000"/>
                </a:solidFill>
              </a:rPr>
              <a:t>何事でも神の御心に適うことをわたしたちが願うなら</a:t>
            </a:r>
            <a:r>
              <a:rPr lang="ja-JP" altLang="en-US" sz="3200" dirty="0" smtClean="0"/>
              <a:t>、神は聞き入れてくださる。これが神に対するわたしたちの確信です。 </a:t>
            </a:r>
            <a:endParaRPr lang="en-US" sz="3200" dirty="0"/>
          </a:p>
        </p:txBody>
      </p:sp>
      <p:pic>
        <p:nvPicPr>
          <p:cNvPr id="8" name="Picture 2" descr="B-02-010"/>
          <p:cNvPicPr>
            <a:picLocks noChangeAspect="1" noChangeArrowheads="1"/>
          </p:cNvPicPr>
          <p:nvPr/>
        </p:nvPicPr>
        <p:blipFill>
          <a:blip r:embed="rId2" cstate="print"/>
          <a:srcRect/>
          <a:stretch>
            <a:fillRect/>
          </a:stretch>
        </p:blipFill>
        <p:spPr bwMode="auto">
          <a:xfrm>
            <a:off x="6934200" y="1524000"/>
            <a:ext cx="3987800"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8787900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 John </a:t>
            </a:r>
            <a:r>
              <a:rPr lang="en-US" altLang="ja-JP" dirty="0" smtClean="0"/>
              <a:t>Ⅰ</a:t>
            </a:r>
            <a:r>
              <a:rPr lang="ja-JP" altLang="en-US" dirty="0" smtClean="0"/>
              <a:t>ヨハネ </a:t>
            </a:r>
            <a:r>
              <a:rPr lang="en-US" dirty="0" smtClean="0"/>
              <a:t>5:14</a:t>
            </a:r>
            <a:r>
              <a:rPr lang="en-US" dirty="0" smtClean="0"/>
              <a:t>, 15</a:t>
            </a:r>
            <a:endParaRPr lang="en-US" dirty="0"/>
          </a:p>
        </p:txBody>
      </p:sp>
      <p:sp>
        <p:nvSpPr>
          <p:cNvPr id="10" name="TextBox 9"/>
          <p:cNvSpPr txBox="1"/>
          <p:nvPr/>
        </p:nvSpPr>
        <p:spPr>
          <a:xfrm>
            <a:off x="914400" y="1295400"/>
            <a:ext cx="5105400" cy="5016758"/>
          </a:xfrm>
          <a:prstGeom prst="rect">
            <a:avLst/>
          </a:prstGeom>
          <a:noFill/>
        </p:spPr>
        <p:txBody>
          <a:bodyPr wrap="square" rtlCol="0">
            <a:spAutoFit/>
          </a:bodyPr>
          <a:lstStyle/>
          <a:p>
            <a:r>
              <a:rPr lang="en-US" sz="3200" dirty="0"/>
              <a:t>“and if we know that He hears us in whatever we ask we know that </a:t>
            </a:r>
            <a:r>
              <a:rPr lang="en-US" sz="3200" dirty="0">
                <a:solidFill>
                  <a:srgbClr val="FF0066"/>
                </a:solidFill>
              </a:rPr>
              <a:t>we have the requests which we have asked from Him</a:t>
            </a:r>
            <a:r>
              <a:rPr lang="en-US" sz="3200" dirty="0" smtClean="0"/>
              <a:t>.”</a:t>
            </a:r>
          </a:p>
          <a:p>
            <a:r>
              <a:rPr lang="ja-JP" altLang="en-US" sz="3200" dirty="0" smtClean="0"/>
              <a:t>「わたしたちは、願い事は何でも聞き入れてくださるということが分かるなら、</a:t>
            </a:r>
            <a:r>
              <a:rPr lang="ja-JP" altLang="en-US" sz="3200" b="1" dirty="0" smtClean="0">
                <a:solidFill>
                  <a:srgbClr val="FF0066"/>
                </a:solidFill>
              </a:rPr>
              <a:t>神に願ったことは既にかなえられていること</a:t>
            </a:r>
            <a:r>
              <a:rPr lang="ja-JP" altLang="en-US" sz="3200" dirty="0" smtClean="0"/>
              <a:t>も</a:t>
            </a:r>
            <a:r>
              <a:rPr lang="ja-JP" altLang="en-US" sz="3200" dirty="0" smtClean="0"/>
              <a:t>分かります</a:t>
            </a:r>
            <a:r>
              <a:rPr lang="ja-JP" altLang="en-US" sz="3200" dirty="0" smtClean="0"/>
              <a:t>」</a:t>
            </a:r>
            <a:endParaRPr lang="en-US" sz="3200" dirty="0"/>
          </a:p>
        </p:txBody>
      </p:sp>
      <p:pic>
        <p:nvPicPr>
          <p:cNvPr id="8" name="Picture 2" descr="B-02-010"/>
          <p:cNvPicPr>
            <a:picLocks noChangeAspect="1" noChangeArrowheads="1"/>
          </p:cNvPicPr>
          <p:nvPr/>
        </p:nvPicPr>
        <p:blipFill>
          <a:blip r:embed="rId2" cstate="print"/>
          <a:srcRect/>
          <a:stretch>
            <a:fillRect/>
          </a:stretch>
        </p:blipFill>
        <p:spPr bwMode="auto">
          <a:xfrm>
            <a:off x="6934200" y="1524000"/>
            <a:ext cx="3987800"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039815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bwMode="auto">
          <a:xfrm>
            <a:off x="1524000" y="1447800"/>
            <a:ext cx="9144000" cy="49530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0" name="Title 9"/>
          <p:cNvSpPr>
            <a:spLocks noGrp="1"/>
          </p:cNvSpPr>
          <p:nvPr>
            <p:ph type="title"/>
          </p:nvPr>
        </p:nvSpPr>
        <p:spPr/>
        <p:txBody>
          <a:bodyPr/>
          <a:lstStyle/>
          <a:p>
            <a:r>
              <a:rPr lang="en-US" dirty="0" smtClean="0"/>
              <a:t>Chiastic (crosswise) Structure</a:t>
            </a:r>
            <a:r>
              <a:rPr lang="en-US" dirty="0" smtClean="0"/>
              <a:t>:</a:t>
            </a:r>
            <a:r>
              <a:rPr lang="ja-JP" altLang="ja-JP" dirty="0"/>
              <a:t>交錯配列法</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bwMode="auto">
          <a:xfrm>
            <a:off x="1524000" y="1447800"/>
            <a:ext cx="9144000" cy="49530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5" name="TextBox 4"/>
          <p:cNvSpPr txBox="1"/>
          <p:nvPr/>
        </p:nvSpPr>
        <p:spPr>
          <a:xfrm>
            <a:off x="1828801" y="5410200"/>
            <a:ext cx="4733988" cy="1569660"/>
          </a:xfrm>
          <a:prstGeom prst="rect">
            <a:avLst/>
          </a:prstGeom>
          <a:noFill/>
          <a:effectLst>
            <a:outerShdw blurRad="50800" dist="50800" dir="5400000" algn="ctr" rotWithShape="0">
              <a:schemeClr val="tx1"/>
            </a:outerShdw>
          </a:effectLst>
        </p:spPr>
        <p:txBody>
          <a:bodyPr wrap="none" rtlCol="0">
            <a:spAutoFit/>
          </a:bodyPr>
          <a:lstStyle/>
          <a:p>
            <a:pPr marL="514350" indent="-514350">
              <a:buAutoNum type="alphaUcPeriod"/>
            </a:pPr>
            <a:r>
              <a:rPr lang="en-US"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We </a:t>
            </a:r>
            <a:r>
              <a:rPr lang="en-US" sz="3200" dirty="0">
                <a:ln w="18415" cmpd="sng">
                  <a:solidFill>
                    <a:srgbClr val="FFFFFF"/>
                  </a:solidFill>
                  <a:prstDash val="solid"/>
                </a:ln>
                <a:solidFill>
                  <a:srgbClr val="FFFFFF"/>
                </a:solidFill>
                <a:effectLst>
                  <a:outerShdw blurRad="38100" dist="38100" dir="2700000" algn="tl">
                    <a:srgbClr val="000000">
                      <a:alpha val="43137"/>
                    </a:srgbClr>
                  </a:outerShdw>
                </a:effectLst>
              </a:rPr>
              <a:t>have </a:t>
            </a:r>
            <a:r>
              <a:rPr lang="en-US"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confidence</a:t>
            </a:r>
            <a:endParaRPr lang="en-US" sz="32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514350" indent="-514350"/>
            <a:r>
              <a:rPr lang="ja-JP" altLang="en-US"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ja-JP" altLang="en-US"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ja-JP" altLang="en-US"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私たちには確信がある</a:t>
            </a:r>
            <a:r>
              <a:rPr lang="en-US" altLang="ja-JP"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a:p>
            <a:pPr marL="514350" indent="-514350"/>
            <a:endParaRPr lang="en-US" altLang="ja-JP" sz="32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10" name="Title 9"/>
          <p:cNvSpPr>
            <a:spLocks noGrp="1"/>
          </p:cNvSpPr>
          <p:nvPr>
            <p:ph type="title"/>
          </p:nvPr>
        </p:nvSpPr>
        <p:spPr/>
        <p:txBody>
          <a:bodyPr/>
          <a:lstStyle/>
          <a:p>
            <a:r>
              <a:rPr lang="en-US" dirty="0" smtClean="0"/>
              <a:t>Chiastic (crosswise) Structure</a:t>
            </a:r>
            <a:r>
              <a:rPr lang="en-US" dirty="0" smtClean="0"/>
              <a:t>:</a:t>
            </a:r>
            <a:r>
              <a:rPr lang="ja-JP" altLang="ja-JP" dirty="0"/>
              <a:t>交錯配列法</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bwMode="auto">
          <a:xfrm>
            <a:off x="1524000" y="1447800"/>
            <a:ext cx="9144000" cy="49530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5" name="TextBox 4"/>
          <p:cNvSpPr txBox="1"/>
          <p:nvPr/>
        </p:nvSpPr>
        <p:spPr>
          <a:xfrm>
            <a:off x="1828801" y="5486400"/>
            <a:ext cx="4368504" cy="1077218"/>
          </a:xfrm>
          <a:prstGeom prst="rect">
            <a:avLst/>
          </a:prstGeom>
          <a:noFill/>
          <a:effectLst>
            <a:outerShdw blurRad="50800" dist="50800" dir="5400000" algn="ctr" rotWithShape="0">
              <a:schemeClr val="tx1"/>
            </a:outerShdw>
          </a:effectLst>
        </p:spPr>
        <p:txBody>
          <a:bodyPr wrap="none" rtlCol="0">
            <a:spAutoFit/>
          </a:bodyPr>
          <a:lstStyle/>
          <a:p>
            <a:pPr marL="514350" indent="-514350">
              <a:buAutoNum type="alphaUcPeriod"/>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have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confidence</a:t>
            </a: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私たち</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に</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は確信がある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5943600" y="5410200"/>
            <a:ext cx="4891083" cy="1200329"/>
          </a:xfrm>
          <a:prstGeom prst="rect">
            <a:avLst/>
          </a:prstGeom>
          <a:noFill/>
          <a:effectLst>
            <a:outerShdw blurRad="50800" dist="50800" dir="5400000" algn="ctr" rotWithShape="0">
              <a:schemeClr val="tx1"/>
            </a:outerShdw>
          </a:effectLst>
        </p:spPr>
        <p:txBody>
          <a:bodyPr wrap="none" rtlCol="0">
            <a:spAutoFit/>
          </a:bodyPr>
          <a:lstStyle/>
          <a:p>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A’.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We have the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requests</a:t>
            </a:r>
          </a:p>
          <a:p>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私たちには願いがある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itle 9"/>
          <p:cNvSpPr>
            <a:spLocks noGrp="1"/>
          </p:cNvSpPr>
          <p:nvPr>
            <p:ph type="title"/>
          </p:nvPr>
        </p:nvSpPr>
        <p:spPr/>
        <p:txBody>
          <a:bodyPr/>
          <a:lstStyle/>
          <a:p>
            <a:r>
              <a:rPr lang="en-US" dirty="0" smtClean="0"/>
              <a:t>Chiastic (crosswise) Structure</a:t>
            </a:r>
            <a:r>
              <a:rPr lang="en-US" dirty="0" smtClean="0"/>
              <a:t>:</a:t>
            </a:r>
            <a:r>
              <a:rPr lang="ja-JP" altLang="ja-JP" dirty="0"/>
              <a:t>交錯配列法</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bwMode="auto">
          <a:xfrm>
            <a:off x="1524000" y="1447800"/>
            <a:ext cx="9144000" cy="49530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7" name="TextBox 6"/>
          <p:cNvSpPr txBox="1"/>
          <p:nvPr/>
        </p:nvSpPr>
        <p:spPr>
          <a:xfrm>
            <a:off x="2362200" y="3301186"/>
            <a:ext cx="4419600" cy="2185214"/>
          </a:xfrm>
          <a:prstGeom prst="rect">
            <a:avLst/>
          </a:prstGeom>
          <a:noFill/>
          <a:effectLst>
            <a:outerShdw blurRad="50800" dist="50800" dir="5400000" algn="ctr" rotWithShape="0">
              <a:schemeClr val="tx1"/>
            </a:outerShdw>
          </a:effectLst>
        </p:spPr>
        <p:txBody>
          <a:bodyPr wrap="square" rtlCol="0">
            <a:spAutoFit/>
          </a:bodyPr>
          <a:lstStyle/>
          <a:p>
            <a:pPr marL="514350" indent="-514350"/>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B.</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If we ask </a:t>
            </a:r>
          </a:p>
          <a:p>
            <a:pPr marL="514350" indent="-514350"/>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according to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 will</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の御心に適うことを</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私たち</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が願う</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なら</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itle 9"/>
          <p:cNvSpPr>
            <a:spLocks noGrp="1"/>
          </p:cNvSpPr>
          <p:nvPr>
            <p:ph type="title"/>
          </p:nvPr>
        </p:nvSpPr>
        <p:spPr/>
        <p:txBody>
          <a:bodyPr/>
          <a:lstStyle/>
          <a:p>
            <a:r>
              <a:rPr lang="en-US" dirty="0" smtClean="0"/>
              <a:t>Chiastic (crosswise) Structure</a:t>
            </a:r>
            <a:r>
              <a:rPr lang="en-US" dirty="0" smtClean="0"/>
              <a:t>:</a:t>
            </a:r>
            <a:r>
              <a:rPr lang="ja-JP" altLang="ja-JP" dirty="0"/>
              <a:t>交錯配列法</a:t>
            </a:r>
            <a:endParaRPr lang="en-US" dirty="0"/>
          </a:p>
        </p:txBody>
      </p:sp>
      <p:sp>
        <p:nvSpPr>
          <p:cNvPr id="8" name="TextBox 4"/>
          <p:cNvSpPr txBox="1"/>
          <p:nvPr/>
        </p:nvSpPr>
        <p:spPr>
          <a:xfrm>
            <a:off x="1752600" y="5429071"/>
            <a:ext cx="4368504" cy="1077218"/>
          </a:xfrm>
          <a:prstGeom prst="rect">
            <a:avLst/>
          </a:prstGeom>
          <a:noFill/>
          <a:effectLst>
            <a:outerShdw blurRad="50800" dist="50800" dir="5400000" algn="ctr" rotWithShape="0">
              <a:schemeClr val="tx1"/>
            </a:outerShdw>
          </a:effectLst>
        </p:spPr>
        <p:txBody>
          <a:bodyPr wrap="none" rtlCol="0">
            <a:spAutoFit/>
          </a:bodyPr>
          <a:lstStyle/>
          <a:p>
            <a:pPr marL="514350" indent="-514350">
              <a:buAutoNum type="alphaUcPeriod"/>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have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confidence</a:t>
            </a: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私たち</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に</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は確信がある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5"/>
          <p:cNvSpPr txBox="1"/>
          <p:nvPr/>
        </p:nvSpPr>
        <p:spPr>
          <a:xfrm>
            <a:off x="5867399" y="5352871"/>
            <a:ext cx="4618572" cy="1200329"/>
          </a:xfrm>
          <a:prstGeom prst="rect">
            <a:avLst/>
          </a:prstGeom>
          <a:noFill/>
          <a:effectLst>
            <a:outerShdw blurRad="50800" dist="50800" dir="5400000" algn="ctr" rotWithShape="0">
              <a:schemeClr val="tx1"/>
            </a:outerShdw>
          </a:effectLst>
        </p:spPr>
        <p:txBody>
          <a:bodyPr wrap="none" rtlCol="0">
            <a:spAutoFit/>
          </a:bodyPr>
          <a:lstStyle/>
          <a:p>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A’.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We have the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requests</a:t>
            </a:r>
          </a:p>
          <a:p>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私たちには願いがある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bwMode="auto">
          <a:xfrm>
            <a:off x="1524000" y="1447800"/>
            <a:ext cx="9144000" cy="49530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7" name="TextBox 6"/>
          <p:cNvSpPr txBox="1"/>
          <p:nvPr/>
        </p:nvSpPr>
        <p:spPr>
          <a:xfrm>
            <a:off x="2286000" y="3301186"/>
            <a:ext cx="4419600" cy="2185214"/>
          </a:xfrm>
          <a:prstGeom prst="rect">
            <a:avLst/>
          </a:prstGeom>
          <a:noFill/>
          <a:effectLst>
            <a:outerShdw blurRad="50800" dist="50800" dir="5400000" algn="ctr" rotWithShape="0">
              <a:schemeClr val="tx1"/>
            </a:outerShdw>
          </a:effectLst>
        </p:spPr>
        <p:txBody>
          <a:bodyPr wrap="square" rtlCol="0">
            <a:spAutoFit/>
          </a:bodyPr>
          <a:lstStyle/>
          <a:p>
            <a:pPr marL="514350" indent="-514350"/>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B.</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If we ask </a:t>
            </a:r>
          </a:p>
          <a:p>
            <a:pPr marL="514350" indent="-514350"/>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according to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 will</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の御心に適うことを</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私たち</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が願う</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なら</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itle 9"/>
          <p:cNvSpPr>
            <a:spLocks noGrp="1"/>
          </p:cNvSpPr>
          <p:nvPr>
            <p:ph type="title"/>
          </p:nvPr>
        </p:nvSpPr>
        <p:spPr/>
        <p:txBody>
          <a:bodyPr/>
          <a:lstStyle/>
          <a:p>
            <a:r>
              <a:rPr lang="en-US" dirty="0" smtClean="0"/>
              <a:t>Chiastic (crosswise) Structure</a:t>
            </a:r>
            <a:r>
              <a:rPr lang="en-US" dirty="0" smtClean="0"/>
              <a:t>:</a:t>
            </a:r>
            <a:r>
              <a:rPr lang="ja-JP" altLang="ja-JP" dirty="0"/>
              <a:t>交錯配列法</a:t>
            </a:r>
            <a:endParaRPr lang="en-US" dirty="0"/>
          </a:p>
        </p:txBody>
      </p:sp>
      <p:sp>
        <p:nvSpPr>
          <p:cNvPr id="8" name="TextBox 4"/>
          <p:cNvSpPr txBox="1"/>
          <p:nvPr/>
        </p:nvSpPr>
        <p:spPr>
          <a:xfrm>
            <a:off x="1752600" y="5429071"/>
            <a:ext cx="4368504" cy="1077218"/>
          </a:xfrm>
          <a:prstGeom prst="rect">
            <a:avLst/>
          </a:prstGeom>
          <a:noFill/>
          <a:effectLst>
            <a:outerShdw blurRad="50800" dist="50800" dir="5400000" algn="ctr" rotWithShape="0">
              <a:schemeClr val="tx1"/>
            </a:outerShdw>
          </a:effectLst>
        </p:spPr>
        <p:txBody>
          <a:bodyPr wrap="none" rtlCol="0">
            <a:spAutoFit/>
          </a:bodyPr>
          <a:lstStyle/>
          <a:p>
            <a:pPr marL="514350" indent="-514350">
              <a:buAutoNum type="alphaUcPeriod"/>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have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confidence</a:t>
            </a: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私たち</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に</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は確信がある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5"/>
          <p:cNvSpPr txBox="1"/>
          <p:nvPr/>
        </p:nvSpPr>
        <p:spPr>
          <a:xfrm>
            <a:off x="5867399" y="5352871"/>
            <a:ext cx="4618572" cy="1200329"/>
          </a:xfrm>
          <a:prstGeom prst="rect">
            <a:avLst/>
          </a:prstGeom>
          <a:noFill/>
          <a:effectLst>
            <a:outerShdw blurRad="50800" dist="50800" dir="5400000" algn="ctr" rotWithShape="0">
              <a:schemeClr val="tx1"/>
            </a:outerShdw>
          </a:effectLst>
        </p:spPr>
        <p:txBody>
          <a:bodyPr wrap="none" rtlCol="0">
            <a:spAutoFit/>
          </a:bodyPr>
          <a:lstStyle/>
          <a:p>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A’.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We have the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requests</a:t>
            </a:r>
          </a:p>
          <a:p>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私たちには願いがある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7"/>
          <p:cNvSpPr txBox="1"/>
          <p:nvPr/>
        </p:nvSpPr>
        <p:spPr>
          <a:xfrm>
            <a:off x="6019800" y="3352800"/>
            <a:ext cx="4572000" cy="2185214"/>
          </a:xfrm>
          <a:prstGeom prst="rect">
            <a:avLst/>
          </a:prstGeom>
          <a:noFill/>
          <a:effectLst>
            <a:outerShdw blurRad="50800" dist="50800" dir="5400000" algn="ctr" rotWithShape="0">
              <a:schemeClr val="tx1"/>
            </a:outerShdw>
          </a:effectLst>
        </p:spPr>
        <p:txBody>
          <a:bodyPr wrap="square" rtlCol="0">
            <a:spAutoFit/>
          </a:bodyPr>
          <a:lstStyle/>
          <a:p>
            <a:pPr marL="514350" indent="-514350"/>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B’.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If we know </a:t>
            </a:r>
          </a:p>
          <a:p>
            <a:pPr marL="514350" indent="-514350"/>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He hears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a:t>
            </a: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聞き入れて</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くださる</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と</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いうことがわかるなら</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9elZLWNgQ30/TEfDyT0z-DI/AAAAAAAAAwc/jaTswVcw4CA/s320/torrey.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86800" y="1472184"/>
            <a:ext cx="2362200" cy="3023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914400" y="1143000"/>
            <a:ext cx="6553200" cy="6063198"/>
          </a:xfrm>
          <a:prstGeom prst="rect">
            <a:avLst/>
          </a:prstGeom>
          <a:noFill/>
        </p:spPr>
        <p:txBody>
          <a:bodyPr wrap="square" rtlCol="0">
            <a:spAutoFit/>
          </a:bodyPr>
          <a:lstStyle/>
          <a:p>
            <a:r>
              <a:rPr lang="en-US" sz="3200" dirty="0"/>
              <a:t>“Prayer is striking the winning blow at the concealed enemy, service (evangelistic work) is gathering the results of that blow among the men and women we see and touch.”</a:t>
            </a:r>
          </a:p>
          <a:p>
            <a:pPr algn="r"/>
            <a:r>
              <a:rPr lang="en-US" sz="2800" i="1" dirty="0"/>
              <a:t>Quiet Talks on Prayer</a:t>
            </a:r>
            <a:r>
              <a:rPr lang="en-US" sz="2800" dirty="0"/>
              <a:t>, </a:t>
            </a:r>
            <a:r>
              <a:rPr lang="en-US" sz="2800" dirty="0" smtClean="0"/>
              <a:t>16</a:t>
            </a:r>
          </a:p>
          <a:p>
            <a:r>
              <a:rPr lang="ja-JP" altLang="en-US" sz="2800" dirty="0" smtClean="0"/>
              <a:t>「祈りは敵を打ち破り、勝利をもたらす打撃を与え、伝道の働きは私たちが関わる人々に与えられたその打撃の結果を集める行為です」</a:t>
            </a:r>
            <a:endParaRPr lang="en-US" altLang="ja-JP" sz="2800" dirty="0" smtClean="0"/>
          </a:p>
          <a:p>
            <a:pPr algn="r"/>
            <a:r>
              <a:rPr lang="en-US" altLang="ja-JP" sz="2800" i="1" dirty="0" smtClean="0"/>
              <a:t>Quiet Talks on Prayer</a:t>
            </a:r>
            <a:r>
              <a:rPr lang="en-US" altLang="ja-JP" sz="2800" dirty="0" smtClean="0"/>
              <a:t>, 16</a:t>
            </a:r>
          </a:p>
          <a:p>
            <a:endParaRPr lang="en-US" sz="2800" dirty="0"/>
          </a:p>
          <a:p>
            <a:r>
              <a:rPr lang="en-US" sz="3200" dirty="0"/>
              <a:t>	       </a:t>
            </a:r>
          </a:p>
        </p:txBody>
      </p:sp>
      <p:sp>
        <p:nvSpPr>
          <p:cNvPr id="5" name="Title 1"/>
          <p:cNvSpPr txBox="1">
            <a:spLocks/>
          </p:cNvSpPr>
          <p:nvPr/>
        </p:nvSpPr>
        <p:spPr>
          <a:xfrm>
            <a:off x="609600" y="152400"/>
            <a:ext cx="1117600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s-AR" sz="4800" b="0" i="0" u="none" strike="noStrike" kern="1200" cap="none" spc="-150" normalizeH="0" baseline="0" noProof="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mj-lt"/>
                <a:ea typeface="+mn-ea"/>
                <a:cs typeface="Arial" charset="0"/>
              </a:rPr>
              <a:t>S. D. Gordon</a:t>
            </a:r>
            <a:r>
              <a:rPr kumimoji="0" lang="ja-JP" altLang="en-US" sz="4800" b="0" i="0" u="none" strike="noStrike" kern="1200" cap="none" spc="-150" normalizeH="0" baseline="0" noProof="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mj-lt"/>
                <a:ea typeface="+mn-ea"/>
                <a:cs typeface="Arial" charset="0"/>
              </a:rPr>
              <a:t>　　</a:t>
            </a:r>
            <a:r>
              <a:rPr kumimoji="0" lang="en-US" altLang="ja-JP" sz="4800" b="0" i="0" u="none" strike="noStrike" kern="1200" cap="none" spc="-150" normalizeH="0" baseline="0" noProof="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mj-lt"/>
                <a:ea typeface="+mn-ea"/>
                <a:cs typeface="Arial" charset="0"/>
              </a:rPr>
              <a:t>S. D. </a:t>
            </a:r>
            <a:r>
              <a:rPr kumimoji="0" lang="ja-JP" altLang="en-US" sz="4800" b="0" i="0" u="none" strike="noStrike" kern="1200" cap="none" spc="-150" normalizeH="0" baseline="0" noProof="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mj-lt"/>
                <a:ea typeface="+mn-ea"/>
                <a:cs typeface="Arial" charset="0"/>
              </a:rPr>
              <a:t>ゴードン</a:t>
            </a:r>
            <a:endParaRPr kumimoji="0" lang="es-AR" sz="4800" b="0" i="0" u="none" strike="noStrike" kern="1200" cap="none" spc="-150" normalizeH="0" baseline="0" noProof="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mj-lt"/>
              <a:ea typeface="+mn-ea"/>
              <a:cs typeface="Arial" charset="0"/>
            </a:endParaRPr>
          </a:p>
        </p:txBody>
      </p:sp>
    </p:spTree>
    <p:extLst>
      <p:ext uri="{BB962C8B-B14F-4D97-AF65-F5344CB8AC3E}">
        <p14:creationId xmlns:p14="http://schemas.microsoft.com/office/powerpoint/2010/main" xmlns="" val="38311532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bwMode="auto">
          <a:xfrm>
            <a:off x="1524000" y="1447800"/>
            <a:ext cx="9144000" cy="49530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7" name="TextBox 6"/>
          <p:cNvSpPr txBox="1"/>
          <p:nvPr/>
        </p:nvSpPr>
        <p:spPr>
          <a:xfrm>
            <a:off x="2286000" y="3301186"/>
            <a:ext cx="4419600" cy="2185214"/>
          </a:xfrm>
          <a:prstGeom prst="rect">
            <a:avLst/>
          </a:prstGeom>
          <a:noFill/>
          <a:effectLst>
            <a:outerShdw blurRad="50800" dist="50800" dir="5400000" algn="ctr" rotWithShape="0">
              <a:schemeClr val="tx1"/>
            </a:outerShdw>
          </a:effectLst>
        </p:spPr>
        <p:txBody>
          <a:bodyPr wrap="square" rtlCol="0">
            <a:spAutoFit/>
          </a:bodyPr>
          <a:lstStyle/>
          <a:p>
            <a:pPr marL="514350" indent="-514350"/>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B.</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If we ask </a:t>
            </a:r>
          </a:p>
          <a:p>
            <a:pPr marL="514350" indent="-514350"/>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according to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 will</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の御心に適うことを</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私たち</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が願う</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なら</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itle 9"/>
          <p:cNvSpPr>
            <a:spLocks noGrp="1"/>
          </p:cNvSpPr>
          <p:nvPr>
            <p:ph type="title"/>
          </p:nvPr>
        </p:nvSpPr>
        <p:spPr/>
        <p:txBody>
          <a:bodyPr/>
          <a:lstStyle/>
          <a:p>
            <a:r>
              <a:rPr lang="en-US" dirty="0" smtClean="0"/>
              <a:t>Chiastic (crosswise) Structure</a:t>
            </a:r>
            <a:r>
              <a:rPr lang="en-US" dirty="0" smtClean="0"/>
              <a:t>:</a:t>
            </a:r>
            <a:r>
              <a:rPr lang="ja-JP" altLang="ja-JP" dirty="0"/>
              <a:t>交錯配列法</a:t>
            </a:r>
            <a:endParaRPr lang="en-US" dirty="0"/>
          </a:p>
        </p:txBody>
      </p:sp>
      <p:sp>
        <p:nvSpPr>
          <p:cNvPr id="8" name="TextBox 4"/>
          <p:cNvSpPr txBox="1"/>
          <p:nvPr/>
        </p:nvSpPr>
        <p:spPr>
          <a:xfrm>
            <a:off x="1752600" y="5429071"/>
            <a:ext cx="4368504" cy="1077218"/>
          </a:xfrm>
          <a:prstGeom prst="rect">
            <a:avLst/>
          </a:prstGeom>
          <a:noFill/>
          <a:effectLst>
            <a:outerShdw blurRad="50800" dist="50800" dir="5400000" algn="ctr" rotWithShape="0">
              <a:schemeClr val="tx1"/>
            </a:outerShdw>
          </a:effectLst>
        </p:spPr>
        <p:txBody>
          <a:bodyPr wrap="none" rtlCol="0">
            <a:spAutoFit/>
          </a:bodyPr>
          <a:lstStyle/>
          <a:p>
            <a:pPr marL="514350" indent="-514350">
              <a:buAutoNum type="alphaUcPeriod"/>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have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confidence</a:t>
            </a: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私たち</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に</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は確信がある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5"/>
          <p:cNvSpPr txBox="1"/>
          <p:nvPr/>
        </p:nvSpPr>
        <p:spPr>
          <a:xfrm>
            <a:off x="5867399" y="5352871"/>
            <a:ext cx="4618572" cy="1200329"/>
          </a:xfrm>
          <a:prstGeom prst="rect">
            <a:avLst/>
          </a:prstGeom>
          <a:noFill/>
          <a:effectLst>
            <a:outerShdw blurRad="50800" dist="50800" dir="5400000" algn="ctr" rotWithShape="0">
              <a:schemeClr val="tx1"/>
            </a:outerShdw>
          </a:effectLst>
        </p:spPr>
        <p:txBody>
          <a:bodyPr wrap="none" rtlCol="0">
            <a:spAutoFit/>
          </a:bodyPr>
          <a:lstStyle/>
          <a:p>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A’.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We have the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requests</a:t>
            </a:r>
          </a:p>
          <a:p>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私たちには願いがある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7"/>
          <p:cNvSpPr txBox="1"/>
          <p:nvPr/>
        </p:nvSpPr>
        <p:spPr>
          <a:xfrm>
            <a:off x="6019800" y="3352800"/>
            <a:ext cx="4572000" cy="2185214"/>
          </a:xfrm>
          <a:prstGeom prst="rect">
            <a:avLst/>
          </a:prstGeom>
          <a:noFill/>
          <a:effectLst>
            <a:outerShdw blurRad="50800" dist="50800" dir="5400000" algn="ctr" rotWithShape="0">
              <a:schemeClr val="tx1"/>
            </a:outerShdw>
          </a:effectLst>
        </p:spPr>
        <p:txBody>
          <a:bodyPr wrap="square" rtlCol="0">
            <a:spAutoFit/>
          </a:bodyPr>
          <a:lstStyle/>
          <a:p>
            <a:pPr marL="514350" indent="-514350"/>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B’.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If we know </a:t>
            </a:r>
          </a:p>
          <a:p>
            <a:pPr marL="514350" indent="-514350"/>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He hears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a:t>
            </a: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聞き入れて</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くださる</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と</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いうことがわかるなら</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8"/>
          <p:cNvSpPr txBox="1"/>
          <p:nvPr/>
        </p:nvSpPr>
        <p:spPr>
          <a:xfrm>
            <a:off x="4626016" y="1295401"/>
            <a:ext cx="2953053" cy="2185214"/>
          </a:xfrm>
          <a:prstGeom prst="rect">
            <a:avLst/>
          </a:prstGeom>
          <a:noFill/>
          <a:effectLst>
            <a:outerShdw blurRad="50800" dist="50800" dir="5400000" algn="ctr" rotWithShape="0">
              <a:schemeClr val="tx1"/>
            </a:outerShdw>
          </a:effectLst>
        </p:spPr>
        <p:txBody>
          <a:bodyPr wrap="none" rtlCol="0">
            <a:spAutoFit/>
          </a:bodyPr>
          <a:lstStyle/>
          <a:p>
            <a:pPr marL="514350" indent="-514350" algn="ct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C.</a:t>
            </a:r>
          </a:p>
          <a:p>
            <a:pPr marL="514350" indent="-514350"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He hears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a:t>
            </a:r>
          </a:p>
          <a:p>
            <a:pPr marL="514350" indent="-514350" algn="ct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神は聞き入れて</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gn="ct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くださる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bwMode="auto">
          <a:xfrm>
            <a:off x="1524000" y="1447800"/>
            <a:ext cx="9144000" cy="49530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7" name="TextBox 6"/>
          <p:cNvSpPr txBox="1"/>
          <p:nvPr/>
        </p:nvSpPr>
        <p:spPr>
          <a:xfrm>
            <a:off x="2286000" y="2895600"/>
            <a:ext cx="4419600" cy="1836400"/>
          </a:xfrm>
          <a:prstGeom prst="rect">
            <a:avLst/>
          </a:prstGeom>
          <a:noFill/>
          <a:effectLst>
            <a:outerShdw blurRad="50800" dist="50800" dir="5400000" algn="ctr" rotWithShape="0">
              <a:schemeClr val="tx1"/>
            </a:outerShdw>
          </a:effectLst>
        </p:spPr>
        <p:txBody>
          <a:bodyPr wrap="square" rtlCol="0">
            <a:spAutoFit/>
          </a:bodyPr>
          <a:lstStyle/>
          <a:p>
            <a:pPr marL="514350" indent="-514350">
              <a:lnSpc>
                <a:spcPts val="3400"/>
              </a:lnSpc>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B.</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If we ask </a:t>
            </a:r>
          </a:p>
          <a:p>
            <a:pPr marL="514350" indent="-514350">
              <a:lnSpc>
                <a:spcPts val="3400"/>
              </a:lnSpc>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according to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 will</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nSpc>
                <a:spcPts val="3400"/>
              </a:lnSpc>
            </a:pP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の御心に適うことを</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nSpc>
                <a:spcPts val="3400"/>
              </a:lnSpc>
            </a:pP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私たち</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が願う</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なら</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itle 9"/>
          <p:cNvSpPr>
            <a:spLocks noGrp="1"/>
          </p:cNvSpPr>
          <p:nvPr>
            <p:ph type="title"/>
          </p:nvPr>
        </p:nvSpPr>
        <p:spPr/>
        <p:txBody>
          <a:bodyPr/>
          <a:lstStyle/>
          <a:p>
            <a:r>
              <a:rPr lang="en-US" dirty="0" smtClean="0"/>
              <a:t>Chiastic (crosswise) Structure</a:t>
            </a:r>
            <a:r>
              <a:rPr lang="en-US" dirty="0" smtClean="0"/>
              <a:t>:</a:t>
            </a:r>
            <a:r>
              <a:rPr lang="ja-JP" altLang="ja-JP" dirty="0"/>
              <a:t>交錯配列法</a:t>
            </a:r>
            <a:endParaRPr lang="en-US" dirty="0"/>
          </a:p>
        </p:txBody>
      </p:sp>
      <p:sp>
        <p:nvSpPr>
          <p:cNvPr id="8" name="TextBox 4"/>
          <p:cNvSpPr txBox="1"/>
          <p:nvPr/>
        </p:nvSpPr>
        <p:spPr>
          <a:xfrm>
            <a:off x="1752600" y="5429071"/>
            <a:ext cx="4368504" cy="1077218"/>
          </a:xfrm>
          <a:prstGeom prst="rect">
            <a:avLst/>
          </a:prstGeom>
          <a:noFill/>
          <a:effectLst>
            <a:outerShdw blurRad="50800" dist="50800" dir="5400000" algn="ctr" rotWithShape="0">
              <a:schemeClr val="tx1"/>
            </a:outerShdw>
          </a:effectLst>
        </p:spPr>
        <p:txBody>
          <a:bodyPr wrap="none" rtlCol="0">
            <a:spAutoFit/>
          </a:bodyPr>
          <a:lstStyle/>
          <a:p>
            <a:pPr marL="514350" indent="-514350">
              <a:buAutoNum type="alphaUcPeriod"/>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have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confidence</a:t>
            </a: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私たち</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に</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は確信がある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5"/>
          <p:cNvSpPr txBox="1"/>
          <p:nvPr/>
        </p:nvSpPr>
        <p:spPr>
          <a:xfrm>
            <a:off x="5867399" y="5352871"/>
            <a:ext cx="4618572" cy="1200329"/>
          </a:xfrm>
          <a:prstGeom prst="rect">
            <a:avLst/>
          </a:prstGeom>
          <a:noFill/>
          <a:effectLst>
            <a:outerShdw blurRad="50800" dist="50800" dir="5400000" algn="ctr" rotWithShape="0">
              <a:schemeClr val="tx1"/>
            </a:outerShdw>
          </a:effectLst>
        </p:spPr>
        <p:txBody>
          <a:bodyPr wrap="none" rtlCol="0">
            <a:spAutoFit/>
          </a:bodyPr>
          <a:lstStyle/>
          <a:p>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A’.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We have the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requests</a:t>
            </a:r>
          </a:p>
          <a:p>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私たちには願いがある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7"/>
          <p:cNvSpPr txBox="1"/>
          <p:nvPr/>
        </p:nvSpPr>
        <p:spPr>
          <a:xfrm>
            <a:off x="6019800" y="2819400"/>
            <a:ext cx="4572000" cy="1836400"/>
          </a:xfrm>
          <a:prstGeom prst="rect">
            <a:avLst/>
          </a:prstGeom>
          <a:noFill/>
          <a:effectLst>
            <a:outerShdw blurRad="50800" dist="50800" dir="5400000" algn="ctr" rotWithShape="0">
              <a:schemeClr val="tx1"/>
            </a:outerShdw>
          </a:effectLst>
        </p:spPr>
        <p:txBody>
          <a:bodyPr wrap="square" rtlCol="0">
            <a:spAutoFit/>
          </a:bodyPr>
          <a:lstStyle/>
          <a:p>
            <a:pPr marL="514350" indent="-514350">
              <a:lnSpc>
                <a:spcPts val="3400"/>
              </a:lnSpc>
            </a:pP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B’.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If we know </a:t>
            </a:r>
          </a:p>
          <a:p>
            <a:pPr marL="514350" indent="-514350">
              <a:lnSpc>
                <a:spcPts val="3400"/>
              </a:lnSpc>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He hears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a:t>
            </a:r>
          </a:p>
          <a:p>
            <a:pPr marL="514350" indent="-514350">
              <a:lnSpc>
                <a:spcPts val="3400"/>
              </a:lnSpc>
            </a:pP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聞き入れて</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くださる</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と</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nSpc>
                <a:spcPts val="3400"/>
              </a:lnSpc>
            </a:pP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いうことがわかるなら</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8"/>
          <p:cNvSpPr txBox="1"/>
          <p:nvPr/>
        </p:nvSpPr>
        <p:spPr>
          <a:xfrm>
            <a:off x="4626016" y="1066800"/>
            <a:ext cx="2953053" cy="2185214"/>
          </a:xfrm>
          <a:prstGeom prst="rect">
            <a:avLst/>
          </a:prstGeom>
          <a:noFill/>
          <a:effectLst>
            <a:outerShdw blurRad="50800" dist="50800" dir="5400000" algn="ctr" rotWithShape="0">
              <a:schemeClr val="tx1"/>
            </a:outerShdw>
          </a:effectLst>
        </p:spPr>
        <p:txBody>
          <a:bodyPr wrap="none" rtlCol="0">
            <a:spAutoFit/>
          </a:bodyPr>
          <a:lstStyle/>
          <a:p>
            <a:pPr marL="514350" indent="-514350" algn="ct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C.</a:t>
            </a:r>
          </a:p>
          <a:p>
            <a:pPr marL="514350" indent="-514350"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He hears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a:t>
            </a:r>
          </a:p>
          <a:p>
            <a:pPr marL="514350" indent="-514350" algn="ct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神は聞き入れて</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gn="ct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くださる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2"/>
          <p:cNvSpPr/>
          <p:nvPr/>
        </p:nvSpPr>
        <p:spPr>
          <a:xfrm>
            <a:off x="4229890" y="4711712"/>
            <a:ext cx="3923510" cy="1003288"/>
          </a:xfrm>
          <a:prstGeom prst="rect">
            <a:avLst/>
          </a:prstGeom>
        </p:spPr>
        <p:txBody>
          <a:bodyPr wrap="none">
            <a:spAutoFit/>
          </a:bodyPr>
          <a:lstStyle/>
          <a:p>
            <a:pPr lvl="0">
              <a:lnSpc>
                <a:spcPts val="3500"/>
              </a:lnSpc>
            </a:pPr>
            <a:r>
              <a:rPr lang="en-US" sz="4000" dirty="0">
                <a:ln w="10160">
                  <a:solidFill>
                    <a:srgbClr val="FFC000"/>
                  </a:solidFill>
                  <a:prstDash val="solid"/>
                </a:ln>
                <a:solidFill>
                  <a:srgbClr val="FFFFFF"/>
                </a:solidFill>
                <a:effectLst>
                  <a:outerShdw blurRad="38100" dist="32000" dir="5400000" algn="tl">
                    <a:srgbClr val="000000">
                      <a:alpha val="30000"/>
                    </a:srgbClr>
                  </a:outerShdw>
                </a:effectLst>
              </a:rPr>
              <a:t>Result of His </a:t>
            </a:r>
            <a:r>
              <a:rPr 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work</a:t>
            </a:r>
          </a:p>
          <a:p>
            <a:pPr lvl="0">
              <a:lnSpc>
                <a:spcPts val="3500"/>
              </a:lnSpc>
            </a:pPr>
            <a:r>
              <a:rPr lang="ja-JP" alt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神</a:t>
            </a:r>
            <a:r>
              <a:rPr lang="ja-JP" alt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の</a:t>
            </a:r>
            <a:r>
              <a:rPr lang="ja-JP" alt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働き</a:t>
            </a:r>
            <a:r>
              <a:rPr lang="ja-JP" alt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の</a:t>
            </a:r>
            <a:r>
              <a:rPr lang="ja-JP" alt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結果</a:t>
            </a:r>
            <a:endParaRPr lang="en-US" sz="4000" dirty="0">
              <a:ln w="10160">
                <a:solidFill>
                  <a:srgbClr val="FFC000"/>
                </a:solidFill>
                <a:prstDash val="solid"/>
              </a:ln>
              <a:solidFill>
                <a:srgbClr val="FFFFFF"/>
              </a:solidFill>
              <a:effectLst>
                <a:outerShdw blurRad="38100" dist="32000" dir="5400000" algn="tl">
                  <a:srgbClr val="000000">
                    <a:alpha val="30000"/>
                  </a:srgbClr>
                </a:outerShdw>
              </a:effectLst>
            </a:endParaRPr>
          </a:p>
        </p:txBody>
      </p:sp>
      <p:sp>
        <p:nvSpPr>
          <p:cNvPr id="14" name="Right Arrow 11"/>
          <p:cNvSpPr/>
          <p:nvPr/>
        </p:nvSpPr>
        <p:spPr bwMode="auto">
          <a:xfrm rot="9130797">
            <a:off x="3541096" y="5306235"/>
            <a:ext cx="60960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5" name="Right Arrow 12"/>
          <p:cNvSpPr/>
          <p:nvPr/>
        </p:nvSpPr>
        <p:spPr bwMode="auto">
          <a:xfrm rot="1528624">
            <a:off x="8189316" y="5374090"/>
            <a:ext cx="60960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bwMode="auto">
          <a:xfrm>
            <a:off x="1524000" y="1447800"/>
            <a:ext cx="9144000" cy="49530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7" name="TextBox 6"/>
          <p:cNvSpPr txBox="1"/>
          <p:nvPr/>
        </p:nvSpPr>
        <p:spPr>
          <a:xfrm>
            <a:off x="2286000" y="2895600"/>
            <a:ext cx="4419600" cy="1836400"/>
          </a:xfrm>
          <a:prstGeom prst="rect">
            <a:avLst/>
          </a:prstGeom>
          <a:noFill/>
          <a:effectLst>
            <a:outerShdw blurRad="50800" dist="50800" dir="5400000" algn="ctr" rotWithShape="0">
              <a:schemeClr val="tx1"/>
            </a:outerShdw>
          </a:effectLst>
        </p:spPr>
        <p:txBody>
          <a:bodyPr wrap="square" rtlCol="0">
            <a:spAutoFit/>
          </a:bodyPr>
          <a:lstStyle/>
          <a:p>
            <a:pPr marL="514350" indent="-514350">
              <a:lnSpc>
                <a:spcPts val="3400"/>
              </a:lnSpc>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B.</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If we ask </a:t>
            </a:r>
          </a:p>
          <a:p>
            <a:pPr marL="514350" indent="-514350">
              <a:lnSpc>
                <a:spcPts val="3400"/>
              </a:lnSpc>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according to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 will</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nSpc>
                <a:spcPts val="3400"/>
              </a:lnSpc>
            </a:pP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の御心に適うことを</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nSpc>
                <a:spcPts val="3400"/>
              </a:lnSpc>
            </a:pP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私たち</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が願う</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なら</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itle 9"/>
          <p:cNvSpPr>
            <a:spLocks noGrp="1"/>
          </p:cNvSpPr>
          <p:nvPr>
            <p:ph type="title"/>
          </p:nvPr>
        </p:nvSpPr>
        <p:spPr/>
        <p:txBody>
          <a:bodyPr/>
          <a:lstStyle/>
          <a:p>
            <a:r>
              <a:rPr lang="en-US" dirty="0" smtClean="0"/>
              <a:t>Chiastic (crosswise) Structure</a:t>
            </a:r>
            <a:r>
              <a:rPr lang="en-US" dirty="0" smtClean="0"/>
              <a:t>:</a:t>
            </a:r>
            <a:r>
              <a:rPr lang="ja-JP" altLang="ja-JP" dirty="0"/>
              <a:t>交錯配列法</a:t>
            </a:r>
            <a:endParaRPr lang="en-US" dirty="0"/>
          </a:p>
        </p:txBody>
      </p:sp>
      <p:sp>
        <p:nvSpPr>
          <p:cNvPr id="8" name="TextBox 4"/>
          <p:cNvSpPr txBox="1"/>
          <p:nvPr/>
        </p:nvSpPr>
        <p:spPr>
          <a:xfrm>
            <a:off x="1752600" y="5429071"/>
            <a:ext cx="4368504" cy="1077218"/>
          </a:xfrm>
          <a:prstGeom prst="rect">
            <a:avLst/>
          </a:prstGeom>
          <a:noFill/>
          <a:effectLst>
            <a:outerShdw blurRad="50800" dist="50800" dir="5400000" algn="ctr" rotWithShape="0">
              <a:schemeClr val="tx1"/>
            </a:outerShdw>
          </a:effectLst>
        </p:spPr>
        <p:txBody>
          <a:bodyPr wrap="none" rtlCol="0">
            <a:spAutoFit/>
          </a:bodyPr>
          <a:lstStyle/>
          <a:p>
            <a:pPr marL="514350" indent="-514350">
              <a:buAutoNum type="alphaUcPeriod"/>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have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confidence</a:t>
            </a: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私たち</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に</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は確信がある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5"/>
          <p:cNvSpPr txBox="1"/>
          <p:nvPr/>
        </p:nvSpPr>
        <p:spPr>
          <a:xfrm>
            <a:off x="5867399" y="5352871"/>
            <a:ext cx="4618572" cy="1200329"/>
          </a:xfrm>
          <a:prstGeom prst="rect">
            <a:avLst/>
          </a:prstGeom>
          <a:noFill/>
          <a:effectLst>
            <a:outerShdw blurRad="50800" dist="50800" dir="5400000" algn="ctr" rotWithShape="0">
              <a:schemeClr val="tx1"/>
            </a:outerShdw>
          </a:effectLst>
        </p:spPr>
        <p:txBody>
          <a:bodyPr wrap="none" rtlCol="0">
            <a:spAutoFit/>
          </a:bodyPr>
          <a:lstStyle/>
          <a:p>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A’.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We have the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requests</a:t>
            </a:r>
          </a:p>
          <a:p>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私たちには願いがある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7"/>
          <p:cNvSpPr txBox="1"/>
          <p:nvPr/>
        </p:nvSpPr>
        <p:spPr>
          <a:xfrm>
            <a:off x="6019800" y="2819400"/>
            <a:ext cx="4572000" cy="1836400"/>
          </a:xfrm>
          <a:prstGeom prst="rect">
            <a:avLst/>
          </a:prstGeom>
          <a:noFill/>
          <a:effectLst>
            <a:outerShdw blurRad="50800" dist="50800" dir="5400000" algn="ctr" rotWithShape="0">
              <a:schemeClr val="tx1"/>
            </a:outerShdw>
          </a:effectLst>
        </p:spPr>
        <p:txBody>
          <a:bodyPr wrap="square" rtlCol="0">
            <a:spAutoFit/>
          </a:bodyPr>
          <a:lstStyle/>
          <a:p>
            <a:pPr marL="514350" indent="-514350">
              <a:lnSpc>
                <a:spcPts val="3400"/>
              </a:lnSpc>
            </a:pP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B’.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If we know </a:t>
            </a:r>
          </a:p>
          <a:p>
            <a:pPr marL="514350" indent="-514350">
              <a:lnSpc>
                <a:spcPts val="3400"/>
              </a:lnSpc>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He hears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a:t>
            </a:r>
          </a:p>
          <a:p>
            <a:pPr marL="514350" indent="-514350">
              <a:lnSpc>
                <a:spcPts val="3400"/>
              </a:lnSpc>
            </a:pP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聞き入れて</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くださる</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と</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nSpc>
                <a:spcPts val="3400"/>
              </a:lnSpc>
            </a:pP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いうことがわかるなら</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8"/>
          <p:cNvSpPr txBox="1"/>
          <p:nvPr/>
        </p:nvSpPr>
        <p:spPr>
          <a:xfrm>
            <a:off x="4626016" y="1066800"/>
            <a:ext cx="2953053" cy="2185214"/>
          </a:xfrm>
          <a:prstGeom prst="rect">
            <a:avLst/>
          </a:prstGeom>
          <a:noFill/>
          <a:effectLst>
            <a:outerShdw blurRad="50800" dist="50800" dir="5400000" algn="ctr" rotWithShape="0">
              <a:schemeClr val="tx1"/>
            </a:outerShdw>
          </a:effectLst>
        </p:spPr>
        <p:txBody>
          <a:bodyPr wrap="none" rtlCol="0">
            <a:spAutoFit/>
          </a:bodyPr>
          <a:lstStyle/>
          <a:p>
            <a:pPr marL="514350" indent="-514350" algn="ct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C.</a:t>
            </a:r>
          </a:p>
          <a:p>
            <a:pPr marL="514350" indent="-514350"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He hears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a:t>
            </a:r>
          </a:p>
          <a:p>
            <a:pPr marL="514350" indent="-514350" algn="ct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神は聞き入れて</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gn="ct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くださる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2"/>
          <p:cNvSpPr/>
          <p:nvPr/>
        </p:nvSpPr>
        <p:spPr>
          <a:xfrm>
            <a:off x="4229890" y="4711712"/>
            <a:ext cx="3923510" cy="1003288"/>
          </a:xfrm>
          <a:prstGeom prst="rect">
            <a:avLst/>
          </a:prstGeom>
        </p:spPr>
        <p:txBody>
          <a:bodyPr wrap="none">
            <a:spAutoFit/>
          </a:bodyPr>
          <a:lstStyle/>
          <a:p>
            <a:pPr lvl="0">
              <a:lnSpc>
                <a:spcPts val="3500"/>
              </a:lnSpc>
            </a:pPr>
            <a:r>
              <a:rPr lang="en-US" sz="4000" dirty="0">
                <a:ln w="10160">
                  <a:solidFill>
                    <a:srgbClr val="FFC000"/>
                  </a:solidFill>
                  <a:prstDash val="solid"/>
                </a:ln>
                <a:solidFill>
                  <a:srgbClr val="FFFFFF"/>
                </a:solidFill>
                <a:effectLst>
                  <a:outerShdw blurRad="38100" dist="32000" dir="5400000" algn="tl">
                    <a:srgbClr val="000000">
                      <a:alpha val="30000"/>
                    </a:srgbClr>
                  </a:outerShdw>
                </a:effectLst>
              </a:rPr>
              <a:t>Result of His </a:t>
            </a:r>
            <a:r>
              <a:rPr 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work</a:t>
            </a:r>
          </a:p>
          <a:p>
            <a:pPr lvl="0">
              <a:lnSpc>
                <a:spcPts val="3500"/>
              </a:lnSpc>
            </a:pPr>
            <a:r>
              <a:rPr lang="ja-JP" alt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神</a:t>
            </a:r>
            <a:r>
              <a:rPr lang="ja-JP" alt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の</a:t>
            </a:r>
            <a:r>
              <a:rPr lang="ja-JP" alt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働き</a:t>
            </a:r>
            <a:r>
              <a:rPr lang="ja-JP" alt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の</a:t>
            </a:r>
            <a:r>
              <a:rPr lang="ja-JP" alt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結果</a:t>
            </a:r>
            <a:endParaRPr lang="en-US" sz="4000" dirty="0">
              <a:ln w="10160">
                <a:solidFill>
                  <a:srgbClr val="FFC000"/>
                </a:solidFill>
                <a:prstDash val="solid"/>
              </a:ln>
              <a:solidFill>
                <a:srgbClr val="FFFFFF"/>
              </a:solidFill>
              <a:effectLst>
                <a:outerShdw blurRad="38100" dist="32000" dir="5400000" algn="tl">
                  <a:srgbClr val="000000">
                    <a:alpha val="30000"/>
                  </a:srgbClr>
                </a:outerShdw>
              </a:effectLst>
            </a:endParaRPr>
          </a:p>
        </p:txBody>
      </p:sp>
      <p:sp>
        <p:nvSpPr>
          <p:cNvPr id="14" name="Right Arrow 11"/>
          <p:cNvSpPr/>
          <p:nvPr/>
        </p:nvSpPr>
        <p:spPr bwMode="auto">
          <a:xfrm rot="9130797">
            <a:off x="3541096" y="5306235"/>
            <a:ext cx="60960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5" name="Right Arrow 12"/>
          <p:cNvSpPr/>
          <p:nvPr/>
        </p:nvSpPr>
        <p:spPr bwMode="auto">
          <a:xfrm rot="1528624">
            <a:off x="8189316" y="5374090"/>
            <a:ext cx="60960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6" name="TextBox 13"/>
          <p:cNvSpPr txBox="1"/>
          <p:nvPr/>
        </p:nvSpPr>
        <p:spPr>
          <a:xfrm rot="18885286">
            <a:off x="159680" y="2597485"/>
            <a:ext cx="2866490" cy="1200329"/>
          </a:xfrm>
          <a:prstGeom prst="rect">
            <a:avLst/>
          </a:prstGeom>
          <a:noFill/>
          <a:effectLst>
            <a:outerShdw blurRad="50800" dist="50800" dir="5400000" algn="ctr" rotWithShape="0">
              <a:schemeClr val="tx1"/>
            </a:outerShdw>
          </a:effectLst>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Our </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Part</a:t>
            </a:r>
          </a:p>
          <a:p>
            <a:r>
              <a:rPr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私たちの部分</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7" name="Right Arrow 14"/>
          <p:cNvSpPr/>
          <p:nvPr/>
        </p:nvSpPr>
        <p:spPr bwMode="auto">
          <a:xfrm>
            <a:off x="2590800" y="3048000"/>
            <a:ext cx="60960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8" name="TextBox 15"/>
          <p:cNvSpPr txBox="1"/>
          <p:nvPr/>
        </p:nvSpPr>
        <p:spPr>
          <a:xfrm rot="2756921">
            <a:off x="8986243" y="2828430"/>
            <a:ext cx="2866490" cy="1200329"/>
          </a:xfrm>
          <a:prstGeom prst="rect">
            <a:avLst/>
          </a:prstGeom>
          <a:noFill/>
          <a:effectLst>
            <a:outerShdw blurRad="50800" dist="50800" dir="5400000" algn="ctr" rotWithShape="0">
              <a:schemeClr val="tx1"/>
            </a:outerShdw>
          </a:effectLst>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our </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Part</a:t>
            </a:r>
          </a:p>
          <a:p>
            <a:r>
              <a:rPr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私たち</a:t>
            </a:r>
            <a:r>
              <a:rPr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の</a:t>
            </a:r>
            <a:r>
              <a:rPr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部分</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9" name="Right Arrow 16"/>
          <p:cNvSpPr/>
          <p:nvPr/>
        </p:nvSpPr>
        <p:spPr bwMode="auto">
          <a:xfrm flipH="1">
            <a:off x="8534400" y="3193174"/>
            <a:ext cx="60960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bwMode="auto">
          <a:xfrm>
            <a:off x="1524000" y="1447800"/>
            <a:ext cx="9144000" cy="49530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7" name="TextBox 6"/>
          <p:cNvSpPr txBox="1"/>
          <p:nvPr/>
        </p:nvSpPr>
        <p:spPr>
          <a:xfrm>
            <a:off x="2286000" y="2895600"/>
            <a:ext cx="4419600" cy="1836400"/>
          </a:xfrm>
          <a:prstGeom prst="rect">
            <a:avLst/>
          </a:prstGeom>
          <a:noFill/>
          <a:effectLst>
            <a:outerShdw blurRad="50800" dist="50800" dir="5400000" algn="ctr" rotWithShape="0">
              <a:schemeClr val="tx1"/>
            </a:outerShdw>
          </a:effectLst>
        </p:spPr>
        <p:txBody>
          <a:bodyPr wrap="square" rtlCol="0">
            <a:spAutoFit/>
          </a:bodyPr>
          <a:lstStyle/>
          <a:p>
            <a:pPr marL="514350" indent="-514350">
              <a:lnSpc>
                <a:spcPts val="3400"/>
              </a:lnSpc>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B.</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If we ask </a:t>
            </a:r>
          </a:p>
          <a:p>
            <a:pPr marL="514350" indent="-514350">
              <a:lnSpc>
                <a:spcPts val="3400"/>
              </a:lnSpc>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according to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 will</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nSpc>
                <a:spcPts val="3400"/>
              </a:lnSpc>
            </a:pP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の御心に適うことを</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nSpc>
                <a:spcPts val="3400"/>
              </a:lnSpc>
            </a:pP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私たち</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が願う</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なら</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itle 9"/>
          <p:cNvSpPr>
            <a:spLocks noGrp="1"/>
          </p:cNvSpPr>
          <p:nvPr>
            <p:ph type="title"/>
          </p:nvPr>
        </p:nvSpPr>
        <p:spPr/>
        <p:txBody>
          <a:bodyPr/>
          <a:lstStyle/>
          <a:p>
            <a:r>
              <a:rPr lang="en-US" dirty="0" smtClean="0"/>
              <a:t>Chiastic (crosswise) Structure</a:t>
            </a:r>
            <a:r>
              <a:rPr lang="en-US" dirty="0" smtClean="0"/>
              <a:t>:</a:t>
            </a:r>
            <a:r>
              <a:rPr lang="ja-JP" altLang="ja-JP" dirty="0"/>
              <a:t>交錯配列法</a:t>
            </a:r>
            <a:endParaRPr lang="en-US" dirty="0"/>
          </a:p>
        </p:txBody>
      </p:sp>
      <p:sp>
        <p:nvSpPr>
          <p:cNvPr id="8" name="TextBox 4"/>
          <p:cNvSpPr txBox="1"/>
          <p:nvPr/>
        </p:nvSpPr>
        <p:spPr>
          <a:xfrm>
            <a:off x="1752600" y="5429071"/>
            <a:ext cx="4368504" cy="1077218"/>
          </a:xfrm>
          <a:prstGeom prst="rect">
            <a:avLst/>
          </a:prstGeom>
          <a:noFill/>
          <a:effectLst>
            <a:outerShdw blurRad="50800" dist="50800" dir="5400000" algn="ctr" rotWithShape="0">
              <a:schemeClr val="tx1"/>
            </a:outerShdw>
          </a:effectLst>
        </p:spPr>
        <p:txBody>
          <a:bodyPr wrap="none" rtlCol="0">
            <a:spAutoFit/>
          </a:bodyPr>
          <a:lstStyle/>
          <a:p>
            <a:pPr marL="514350" indent="-514350">
              <a:buAutoNum type="alphaUcPeriod"/>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have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confidence</a:t>
            </a:r>
          </a:p>
          <a:p>
            <a:pPr marL="514350" indent="-514350"/>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私たち</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に</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は確信がある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5"/>
          <p:cNvSpPr txBox="1"/>
          <p:nvPr/>
        </p:nvSpPr>
        <p:spPr>
          <a:xfrm>
            <a:off x="5867399" y="5352871"/>
            <a:ext cx="4618572" cy="1200329"/>
          </a:xfrm>
          <a:prstGeom prst="rect">
            <a:avLst/>
          </a:prstGeom>
          <a:noFill/>
          <a:effectLst>
            <a:outerShdw blurRad="50800" dist="50800" dir="5400000" algn="ctr" rotWithShape="0">
              <a:schemeClr val="tx1"/>
            </a:outerShdw>
          </a:effectLst>
        </p:spPr>
        <p:txBody>
          <a:bodyPr wrap="none" rtlCol="0">
            <a:spAutoFit/>
          </a:bodyPr>
          <a:lstStyle/>
          <a:p>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A’.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We have the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requests</a:t>
            </a:r>
          </a:p>
          <a:p>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私たちには願いがある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7"/>
          <p:cNvSpPr txBox="1"/>
          <p:nvPr/>
        </p:nvSpPr>
        <p:spPr>
          <a:xfrm>
            <a:off x="6019800" y="2819400"/>
            <a:ext cx="4572000" cy="1836400"/>
          </a:xfrm>
          <a:prstGeom prst="rect">
            <a:avLst/>
          </a:prstGeom>
          <a:noFill/>
          <a:effectLst>
            <a:outerShdw blurRad="50800" dist="50800" dir="5400000" algn="ctr" rotWithShape="0">
              <a:schemeClr val="tx1"/>
            </a:outerShdw>
          </a:effectLst>
        </p:spPr>
        <p:txBody>
          <a:bodyPr wrap="square" rtlCol="0">
            <a:spAutoFit/>
          </a:bodyPr>
          <a:lstStyle/>
          <a:p>
            <a:pPr marL="514350" indent="-514350">
              <a:lnSpc>
                <a:spcPts val="3400"/>
              </a:lnSpc>
            </a:pP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B’.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If we know </a:t>
            </a:r>
          </a:p>
          <a:p>
            <a:pPr marL="514350" indent="-514350">
              <a:lnSpc>
                <a:spcPts val="3400"/>
              </a:lnSpc>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He hears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a:t>
            </a:r>
          </a:p>
          <a:p>
            <a:pPr marL="514350" indent="-514350">
              <a:lnSpc>
                <a:spcPts val="3400"/>
              </a:lnSpc>
            </a:pP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聞き入れて</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くださる</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と</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nSpc>
                <a:spcPts val="3400"/>
              </a:lnSpc>
            </a:pP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いうことがわかるなら</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8"/>
          <p:cNvSpPr txBox="1"/>
          <p:nvPr/>
        </p:nvSpPr>
        <p:spPr>
          <a:xfrm>
            <a:off x="4626016" y="1066800"/>
            <a:ext cx="2953053" cy="2185214"/>
          </a:xfrm>
          <a:prstGeom prst="rect">
            <a:avLst/>
          </a:prstGeom>
          <a:noFill/>
          <a:effectLst>
            <a:outerShdw blurRad="50800" dist="50800" dir="5400000" algn="ctr" rotWithShape="0">
              <a:schemeClr val="tx1"/>
            </a:outerShdw>
          </a:effectLst>
        </p:spPr>
        <p:txBody>
          <a:bodyPr wrap="none" rtlCol="0">
            <a:spAutoFit/>
          </a:bodyPr>
          <a:lstStyle/>
          <a:p>
            <a:pPr marL="514350" indent="-514350" algn="ct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C.</a:t>
            </a:r>
          </a:p>
          <a:p>
            <a:pPr marL="514350" indent="-514350"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He hears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a:t>
            </a:r>
          </a:p>
          <a:p>
            <a:pPr marL="514350" indent="-514350" algn="ct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神は聞き入れて</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gn="ct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くださる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2"/>
          <p:cNvSpPr/>
          <p:nvPr/>
        </p:nvSpPr>
        <p:spPr>
          <a:xfrm>
            <a:off x="4229890" y="4711712"/>
            <a:ext cx="3923510" cy="1003288"/>
          </a:xfrm>
          <a:prstGeom prst="rect">
            <a:avLst/>
          </a:prstGeom>
        </p:spPr>
        <p:txBody>
          <a:bodyPr wrap="none">
            <a:spAutoFit/>
          </a:bodyPr>
          <a:lstStyle/>
          <a:p>
            <a:pPr lvl="0">
              <a:lnSpc>
                <a:spcPts val="3500"/>
              </a:lnSpc>
            </a:pPr>
            <a:r>
              <a:rPr lang="en-US" sz="4000" dirty="0">
                <a:ln w="10160">
                  <a:solidFill>
                    <a:srgbClr val="FFC000"/>
                  </a:solidFill>
                  <a:prstDash val="solid"/>
                </a:ln>
                <a:solidFill>
                  <a:srgbClr val="FFFFFF"/>
                </a:solidFill>
                <a:effectLst>
                  <a:outerShdw blurRad="38100" dist="32000" dir="5400000" algn="tl">
                    <a:srgbClr val="000000">
                      <a:alpha val="30000"/>
                    </a:srgbClr>
                  </a:outerShdw>
                </a:effectLst>
              </a:rPr>
              <a:t>Result of His </a:t>
            </a:r>
            <a:r>
              <a:rPr 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work</a:t>
            </a:r>
          </a:p>
          <a:p>
            <a:pPr lvl="0">
              <a:lnSpc>
                <a:spcPts val="3500"/>
              </a:lnSpc>
            </a:pPr>
            <a:r>
              <a:rPr lang="ja-JP" alt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神</a:t>
            </a:r>
            <a:r>
              <a:rPr lang="ja-JP" alt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の</a:t>
            </a:r>
            <a:r>
              <a:rPr lang="ja-JP" alt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働き</a:t>
            </a:r>
            <a:r>
              <a:rPr lang="ja-JP" alt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の</a:t>
            </a:r>
            <a:r>
              <a:rPr lang="ja-JP" altLang="en-US" sz="4000" dirty="0" smtClean="0">
                <a:ln w="10160">
                  <a:solidFill>
                    <a:srgbClr val="FFC000"/>
                  </a:solidFill>
                  <a:prstDash val="solid"/>
                </a:ln>
                <a:solidFill>
                  <a:srgbClr val="FFFFFF"/>
                </a:solidFill>
                <a:effectLst>
                  <a:outerShdw blurRad="38100" dist="32000" dir="5400000" algn="tl">
                    <a:srgbClr val="000000">
                      <a:alpha val="30000"/>
                    </a:srgbClr>
                  </a:outerShdw>
                </a:effectLst>
              </a:rPr>
              <a:t>結果</a:t>
            </a:r>
            <a:endParaRPr lang="en-US" sz="4000" dirty="0">
              <a:ln w="10160">
                <a:solidFill>
                  <a:srgbClr val="FFC000"/>
                </a:solidFill>
                <a:prstDash val="solid"/>
              </a:ln>
              <a:solidFill>
                <a:srgbClr val="FFFFFF"/>
              </a:solidFill>
              <a:effectLst>
                <a:outerShdw blurRad="38100" dist="32000" dir="5400000" algn="tl">
                  <a:srgbClr val="000000">
                    <a:alpha val="30000"/>
                  </a:srgbClr>
                </a:outerShdw>
              </a:effectLst>
            </a:endParaRPr>
          </a:p>
        </p:txBody>
      </p:sp>
      <p:sp>
        <p:nvSpPr>
          <p:cNvPr id="14" name="Right Arrow 11"/>
          <p:cNvSpPr/>
          <p:nvPr/>
        </p:nvSpPr>
        <p:spPr bwMode="auto">
          <a:xfrm rot="9130797">
            <a:off x="3541096" y="5306235"/>
            <a:ext cx="60960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5" name="Right Arrow 12"/>
          <p:cNvSpPr/>
          <p:nvPr/>
        </p:nvSpPr>
        <p:spPr bwMode="auto">
          <a:xfrm rot="1528624">
            <a:off x="8189316" y="5374090"/>
            <a:ext cx="60960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6" name="TextBox 13"/>
          <p:cNvSpPr txBox="1"/>
          <p:nvPr/>
        </p:nvSpPr>
        <p:spPr>
          <a:xfrm rot="18885286">
            <a:off x="159680" y="2597485"/>
            <a:ext cx="2866490" cy="1200329"/>
          </a:xfrm>
          <a:prstGeom prst="rect">
            <a:avLst/>
          </a:prstGeom>
          <a:noFill/>
          <a:effectLst>
            <a:outerShdw blurRad="50800" dist="50800" dir="5400000" algn="ctr" rotWithShape="0">
              <a:schemeClr val="tx1"/>
            </a:outerShdw>
          </a:effectLst>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Our </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Part</a:t>
            </a:r>
          </a:p>
          <a:p>
            <a:r>
              <a:rPr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私たちの部分</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7" name="Right Arrow 14"/>
          <p:cNvSpPr/>
          <p:nvPr/>
        </p:nvSpPr>
        <p:spPr bwMode="auto">
          <a:xfrm>
            <a:off x="2590800" y="3048000"/>
            <a:ext cx="60960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8" name="TextBox 15"/>
          <p:cNvSpPr txBox="1"/>
          <p:nvPr/>
        </p:nvSpPr>
        <p:spPr>
          <a:xfrm rot="2756921">
            <a:off x="8910043" y="2829241"/>
            <a:ext cx="2866490" cy="1200329"/>
          </a:xfrm>
          <a:prstGeom prst="rect">
            <a:avLst/>
          </a:prstGeom>
          <a:noFill/>
          <a:effectLst>
            <a:outerShdw blurRad="50800" dist="50800" dir="5400000" algn="ctr" rotWithShape="0">
              <a:schemeClr val="tx1"/>
            </a:outerShdw>
          </a:effectLst>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our </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Part</a:t>
            </a:r>
          </a:p>
          <a:p>
            <a:r>
              <a:rPr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私たち</a:t>
            </a:r>
            <a:r>
              <a:rPr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の</a:t>
            </a:r>
            <a:r>
              <a:rPr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部分</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9" name="Right Arrow 16"/>
          <p:cNvSpPr/>
          <p:nvPr/>
        </p:nvSpPr>
        <p:spPr bwMode="auto">
          <a:xfrm flipH="1">
            <a:off x="8534400" y="3193174"/>
            <a:ext cx="60960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20" name="Oval 17"/>
          <p:cNvSpPr/>
          <p:nvPr/>
        </p:nvSpPr>
        <p:spPr bwMode="auto">
          <a:xfrm>
            <a:off x="4572000" y="1143000"/>
            <a:ext cx="3048000" cy="2057400"/>
          </a:xfrm>
          <a:prstGeom prst="ellipse">
            <a:avLst/>
          </a:prstGeom>
          <a:noFill/>
          <a:ln w="38100">
            <a:solidFill>
              <a:srgbClr val="FF0066"/>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22" name="Rectangle 10"/>
          <p:cNvSpPr/>
          <p:nvPr/>
        </p:nvSpPr>
        <p:spPr bwMode="auto">
          <a:xfrm>
            <a:off x="4229890" y="4724400"/>
            <a:ext cx="3923510" cy="914400"/>
          </a:xfrm>
          <a:prstGeom prst="rect">
            <a:avLst/>
          </a:prstGeom>
          <a:noFill/>
          <a:ln w="28575">
            <a:solidFill>
              <a:schemeClr val="bg2">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Mark </a:t>
            </a:r>
            <a:r>
              <a:rPr lang="ja-JP" altLang="en-US" dirty="0" smtClean="0"/>
              <a:t>マルコ </a:t>
            </a:r>
            <a:r>
              <a:rPr lang="en-US" dirty="0" smtClean="0"/>
              <a:t>11:24</a:t>
            </a:r>
            <a:endParaRPr lang="en-US" dirty="0"/>
          </a:p>
        </p:txBody>
      </p:sp>
      <p:sp>
        <p:nvSpPr>
          <p:cNvPr id="10" name="TextBox 9"/>
          <p:cNvSpPr txBox="1"/>
          <p:nvPr/>
        </p:nvSpPr>
        <p:spPr>
          <a:xfrm>
            <a:off x="762000" y="1143000"/>
            <a:ext cx="5562600" cy="4031873"/>
          </a:xfrm>
          <a:prstGeom prst="rect">
            <a:avLst/>
          </a:prstGeom>
          <a:noFill/>
        </p:spPr>
        <p:txBody>
          <a:bodyPr wrap="square" rtlCol="0">
            <a:spAutoFit/>
          </a:bodyPr>
          <a:lstStyle/>
          <a:p>
            <a:r>
              <a:rPr lang="en-US" sz="3200" dirty="0"/>
              <a:t>“Therefore I tell you, </a:t>
            </a:r>
            <a:r>
              <a:rPr lang="en-US" sz="3200" dirty="0" smtClean="0"/>
              <a:t>what-ever </a:t>
            </a:r>
            <a:r>
              <a:rPr lang="en-US" sz="3200" dirty="0"/>
              <a:t>you ask for in prayer, believe that you have received it, and it will be yours</a:t>
            </a:r>
            <a:r>
              <a:rPr lang="en-US" sz="3200" dirty="0" smtClean="0"/>
              <a:t>.”</a:t>
            </a:r>
          </a:p>
          <a:p>
            <a:r>
              <a:rPr lang="ja-JP" altLang="en-US" sz="3200" dirty="0" smtClean="0"/>
              <a:t>「</a:t>
            </a:r>
            <a:r>
              <a:rPr lang="ja-JP" altLang="en-US" sz="3200" dirty="0" smtClean="0"/>
              <a:t>だから</a:t>
            </a:r>
            <a:r>
              <a:rPr lang="ja-JP" altLang="en-US" sz="3200" dirty="0" smtClean="0"/>
              <a:t>、言っておく。祈り求めるものはすべて既に得られたと信じなさい。そうすれば、そのとおりに</a:t>
            </a:r>
            <a:r>
              <a:rPr lang="ja-JP" altLang="en-US" sz="3200" dirty="0" smtClean="0"/>
              <a:t>なる」</a:t>
            </a:r>
            <a:endParaRPr lang="en-US" sz="3200" dirty="0"/>
          </a:p>
        </p:txBody>
      </p:sp>
      <p:pic>
        <p:nvPicPr>
          <p:cNvPr id="8" name="Picture 2" descr="B-02-010"/>
          <p:cNvPicPr>
            <a:picLocks noChangeAspect="1" noChangeArrowheads="1"/>
          </p:cNvPicPr>
          <p:nvPr/>
        </p:nvPicPr>
        <p:blipFill>
          <a:blip r:embed="rId2" cstate="print"/>
          <a:srcRect/>
          <a:stretch>
            <a:fillRect/>
          </a:stretch>
        </p:blipFill>
        <p:spPr bwMode="auto">
          <a:xfrm>
            <a:off x="6934200" y="1524000"/>
            <a:ext cx="3987800"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115195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9800"/>
            <a:ext cx="5946322" cy="2908361"/>
          </a:xfrm>
        </p:spPr>
        <p:txBody>
          <a:bodyPr>
            <a:noAutofit/>
          </a:bodyPr>
          <a:lstStyle/>
          <a:p>
            <a:r>
              <a:rPr lang="en-US" dirty="0"/>
              <a:t>Lay pastor Hanh’s </a:t>
            </a:r>
            <a:r>
              <a:rPr lang="en-US" dirty="0" smtClean="0"/>
              <a:t>house-church</a:t>
            </a:r>
            <a:r>
              <a:rPr lang="en-US" dirty="0"/>
              <a:t>: fasted and prayed for pagan village 150 miles away. </a:t>
            </a:r>
            <a:r>
              <a:rPr lang="en-US" dirty="0" smtClean="0"/>
              <a:t>Some </a:t>
            </a:r>
            <a:r>
              <a:rPr lang="en-US" dirty="0"/>
              <a:t>had unconverted </a:t>
            </a:r>
            <a:r>
              <a:rPr lang="en-US" dirty="0" smtClean="0"/>
              <a:t>relatives </a:t>
            </a:r>
            <a:r>
              <a:rPr lang="en-US" dirty="0" smtClean="0"/>
              <a:t>there</a:t>
            </a:r>
          </a:p>
          <a:p>
            <a:r>
              <a:rPr lang="ja-JP" altLang="en-US" dirty="0" smtClean="0"/>
              <a:t>信徒</a:t>
            </a:r>
            <a:r>
              <a:rPr lang="ja-JP" altLang="en-US" dirty="0" smtClean="0"/>
              <a:t>伝道師ハンの家の教会で</a:t>
            </a:r>
            <a:r>
              <a:rPr lang="en-US" altLang="ja-JP" dirty="0" smtClean="0"/>
              <a:t>150</a:t>
            </a:r>
            <a:r>
              <a:rPr lang="ja-JP" altLang="en-US" dirty="0" smtClean="0"/>
              <a:t>マイル離れた異教徒の村のために断食し、祈り</a:t>
            </a:r>
            <a:r>
              <a:rPr lang="ja-JP" altLang="en-US" dirty="0" smtClean="0"/>
              <a:t>ました</a:t>
            </a:r>
            <a:r>
              <a:rPr lang="ja-JP" altLang="en-US" dirty="0" smtClean="0"/>
              <a:t>。そこには改宗していない親戚がいたのです。</a:t>
            </a:r>
            <a:endParaRPr lang="en-US" altLang="ja-JP" dirty="0" smtClean="0"/>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19200" y="1210096"/>
            <a:ext cx="1563717" cy="76814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43200" y="1210096"/>
            <a:ext cx="4041322" cy="76566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83032" y="1178212"/>
            <a:ext cx="2327768" cy="3493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07957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43513"/>
            <a:ext cx="5946322" cy="2908361"/>
          </a:xfrm>
        </p:spPr>
        <p:txBody>
          <a:bodyPr>
            <a:noAutofit/>
          </a:bodyPr>
          <a:lstStyle/>
          <a:p>
            <a:r>
              <a:rPr lang="en-US" dirty="0" smtClean="0"/>
              <a:t>Yen</a:t>
            </a:r>
            <a:r>
              <a:rPr lang="en-US" dirty="0"/>
              <a:t>, with terminal cancer, came for treatments. She gave her life to Jesus, but went home to </a:t>
            </a:r>
            <a:r>
              <a:rPr lang="en-US" dirty="0" smtClean="0"/>
              <a:t>die</a:t>
            </a:r>
          </a:p>
          <a:p>
            <a:r>
              <a:rPr lang="ja-JP" altLang="en-US" dirty="0" smtClean="0"/>
              <a:t>末期</a:t>
            </a:r>
            <a:r>
              <a:rPr lang="ja-JP" altLang="en-US" dirty="0" smtClean="0"/>
              <a:t>がん</a:t>
            </a:r>
            <a:r>
              <a:rPr lang="ja-JP" altLang="en-US" dirty="0" smtClean="0"/>
              <a:t>で</a:t>
            </a:r>
            <a:r>
              <a:rPr lang="ja-JP" altLang="en-US" dirty="0" smtClean="0"/>
              <a:t>あるイェンは治療を目的としてきました。彼女はキリストに人生を捧げましたが、危険な状態でした</a:t>
            </a:r>
            <a:endParaRPr lang="en-US" dirty="0"/>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19200" y="1210096"/>
            <a:ext cx="1563717" cy="76814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43200" y="1210096"/>
            <a:ext cx="4041322" cy="76566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83032" y="1178212"/>
            <a:ext cx="2327768" cy="3493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83824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43513"/>
            <a:ext cx="5946322" cy="2908361"/>
          </a:xfrm>
        </p:spPr>
        <p:txBody>
          <a:bodyPr>
            <a:noAutofit/>
          </a:bodyPr>
          <a:lstStyle/>
          <a:p>
            <a:r>
              <a:rPr lang="en-US" dirty="0"/>
              <a:t>Church prayed for a miracle, claiming Psalm 30: “If you let her die, who will praise Your name in this village</a:t>
            </a:r>
            <a:r>
              <a:rPr lang="en-US" dirty="0" smtClean="0"/>
              <a:t>?”</a:t>
            </a:r>
          </a:p>
          <a:p>
            <a:r>
              <a:rPr lang="ja-JP" altLang="en-US" dirty="0" smtClean="0"/>
              <a:t>教会は詩編</a:t>
            </a:r>
            <a:r>
              <a:rPr lang="en-US" altLang="ja-JP" dirty="0" smtClean="0"/>
              <a:t>30</a:t>
            </a:r>
            <a:r>
              <a:rPr lang="ja-JP" altLang="en-US" dirty="0" smtClean="0"/>
              <a:t>篇に基づき、奇跡を求めて祈りました。「彼女を死なせてしまったら、この村で誰があなたの御名をたたえるのでしょう」</a:t>
            </a:r>
            <a:endParaRPr lang="en-US" dirty="0"/>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19200" y="1210096"/>
            <a:ext cx="1563717" cy="76814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43200" y="1210096"/>
            <a:ext cx="4041322" cy="76566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83032" y="1178212"/>
            <a:ext cx="2327768" cy="3493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9523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43513"/>
            <a:ext cx="5946322" cy="2908361"/>
          </a:xfrm>
        </p:spPr>
        <p:txBody>
          <a:bodyPr>
            <a:noAutofit/>
          </a:bodyPr>
          <a:lstStyle/>
          <a:p>
            <a:r>
              <a:rPr lang="en-US" dirty="0"/>
              <a:t>When they learned she was unconscious, dying, Hanh called Yen’s </a:t>
            </a:r>
            <a:r>
              <a:rPr lang="en-US" dirty="0" smtClean="0"/>
              <a:t>sister-in-law</a:t>
            </a:r>
          </a:p>
          <a:p>
            <a:r>
              <a:rPr lang="ja-JP" altLang="en-US" dirty="0" smtClean="0"/>
              <a:t>彼女が意識不明の状態に陥り、死にそうであることを知り、ハンはイェンの義姉に電話をかけました</a:t>
            </a:r>
            <a:endParaRPr lang="en-US" dirty="0" smtClean="0"/>
          </a:p>
          <a:p>
            <a:endParaRPr lang="en-US" dirty="0"/>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19200" y="1210096"/>
            <a:ext cx="1563717" cy="76814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43200" y="1210096"/>
            <a:ext cx="4041322" cy="76566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83032" y="1178212"/>
            <a:ext cx="2327768" cy="3493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26076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43513"/>
            <a:ext cx="5946322" cy="2908361"/>
          </a:xfrm>
        </p:spPr>
        <p:txBody>
          <a:bodyPr>
            <a:noAutofit/>
          </a:bodyPr>
          <a:lstStyle/>
          <a:p>
            <a:r>
              <a:rPr lang="en-US" dirty="0"/>
              <a:t>“Please get Yen’s Bible, open it to Ps 30, kneel next to her, and read the words, putting Yen’s name in the verses</a:t>
            </a:r>
            <a:r>
              <a:rPr lang="en-US" dirty="0" smtClean="0"/>
              <a:t>”</a:t>
            </a:r>
          </a:p>
          <a:p>
            <a:r>
              <a:rPr lang="ja-JP" altLang="en-US" dirty="0" smtClean="0"/>
              <a:t>「どうかイェンの聖書を手に取り、詩編</a:t>
            </a:r>
            <a:r>
              <a:rPr lang="en-US" altLang="ja-JP" dirty="0" smtClean="0"/>
              <a:t>30</a:t>
            </a:r>
            <a:r>
              <a:rPr lang="ja-JP" altLang="en-US" dirty="0" smtClean="0"/>
              <a:t>編を開き、彼女の隣にひざまずき、御言葉にイェンの名前を入れながら読んでください」</a:t>
            </a:r>
            <a:endParaRPr lang="en-US" dirty="0"/>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19200" y="1210096"/>
            <a:ext cx="1563717" cy="76814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43200" y="1210096"/>
            <a:ext cx="4041322" cy="76566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83032" y="1178212"/>
            <a:ext cx="2327768" cy="3493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93180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752600"/>
            <a:ext cx="5486400" cy="4653582"/>
          </a:xfrm>
          <a:effectLst>
            <a:outerShdw blurRad="50800" dist="50800" dir="5400000" algn="ctr" rotWithShape="0">
              <a:schemeClr val="tx1"/>
            </a:outerShdw>
          </a:effectLst>
        </p:spPr>
        <p:txBody>
          <a:bodyPr/>
          <a:lstStyle/>
          <a:p>
            <a:pPr algn="ctr"/>
            <a:r>
              <a:rPr lang="en-US"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Jesus told </a:t>
            </a:r>
            <a:r>
              <a:rPr lang="en-US"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 </a:t>
            </a:r>
            <a:r>
              <a:rPr lang="en-US"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pray specifically for four things</a:t>
            </a:r>
            <a:r>
              <a:rPr lang="en-US"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en-US"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ja-JP" altLang="en-US"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イエス</a:t>
            </a:r>
            <a:r>
              <a:rPr lang="ja-JP" altLang="en-US"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さま</a:t>
            </a:r>
            <a:r>
              <a:rPr lang="ja-JP" altLang="en-US"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は特に</a:t>
            </a:r>
            <a:r>
              <a:rPr lang="en-US" altLang="ja-JP"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altLang="ja-JP"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ja-JP" altLang="en-US"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４つのことを祈るよう、おっしゃっています</a:t>
            </a:r>
            <a:endParaRPr lang="en-US"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53200" y="381000"/>
            <a:ext cx="4629150" cy="617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4989638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43513"/>
            <a:ext cx="5946322" cy="2908361"/>
          </a:xfrm>
        </p:spPr>
        <p:txBody>
          <a:bodyPr>
            <a:noAutofit/>
          </a:bodyPr>
          <a:lstStyle/>
          <a:p>
            <a:r>
              <a:rPr lang="en-US" dirty="0"/>
              <a:t>Minutes after he called, Yen stopped breathing, and she </a:t>
            </a:r>
            <a:r>
              <a:rPr lang="en-US" dirty="0" smtClean="0"/>
              <a:t>died</a:t>
            </a:r>
          </a:p>
          <a:p>
            <a:r>
              <a:rPr lang="ja-JP" altLang="en-US" dirty="0" smtClean="0"/>
              <a:t>電話</a:t>
            </a:r>
            <a:r>
              <a:rPr lang="ja-JP" altLang="en-US" dirty="0" smtClean="0"/>
              <a:t>の数分後、イェンは息をひきとり、亡くなりました</a:t>
            </a:r>
            <a:endParaRPr lang="en-US" dirty="0"/>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19200" y="1210096"/>
            <a:ext cx="1563717" cy="76814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43200" y="1210096"/>
            <a:ext cx="4041322" cy="76566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83032" y="1178212"/>
            <a:ext cx="2327768" cy="3493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897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43513"/>
            <a:ext cx="5946322" cy="2908361"/>
          </a:xfrm>
        </p:spPr>
        <p:txBody>
          <a:bodyPr>
            <a:noAutofit/>
          </a:bodyPr>
          <a:lstStyle/>
          <a:p>
            <a:r>
              <a:rPr lang="en-US" dirty="0"/>
              <a:t>Her sister-in-law began to prepare her for burial, but </a:t>
            </a:r>
            <a:r>
              <a:rPr lang="en-US" dirty="0" smtClean="0"/>
              <a:t>then </a:t>
            </a:r>
            <a:r>
              <a:rPr lang="en-US" dirty="0"/>
              <a:t>she remembered </a:t>
            </a:r>
            <a:r>
              <a:rPr lang="en-US" dirty="0" err="1"/>
              <a:t>Hanh’s</a:t>
            </a:r>
            <a:r>
              <a:rPr lang="en-US" dirty="0"/>
              <a:t> </a:t>
            </a:r>
            <a:r>
              <a:rPr lang="en-US" dirty="0" smtClean="0"/>
              <a:t>request</a:t>
            </a:r>
          </a:p>
          <a:p>
            <a:r>
              <a:rPr lang="ja-JP" altLang="en-US" dirty="0" smtClean="0"/>
              <a:t>イェンの義姉は埋葬の準備をし始めましたが、ハンのリクエストを思い出しました</a:t>
            </a:r>
            <a:endParaRPr lang="en-US" dirty="0"/>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19200" y="1210096"/>
            <a:ext cx="1563717" cy="76814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43200" y="1210096"/>
            <a:ext cx="4041322" cy="76566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83032" y="1178212"/>
            <a:ext cx="2327768" cy="3493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27917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43513"/>
            <a:ext cx="5946322" cy="2908361"/>
          </a:xfrm>
        </p:spPr>
        <p:txBody>
          <a:bodyPr>
            <a:noAutofit/>
          </a:bodyPr>
          <a:lstStyle/>
          <a:p>
            <a:r>
              <a:rPr lang="en-US" dirty="0"/>
              <a:t>She started reading Ps </a:t>
            </a:r>
            <a:r>
              <a:rPr lang="en-US" dirty="0" smtClean="0"/>
              <a:t>30, and Yen </a:t>
            </a:r>
            <a:r>
              <a:rPr lang="en-US" dirty="0"/>
              <a:t>came back to life, completely healed</a:t>
            </a:r>
            <a:r>
              <a:rPr lang="en-US" dirty="0" smtClean="0"/>
              <a:t>!</a:t>
            </a:r>
          </a:p>
          <a:p>
            <a:r>
              <a:rPr lang="ja-JP" altLang="en-US" dirty="0" smtClean="0"/>
              <a:t>彼女</a:t>
            </a:r>
            <a:r>
              <a:rPr lang="ja-JP" altLang="en-US" dirty="0" smtClean="0"/>
              <a:t>が</a:t>
            </a:r>
            <a:r>
              <a:rPr lang="ja-JP" altLang="en-US" dirty="0" smtClean="0"/>
              <a:t>詩編</a:t>
            </a:r>
            <a:r>
              <a:rPr lang="en-US" altLang="ja-JP" dirty="0" smtClean="0"/>
              <a:t>30</a:t>
            </a:r>
            <a:r>
              <a:rPr lang="ja-JP" altLang="en-US" dirty="0" smtClean="0"/>
              <a:t>篇を読み始めたら、イェンは生きかえり、完全に癒されたのです。</a:t>
            </a:r>
            <a:endParaRPr lang="en-US" dirty="0"/>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19200" y="1210096"/>
            <a:ext cx="1563717" cy="76814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43200" y="1210096"/>
            <a:ext cx="4041322" cy="76566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83032" y="1178212"/>
            <a:ext cx="2327768" cy="3493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20292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43513"/>
            <a:ext cx="5946322" cy="2908361"/>
          </a:xfrm>
        </p:spPr>
        <p:txBody>
          <a:bodyPr>
            <a:noAutofit/>
          </a:bodyPr>
          <a:lstStyle/>
          <a:p>
            <a:r>
              <a:rPr lang="en-US" dirty="0"/>
              <a:t>Now there are 50 more people who accepted Jesus</a:t>
            </a:r>
            <a:r>
              <a:rPr lang="en-US" dirty="0" smtClean="0"/>
              <a:t>!</a:t>
            </a:r>
          </a:p>
          <a:p>
            <a:r>
              <a:rPr lang="ja-JP" altLang="en-US" dirty="0" smtClean="0"/>
              <a:t>現在は</a:t>
            </a:r>
            <a:r>
              <a:rPr lang="en-US" altLang="ja-JP" dirty="0" smtClean="0"/>
              <a:t>50</a:t>
            </a:r>
            <a:r>
              <a:rPr lang="ja-JP" altLang="en-US" dirty="0" smtClean="0"/>
              <a:t>人以上もの人々がイエスを信じています</a:t>
            </a:r>
            <a:endParaRPr lang="en-US" dirty="0"/>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19200" y="1210096"/>
            <a:ext cx="1563717" cy="76814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43200" y="1210096"/>
            <a:ext cx="4041322" cy="76566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83032" y="1178212"/>
            <a:ext cx="2327768" cy="3493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16370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a:xfrm>
            <a:off x="508000" y="230189"/>
            <a:ext cx="11176000" cy="609398"/>
          </a:xfrm>
        </p:spPr>
        <p:txBody>
          <a:bodyPr/>
          <a:lstStyle/>
          <a:p>
            <a:pPr algn="ctr">
              <a:defRPr/>
            </a:pPr>
            <a:r>
              <a:rPr lang="en-US" sz="4400" dirty="0">
                <a:solidFill>
                  <a:schemeClr val="tx1"/>
                </a:solidFill>
              </a:rPr>
              <a:t>Roseville, </a:t>
            </a:r>
            <a:r>
              <a:rPr lang="en-US" sz="4400" dirty="0" smtClean="0">
                <a:solidFill>
                  <a:schemeClr val="tx1"/>
                </a:solidFill>
              </a:rPr>
              <a:t>California</a:t>
            </a:r>
            <a:r>
              <a:rPr lang="ja-JP" altLang="en-US" sz="4400" dirty="0">
                <a:solidFill>
                  <a:schemeClr val="tx1"/>
                </a:solidFill>
              </a:rPr>
              <a:t>　カリフォルニア州ローズビル　</a:t>
            </a:r>
            <a:endParaRPr lang="en-US" sz="4400" dirty="0">
              <a:solidFill>
                <a:schemeClr val="tx1"/>
              </a:solidFill>
            </a:endParaRPr>
          </a:p>
        </p:txBody>
      </p:sp>
      <p:sp>
        <p:nvSpPr>
          <p:cNvPr id="46083" name="Rectangle 4"/>
          <p:cNvSpPr>
            <a:spLocks noGrp="1" noChangeArrowheads="1"/>
          </p:cNvSpPr>
          <p:nvPr>
            <p:ph idx="1"/>
          </p:nvPr>
        </p:nvSpPr>
        <p:spPr/>
        <p:txBody>
          <a:bodyPr>
            <a:noAutofit/>
          </a:bodyPr>
          <a:lstStyle/>
          <a:p>
            <a:pPr eaLnBrk="1" hangingPunct="1">
              <a:buClrTx/>
              <a:buFont typeface="Arial" panose="020B0604020202020204" pitchFamily="34" charset="0"/>
              <a:buChar char="•"/>
            </a:pPr>
            <a:r>
              <a:rPr lang="en-US" altLang="en-US" dirty="0"/>
              <a:t>Typical </a:t>
            </a:r>
            <a:r>
              <a:rPr lang="en-US" altLang="en-US" dirty="0" err="1"/>
              <a:t>Laodicean</a:t>
            </a:r>
            <a:r>
              <a:rPr lang="en-US" altLang="en-US" dirty="0"/>
              <a:t> Adventist </a:t>
            </a:r>
            <a:r>
              <a:rPr lang="en-US" altLang="en-US" dirty="0" smtClean="0"/>
              <a:t>church</a:t>
            </a:r>
          </a:p>
          <a:p>
            <a:pPr eaLnBrk="1" hangingPunct="1">
              <a:buClrTx/>
              <a:buNone/>
            </a:pPr>
            <a:r>
              <a:rPr lang="ja-JP" altLang="en-US" dirty="0" smtClean="0"/>
              <a:t>　 </a:t>
            </a:r>
            <a:r>
              <a:rPr lang="ja-JP" altLang="en-US" dirty="0" smtClean="0"/>
              <a:t>典型的なラオデキアのアドベンチスト教会</a:t>
            </a:r>
            <a:endParaRPr lang="en-US" altLang="en-US" dirty="0" smtClean="0"/>
          </a:p>
          <a:p>
            <a:pPr eaLnBrk="1" hangingPunct="1">
              <a:buClrTx/>
              <a:buFont typeface="Arial" panose="020B0604020202020204" pitchFamily="34" charset="0"/>
              <a:buChar char="•"/>
            </a:pPr>
            <a:r>
              <a:rPr lang="en-US" altLang="en-US" dirty="0" smtClean="0"/>
              <a:t>200 </a:t>
            </a:r>
            <a:r>
              <a:rPr lang="en-US" altLang="en-US" dirty="0"/>
              <a:t>members, 100 </a:t>
            </a:r>
            <a:r>
              <a:rPr lang="en-US" altLang="en-US" dirty="0" smtClean="0"/>
              <a:t>attendance</a:t>
            </a:r>
          </a:p>
          <a:p>
            <a:pPr eaLnBrk="1" hangingPunct="1">
              <a:buClrTx/>
              <a:buNone/>
            </a:pPr>
            <a:r>
              <a:rPr lang="ja-JP" altLang="en-US" dirty="0" smtClean="0"/>
              <a:t>　</a:t>
            </a:r>
            <a:r>
              <a:rPr lang="en-US" altLang="ja-JP" dirty="0" smtClean="0"/>
              <a:t>200</a:t>
            </a:r>
            <a:r>
              <a:rPr lang="ja-JP" altLang="en-US" dirty="0" smtClean="0"/>
              <a:t>人の教会員と</a:t>
            </a:r>
            <a:r>
              <a:rPr lang="en-US" altLang="ja-JP" dirty="0" smtClean="0"/>
              <a:t>100</a:t>
            </a:r>
            <a:r>
              <a:rPr lang="ja-JP" altLang="en-US" dirty="0" smtClean="0"/>
              <a:t>人の教会出席者</a:t>
            </a:r>
            <a:endParaRPr lang="en-US" altLang="en-US" dirty="0" smtClean="0"/>
          </a:p>
          <a:p>
            <a:pPr eaLnBrk="1" hangingPunct="1">
              <a:buClrTx/>
              <a:buFont typeface="Arial" panose="020B0604020202020204" pitchFamily="34" charset="0"/>
              <a:buChar char="•"/>
            </a:pPr>
            <a:r>
              <a:rPr lang="en-US" altLang="en-US" dirty="0" smtClean="0"/>
              <a:t>Mostly </a:t>
            </a:r>
            <a:r>
              <a:rPr lang="en-US" altLang="en-US" dirty="0"/>
              <a:t>older, not </a:t>
            </a:r>
            <a:r>
              <a:rPr lang="en-US" altLang="en-US" dirty="0" smtClean="0"/>
              <a:t>known for </a:t>
            </a:r>
            <a:r>
              <a:rPr lang="en-US" altLang="en-US" dirty="0" smtClean="0"/>
              <a:t>friendliness</a:t>
            </a:r>
          </a:p>
          <a:p>
            <a:pPr eaLnBrk="1" hangingPunct="1">
              <a:buClrTx/>
              <a:buNone/>
            </a:pPr>
            <a:r>
              <a:rPr lang="ja-JP" altLang="en-US" dirty="0" smtClean="0"/>
              <a:t>　</a:t>
            </a:r>
            <a:r>
              <a:rPr lang="ja-JP" altLang="en-US" dirty="0" smtClean="0"/>
              <a:t>ご高齢の人が多く、親しみのある</a:t>
            </a:r>
            <a:endParaRPr lang="en-US" altLang="ja-JP" dirty="0" smtClean="0"/>
          </a:p>
          <a:p>
            <a:pPr eaLnBrk="1" hangingPunct="1">
              <a:buClrTx/>
              <a:buNone/>
            </a:pPr>
            <a:r>
              <a:rPr lang="ja-JP" altLang="en-US" dirty="0" smtClean="0"/>
              <a:t>　</a:t>
            </a:r>
            <a:r>
              <a:rPr lang="ja-JP" altLang="en-US" dirty="0" smtClean="0"/>
              <a:t>教会としては知られていなかった</a:t>
            </a:r>
            <a:endParaRPr lang="en-US" altLang="en-US" dirty="0" smtClean="0"/>
          </a:p>
          <a:p>
            <a:pPr eaLnBrk="1" hangingPunct="1">
              <a:buClrTx/>
              <a:buNone/>
            </a:pPr>
            <a:r>
              <a:rPr lang="ja-JP" altLang="en-US" dirty="0" smtClean="0"/>
              <a:t>　</a:t>
            </a:r>
            <a:endParaRPr lang="en-US" altLang="en-US" dirty="0"/>
          </a:p>
        </p:txBody>
      </p:sp>
      <p:pic>
        <p:nvPicPr>
          <p:cNvPr id="4" name="Picture 2" descr="http://www.rosevilleadventist.com/nss-folder/pictures/1church_swCropped.jpg"/>
          <p:cNvPicPr>
            <a:picLocks noChangeAspect="1" noChangeArrowheads="1"/>
          </p:cNvPicPr>
          <p:nvPr/>
        </p:nvPicPr>
        <p:blipFill>
          <a:blip r:embed="rId2" cstate="print"/>
          <a:srcRect l="453"/>
          <a:stretch>
            <a:fillRect/>
          </a:stretch>
        </p:blipFill>
        <p:spPr bwMode="auto">
          <a:xfrm>
            <a:off x="6781800" y="4267200"/>
            <a:ext cx="4481095" cy="1936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347693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idx="1"/>
          </p:nvPr>
        </p:nvSpPr>
        <p:spPr/>
        <p:txBody>
          <a:bodyPr>
            <a:noAutofit/>
          </a:bodyPr>
          <a:lstStyle/>
          <a:p>
            <a:pPr eaLnBrk="1" hangingPunct="1">
              <a:buClrTx/>
              <a:buFont typeface="Arial" panose="020B0604020202020204" pitchFamily="34" charset="0"/>
              <a:buChar char="•"/>
            </a:pPr>
            <a:r>
              <a:rPr lang="en-US" altLang="en-US" dirty="0" smtClean="0"/>
              <a:t>Began to pray</a:t>
            </a:r>
            <a:r>
              <a:rPr lang="en-US" altLang="en-US" dirty="0" smtClean="0"/>
              <a:t>:</a:t>
            </a:r>
            <a:r>
              <a:rPr lang="ja-JP" altLang="en-US" dirty="0" smtClean="0"/>
              <a:t>祈り始めた</a:t>
            </a:r>
            <a:endParaRPr lang="en-US" altLang="en-US" dirty="0"/>
          </a:p>
          <a:p>
            <a:pPr lvl="1" eaLnBrk="1" hangingPunct="1">
              <a:buClrTx/>
              <a:buFont typeface="Arial" panose="020B0604020202020204" pitchFamily="34" charset="0"/>
              <a:buChar char="•"/>
            </a:pPr>
            <a:r>
              <a:rPr lang="en-US" altLang="en-US" sz="3200" dirty="0">
                <a:solidFill>
                  <a:srgbClr val="C00000"/>
                </a:solidFill>
              </a:rPr>
              <a:t>Hour of </a:t>
            </a:r>
            <a:r>
              <a:rPr lang="en-US" altLang="en-US" sz="3200" dirty="0" smtClean="0">
                <a:solidFill>
                  <a:srgbClr val="C00000"/>
                </a:solidFill>
              </a:rPr>
              <a:t>Power</a:t>
            </a:r>
            <a:r>
              <a:rPr lang="ja-JP" altLang="en-US" sz="3200" dirty="0" smtClean="0">
                <a:solidFill>
                  <a:srgbClr val="C00000"/>
                </a:solidFill>
              </a:rPr>
              <a:t>　</a:t>
            </a:r>
            <a:r>
              <a:rPr lang="ja-JP" altLang="en-US" sz="3200" dirty="0" smtClean="0">
                <a:solidFill>
                  <a:srgbClr val="C00000"/>
                </a:solidFill>
              </a:rPr>
              <a:t>祈りの時間</a:t>
            </a:r>
            <a:endParaRPr lang="en-US" altLang="en-US" sz="3200" dirty="0">
              <a:solidFill>
                <a:srgbClr val="C00000"/>
              </a:solidFill>
            </a:endParaRPr>
          </a:p>
          <a:p>
            <a:pPr lvl="1" eaLnBrk="1" hangingPunct="1">
              <a:buClrTx/>
              <a:buFont typeface="Arial" panose="020B0604020202020204" pitchFamily="34" charset="0"/>
              <a:buChar char="•"/>
            </a:pPr>
            <a:r>
              <a:rPr lang="en-US" altLang="en-US" sz="3200" dirty="0">
                <a:solidFill>
                  <a:srgbClr val="C00000"/>
                </a:solidFill>
              </a:rPr>
              <a:t>5 AM </a:t>
            </a:r>
            <a:r>
              <a:rPr lang="en-US" altLang="en-US" sz="3200" dirty="0" smtClean="0">
                <a:solidFill>
                  <a:srgbClr val="C00000"/>
                </a:solidFill>
              </a:rPr>
              <a:t>Elders</a:t>
            </a:r>
            <a:r>
              <a:rPr lang="ja-JP" altLang="en-US" sz="3200" dirty="0" smtClean="0">
                <a:solidFill>
                  <a:srgbClr val="C00000"/>
                </a:solidFill>
              </a:rPr>
              <a:t>　　　朝</a:t>
            </a:r>
            <a:r>
              <a:rPr lang="en-US" altLang="ja-JP" sz="3200" dirty="0" smtClean="0">
                <a:solidFill>
                  <a:srgbClr val="C00000"/>
                </a:solidFill>
              </a:rPr>
              <a:t>5</a:t>
            </a:r>
            <a:r>
              <a:rPr lang="ja-JP" altLang="en-US" sz="3200" dirty="0" smtClean="0">
                <a:solidFill>
                  <a:srgbClr val="C00000"/>
                </a:solidFill>
              </a:rPr>
              <a:t>時　長老たちと</a:t>
            </a:r>
            <a:endParaRPr lang="en-US" altLang="en-US" sz="3200" dirty="0">
              <a:solidFill>
                <a:srgbClr val="C00000"/>
              </a:solidFill>
            </a:endParaRPr>
          </a:p>
          <a:p>
            <a:pPr lvl="1" eaLnBrk="1" hangingPunct="1">
              <a:buClrTx/>
              <a:buFont typeface="Arial" panose="020B0604020202020204" pitchFamily="34" charset="0"/>
              <a:buChar char="•"/>
            </a:pPr>
            <a:r>
              <a:rPr lang="en-US" altLang="en-US" sz="3200" dirty="0" smtClean="0">
                <a:solidFill>
                  <a:srgbClr val="C00000"/>
                </a:solidFill>
              </a:rPr>
              <a:t>Committees</a:t>
            </a:r>
            <a:r>
              <a:rPr lang="ja-JP" altLang="en-US" sz="3200" dirty="0" smtClean="0">
                <a:solidFill>
                  <a:srgbClr val="C00000"/>
                </a:solidFill>
              </a:rPr>
              <a:t>　　　委員会で</a:t>
            </a:r>
            <a:endParaRPr lang="en-US" altLang="en-US" sz="3200" dirty="0">
              <a:solidFill>
                <a:srgbClr val="C00000"/>
              </a:solidFill>
            </a:endParaRPr>
          </a:p>
          <a:p>
            <a:pPr lvl="1" eaLnBrk="1" hangingPunct="1">
              <a:buClrTx/>
              <a:buFont typeface="Arial" panose="020B0604020202020204" pitchFamily="34" charset="0"/>
              <a:buChar char="•"/>
            </a:pPr>
            <a:r>
              <a:rPr lang="en-US" altLang="en-US" sz="3200" dirty="0">
                <a:solidFill>
                  <a:srgbClr val="C00000"/>
                </a:solidFill>
              </a:rPr>
              <a:t>Fasting and Prayer </a:t>
            </a:r>
            <a:r>
              <a:rPr lang="en-US" altLang="en-US" sz="3200" dirty="0" smtClean="0">
                <a:solidFill>
                  <a:srgbClr val="C00000"/>
                </a:solidFill>
              </a:rPr>
              <a:t>weekends</a:t>
            </a:r>
            <a:r>
              <a:rPr lang="ja-JP" altLang="en-US" sz="3200" dirty="0" smtClean="0">
                <a:solidFill>
                  <a:srgbClr val="C00000"/>
                </a:solidFill>
              </a:rPr>
              <a:t>　断食と祈りの週末</a:t>
            </a:r>
            <a:endParaRPr lang="en-US" altLang="en-US" sz="3200" dirty="0" smtClean="0">
              <a:solidFill>
                <a:srgbClr val="C00000"/>
              </a:solidFill>
            </a:endParaRPr>
          </a:p>
          <a:p>
            <a:pPr>
              <a:buClrTx/>
              <a:buFont typeface="Arial" panose="020B0604020202020204" pitchFamily="34" charset="0"/>
              <a:buChar char="•"/>
            </a:pPr>
            <a:r>
              <a:rPr lang="en-US" altLang="en-US" sz="3600" dirty="0"/>
              <a:t>People began to thirst for </a:t>
            </a:r>
            <a:r>
              <a:rPr lang="en-US" altLang="en-US" sz="3600" dirty="0" smtClean="0"/>
              <a:t>						  God’s </a:t>
            </a:r>
            <a:r>
              <a:rPr lang="en-US" altLang="en-US" sz="3600" dirty="0" smtClean="0"/>
              <a:t>Word</a:t>
            </a:r>
          </a:p>
          <a:p>
            <a:pPr>
              <a:buClrTx/>
              <a:buFont typeface="Arial" panose="020B0604020202020204" pitchFamily="34" charset="0"/>
              <a:buChar char="•"/>
            </a:pPr>
            <a:r>
              <a:rPr lang="ja-JP" altLang="en-US" sz="3600" dirty="0" smtClean="0"/>
              <a:t>人々</a:t>
            </a:r>
            <a:r>
              <a:rPr lang="ja-JP" altLang="en-US" sz="3600" dirty="0" smtClean="0"/>
              <a:t>は神の言葉に飢え渇き</a:t>
            </a:r>
            <a:endParaRPr lang="en-US" altLang="ja-JP" sz="3600" dirty="0" smtClean="0"/>
          </a:p>
          <a:p>
            <a:pPr>
              <a:buClrTx/>
              <a:buNone/>
            </a:pPr>
            <a:r>
              <a:rPr lang="ja-JP" altLang="en-US" sz="3600" dirty="0" smtClean="0"/>
              <a:t>　</a:t>
            </a:r>
            <a:r>
              <a:rPr lang="ja-JP" altLang="en-US" sz="3600" dirty="0" smtClean="0"/>
              <a:t>始めた</a:t>
            </a:r>
            <a:endParaRPr lang="en-US" altLang="en-US" sz="3600" dirty="0"/>
          </a:p>
          <a:p>
            <a:pPr>
              <a:buFont typeface="Arial" panose="020B0604020202020204" pitchFamily="34" charset="0"/>
              <a:buChar char="•"/>
            </a:pPr>
            <a:endParaRPr lang="en-US" altLang="en-US" sz="3600" dirty="0">
              <a:solidFill>
                <a:srgbClr val="C00000"/>
              </a:solidFill>
            </a:endParaRPr>
          </a:p>
        </p:txBody>
      </p:sp>
      <p:pic>
        <p:nvPicPr>
          <p:cNvPr id="4" name="Picture 2" descr="http://www.rosevilleadventist.com/nss-folder/pictures/1church_swCropped.jpg"/>
          <p:cNvPicPr>
            <a:picLocks noChangeAspect="1" noChangeArrowheads="1"/>
          </p:cNvPicPr>
          <p:nvPr/>
        </p:nvPicPr>
        <p:blipFill>
          <a:blip r:embed="rId2" cstate="print"/>
          <a:srcRect l="453"/>
          <a:stretch>
            <a:fillRect/>
          </a:stretch>
        </p:blipFill>
        <p:spPr bwMode="auto">
          <a:xfrm>
            <a:off x="6781800" y="4267200"/>
            <a:ext cx="4481095" cy="1936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3"/>
          <p:cNvSpPr txBox="1">
            <a:spLocks noChangeArrowheads="1"/>
          </p:cNvSpPr>
          <p:nvPr/>
        </p:nvSpPr>
        <p:spPr>
          <a:xfrm>
            <a:off x="635000" y="152400"/>
            <a:ext cx="11176000" cy="609398"/>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mj-lt"/>
                <a:ea typeface="+mn-ea"/>
                <a:cs typeface="Arial" charset="0"/>
              </a:rPr>
              <a:t>Roseville, California</a:t>
            </a:r>
            <a:r>
              <a:rPr kumimoji="0" lang="ja-JP" altLang="en-US" sz="4400" b="0" i="0" u="none" strike="noStrike" kern="1200" cap="none" spc="-15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mj-lt"/>
                <a:ea typeface="+mn-ea"/>
                <a:cs typeface="Arial" charset="0"/>
              </a:rPr>
              <a:t>　カリフォルニア州ローズビル　</a:t>
            </a:r>
            <a:endParaRPr kumimoji="0" lang="en-US" sz="4400" b="0" i="0" u="none" strike="noStrike" kern="1200" cap="none" spc="-150" normalizeH="0" baseline="0" noProof="0" dirty="0">
              <a:ln w="3175">
                <a:noFill/>
              </a:ln>
              <a:solidFill>
                <a:schemeClr val="tx1"/>
              </a:solidFill>
              <a:effectLst>
                <a:outerShdw blurRad="50800" dist="38100" dir="2700000" algn="tl" rotWithShape="0">
                  <a:prstClr val="black">
                    <a:alpha val="40000"/>
                  </a:prstClr>
                </a:outerShdw>
              </a:effectLst>
              <a:uLnTx/>
              <a:uFillTx/>
              <a:latin typeface="+mj-lt"/>
              <a:ea typeface="+mn-ea"/>
              <a:cs typeface="Arial" charset="0"/>
            </a:endParaRPr>
          </a:p>
        </p:txBody>
      </p:sp>
    </p:spTree>
    <p:extLst>
      <p:ext uri="{BB962C8B-B14F-4D97-AF65-F5344CB8AC3E}">
        <p14:creationId xmlns:p14="http://schemas.microsoft.com/office/powerpoint/2010/main" xmlns="" val="4215871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type="body" sz="quarter" idx="10"/>
          </p:nvPr>
        </p:nvSpPr>
        <p:spPr/>
        <p:txBody>
          <a:bodyPr>
            <a:noAutofit/>
          </a:bodyPr>
          <a:lstStyle/>
          <a:p>
            <a:pPr>
              <a:buFont typeface="Arial" panose="020B0604020202020204" pitchFamily="34" charset="0"/>
              <a:buChar char="•"/>
            </a:pPr>
            <a:r>
              <a:rPr lang="en-US" altLang="en-US" dirty="0"/>
              <a:t>Families and individuals began healing</a:t>
            </a:r>
          </a:p>
          <a:p>
            <a:pPr>
              <a:buClrTx/>
              <a:buNone/>
            </a:pPr>
            <a:r>
              <a:rPr lang="ja-JP" altLang="en-US" dirty="0" smtClean="0"/>
              <a:t>　　家族や個人への癒しの始まり</a:t>
            </a:r>
            <a:endParaRPr lang="en-US" altLang="en-US" dirty="0" smtClean="0"/>
          </a:p>
          <a:p>
            <a:pPr>
              <a:buClrTx/>
              <a:buFont typeface="Arial" panose="020B0604020202020204" pitchFamily="34" charset="0"/>
              <a:buChar char="•"/>
            </a:pPr>
            <a:r>
              <a:rPr lang="en-US" altLang="en-US" dirty="0" smtClean="0"/>
              <a:t>Young adults were </a:t>
            </a:r>
            <a:r>
              <a:rPr lang="en-US" altLang="en-US" dirty="0"/>
              <a:t>radically </a:t>
            </a:r>
            <a:r>
              <a:rPr lang="en-US" altLang="en-US" dirty="0" smtClean="0"/>
              <a:t>changed</a:t>
            </a:r>
            <a:endParaRPr lang="en-US" altLang="en-US" dirty="0"/>
          </a:p>
          <a:p>
            <a:pPr>
              <a:buClrTx/>
              <a:buNone/>
            </a:pPr>
            <a:r>
              <a:rPr lang="ja-JP" altLang="en-US" dirty="0" smtClean="0"/>
              <a:t>　　青少年の根本的な変化</a:t>
            </a:r>
            <a:endParaRPr lang="en-US" altLang="en-US" dirty="0" smtClean="0"/>
          </a:p>
          <a:p>
            <a:pPr>
              <a:buClrTx/>
              <a:buFont typeface="Arial" panose="020B0604020202020204" pitchFamily="34" charset="0"/>
              <a:buChar char="•"/>
            </a:pPr>
            <a:r>
              <a:rPr lang="en-US" altLang="en-US" dirty="0" smtClean="0"/>
              <a:t>200 baptized/5 yrs </a:t>
            </a:r>
            <a:endParaRPr lang="en-US" altLang="en-US" dirty="0"/>
          </a:p>
          <a:p>
            <a:pPr>
              <a:buClrTx/>
              <a:buNone/>
            </a:pPr>
            <a:r>
              <a:rPr lang="ja-JP" altLang="en-US" dirty="0" smtClean="0"/>
              <a:t>　　</a:t>
            </a:r>
            <a:r>
              <a:rPr lang="en-US" altLang="ja-JP" dirty="0" smtClean="0"/>
              <a:t>5</a:t>
            </a:r>
            <a:r>
              <a:rPr lang="ja-JP" altLang="en-US" dirty="0" smtClean="0"/>
              <a:t>年間で</a:t>
            </a:r>
            <a:r>
              <a:rPr lang="en-US" altLang="ja-JP" dirty="0" smtClean="0"/>
              <a:t>200</a:t>
            </a:r>
            <a:r>
              <a:rPr lang="ja-JP" altLang="en-US" dirty="0" smtClean="0"/>
              <a:t>名のバプテスマ</a:t>
            </a:r>
            <a:endParaRPr lang="en-US" altLang="en-US" dirty="0" smtClean="0"/>
          </a:p>
          <a:p>
            <a:pPr>
              <a:buClrTx/>
              <a:buFont typeface="Arial" panose="020B0604020202020204" pitchFamily="34" charset="0"/>
              <a:buChar char="•"/>
            </a:pPr>
            <a:r>
              <a:rPr lang="en-US" altLang="en-US" dirty="0" smtClean="0"/>
              <a:t>Membership from 211 to 630 </a:t>
            </a:r>
          </a:p>
          <a:p>
            <a:pPr marL="0" indent="0">
              <a:buClrTx/>
              <a:buNone/>
            </a:pPr>
            <a:r>
              <a:rPr lang="ja-JP" altLang="en-US" dirty="0" smtClean="0"/>
              <a:t>　　教会員が</a:t>
            </a:r>
            <a:r>
              <a:rPr lang="en-US" altLang="ja-JP" dirty="0" smtClean="0"/>
              <a:t>211</a:t>
            </a:r>
            <a:r>
              <a:rPr lang="ja-JP" altLang="en-US" dirty="0" smtClean="0"/>
              <a:t>名から</a:t>
            </a:r>
            <a:r>
              <a:rPr lang="en-US" altLang="ja-JP" dirty="0" smtClean="0"/>
              <a:t>630</a:t>
            </a:r>
            <a:r>
              <a:rPr lang="ja-JP" altLang="en-US" dirty="0" smtClean="0"/>
              <a:t>名へ</a:t>
            </a:r>
            <a:endParaRPr lang="en-US" altLang="en-US" dirty="0"/>
          </a:p>
        </p:txBody>
      </p:sp>
      <p:pic>
        <p:nvPicPr>
          <p:cNvPr id="6" name="Picture 2" descr="http://www.rosevilleadventist.com/nss-folder/pictures/1church_swCropped.jpg"/>
          <p:cNvPicPr>
            <a:picLocks noChangeAspect="1" noChangeArrowheads="1"/>
          </p:cNvPicPr>
          <p:nvPr/>
        </p:nvPicPr>
        <p:blipFill>
          <a:blip r:embed="rId2" cstate="print"/>
          <a:srcRect l="453"/>
          <a:stretch>
            <a:fillRect/>
          </a:stretch>
        </p:blipFill>
        <p:spPr bwMode="auto">
          <a:xfrm>
            <a:off x="6781800" y="4267200"/>
            <a:ext cx="4481095" cy="1936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3"/>
          <p:cNvSpPr txBox="1">
            <a:spLocks noChangeArrowheads="1"/>
          </p:cNvSpPr>
          <p:nvPr/>
        </p:nvSpPr>
        <p:spPr>
          <a:xfrm>
            <a:off x="609600" y="228802"/>
            <a:ext cx="11176000" cy="609398"/>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mj-lt"/>
                <a:ea typeface="+mn-ea"/>
                <a:cs typeface="Arial" charset="0"/>
              </a:rPr>
              <a:t>Roseville, California</a:t>
            </a:r>
            <a:r>
              <a:rPr kumimoji="0" lang="ja-JP" altLang="en-US" sz="4400" b="0" i="0" u="none" strike="noStrike" kern="1200" cap="none" spc="-15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mj-lt"/>
                <a:ea typeface="+mn-ea"/>
                <a:cs typeface="Arial" charset="0"/>
              </a:rPr>
              <a:t>　カリフォルニア州ローズビル　</a:t>
            </a:r>
            <a:endParaRPr kumimoji="0" lang="en-US" sz="4400" b="0" i="0" u="none" strike="noStrike" kern="1200" cap="none" spc="-150" normalizeH="0" baseline="0" noProof="0" dirty="0">
              <a:ln w="3175">
                <a:noFill/>
              </a:ln>
              <a:solidFill>
                <a:schemeClr val="tx1"/>
              </a:solidFill>
              <a:effectLst>
                <a:outerShdw blurRad="50800" dist="38100" dir="2700000" algn="tl" rotWithShape="0">
                  <a:prstClr val="black">
                    <a:alpha val="40000"/>
                  </a:prstClr>
                </a:outerShdw>
              </a:effectLst>
              <a:uLnTx/>
              <a:uFillTx/>
              <a:latin typeface="+mj-lt"/>
              <a:ea typeface="+mn-ea"/>
              <a:cs typeface="Arial" charset="0"/>
            </a:endParaRPr>
          </a:p>
        </p:txBody>
      </p:sp>
    </p:spTree>
    <p:extLst>
      <p:ext uri="{BB962C8B-B14F-4D97-AF65-F5344CB8AC3E}">
        <p14:creationId xmlns:p14="http://schemas.microsoft.com/office/powerpoint/2010/main" xmlns="" val="2335133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a:xfrm>
            <a:off x="1905000" y="230188"/>
            <a:ext cx="8382000" cy="609398"/>
          </a:xfrm>
        </p:spPr>
        <p:txBody>
          <a:bodyPr/>
          <a:lstStyle/>
          <a:p>
            <a:pPr algn="ctr" eaLnBrk="1" hangingPunct="1">
              <a:defRPr/>
            </a:pPr>
            <a:r>
              <a:rPr lang="en-US" sz="4400" dirty="0">
                <a:solidFill>
                  <a:schemeClr val="tx1"/>
                </a:solidFill>
              </a:rPr>
              <a:t>Roseville, California</a:t>
            </a:r>
          </a:p>
        </p:txBody>
      </p:sp>
      <p:sp>
        <p:nvSpPr>
          <p:cNvPr id="46083" name="Rectangle 4"/>
          <p:cNvSpPr>
            <a:spLocks noGrp="1" noChangeArrowheads="1"/>
          </p:cNvSpPr>
          <p:nvPr>
            <p:ph type="body" sz="quarter" idx="10"/>
          </p:nvPr>
        </p:nvSpPr>
        <p:spPr/>
        <p:txBody>
          <a:bodyPr>
            <a:noAutofit/>
          </a:bodyPr>
          <a:lstStyle/>
          <a:p>
            <a:pPr>
              <a:buClrTx/>
              <a:buFont typeface="Arial" panose="020B0604020202020204" pitchFamily="34" charset="0"/>
              <a:buChar char="•"/>
            </a:pPr>
            <a:r>
              <a:rPr lang="en-US" altLang="en-US" dirty="0" smtClean="0"/>
              <a:t>Evangelism offering	</a:t>
            </a:r>
            <a:r>
              <a:rPr lang="en-US" altLang="en-US" dirty="0"/>
              <a:t> </a:t>
            </a:r>
            <a:r>
              <a:rPr lang="en-US" altLang="en-US" dirty="0" smtClean="0"/>
              <a:t>$800/yr. to $42,000</a:t>
            </a:r>
          </a:p>
          <a:p>
            <a:pPr>
              <a:buClrTx/>
              <a:buNone/>
            </a:pPr>
            <a:r>
              <a:rPr lang="ja-JP" altLang="en-US" dirty="0" smtClean="0"/>
              <a:t>　　伝道献金が</a:t>
            </a:r>
            <a:r>
              <a:rPr lang="en-US" altLang="ja-JP" dirty="0" smtClean="0"/>
              <a:t>1</a:t>
            </a:r>
            <a:r>
              <a:rPr lang="ja-JP" altLang="en-US" dirty="0" smtClean="0"/>
              <a:t>年間で</a:t>
            </a:r>
            <a:r>
              <a:rPr lang="en-US" altLang="ja-JP" dirty="0" smtClean="0"/>
              <a:t>800</a:t>
            </a:r>
            <a:r>
              <a:rPr lang="ja-JP" altLang="en-US" dirty="0" smtClean="0"/>
              <a:t>ドルから</a:t>
            </a:r>
            <a:r>
              <a:rPr lang="en-US" altLang="ja-JP" dirty="0" smtClean="0"/>
              <a:t>42000</a:t>
            </a:r>
            <a:r>
              <a:rPr lang="ja-JP" altLang="en-US" dirty="0" smtClean="0"/>
              <a:t>ドルへ</a:t>
            </a:r>
            <a:endParaRPr lang="en-US" altLang="en-US" dirty="0" smtClean="0"/>
          </a:p>
          <a:p>
            <a:pPr>
              <a:buClrTx/>
              <a:buFont typeface="Arial" panose="020B0604020202020204" pitchFamily="34" charset="0"/>
              <a:buChar char="•"/>
            </a:pPr>
            <a:r>
              <a:rPr lang="en-US" altLang="en-US" dirty="0" smtClean="0"/>
              <a:t>Church plant: 750 members today</a:t>
            </a:r>
          </a:p>
          <a:p>
            <a:pPr>
              <a:buClrTx/>
              <a:buNone/>
            </a:pPr>
            <a:r>
              <a:rPr lang="ja-JP" altLang="en-US" dirty="0" smtClean="0"/>
              <a:t>　　教会設立：現在</a:t>
            </a:r>
            <a:r>
              <a:rPr lang="en-US" altLang="ja-JP" dirty="0" smtClean="0"/>
              <a:t>750</a:t>
            </a:r>
            <a:r>
              <a:rPr lang="ja-JP" altLang="en-US" dirty="0" smtClean="0"/>
              <a:t>名の教会員</a:t>
            </a:r>
            <a:endParaRPr lang="en-US" altLang="en-US" dirty="0" smtClean="0"/>
          </a:p>
          <a:p>
            <a:pPr>
              <a:buClrTx/>
              <a:buFont typeface="Arial" panose="020B0604020202020204" pitchFamily="34" charset="0"/>
              <a:buChar char="•"/>
            </a:pPr>
            <a:r>
              <a:rPr lang="en-US" altLang="en-US" dirty="0" smtClean="0"/>
              <a:t>78</a:t>
            </a:r>
            <a:r>
              <a:rPr lang="en-US" altLang="en-US" dirty="0"/>
              <a:t>% </a:t>
            </a:r>
            <a:r>
              <a:rPr lang="en-US" altLang="en-US" dirty="0" smtClean="0"/>
              <a:t>of members became active</a:t>
            </a:r>
            <a:endParaRPr lang="en-US" altLang="en-US" dirty="0"/>
          </a:p>
          <a:p>
            <a:pPr>
              <a:buClrTx/>
              <a:buNone/>
            </a:pPr>
            <a:r>
              <a:rPr lang="ja-JP" altLang="en-US" dirty="0" smtClean="0"/>
              <a:t>　　活動の割合：</a:t>
            </a:r>
            <a:r>
              <a:rPr lang="en-US" altLang="ja-JP" dirty="0" smtClean="0"/>
              <a:t>78%</a:t>
            </a:r>
            <a:r>
              <a:rPr lang="ja-JP" altLang="en-US" dirty="0" smtClean="0"/>
              <a:t>の教会員</a:t>
            </a:r>
            <a:endParaRPr lang="en-US" altLang="en-US" dirty="0"/>
          </a:p>
        </p:txBody>
      </p:sp>
      <p:pic>
        <p:nvPicPr>
          <p:cNvPr id="6" name="Picture 2" descr="http://www.rosevilleadventist.com/nss-folder/pictures/1church_swCropped.jpg"/>
          <p:cNvPicPr>
            <a:picLocks noChangeAspect="1" noChangeArrowheads="1"/>
          </p:cNvPicPr>
          <p:nvPr/>
        </p:nvPicPr>
        <p:blipFill>
          <a:blip r:embed="rId2" cstate="print"/>
          <a:srcRect l="453"/>
          <a:stretch>
            <a:fillRect/>
          </a:stretch>
        </p:blipFill>
        <p:spPr bwMode="auto">
          <a:xfrm>
            <a:off x="6781800" y="4267200"/>
            <a:ext cx="4481095" cy="1936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440368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1"/>
            <a:ext cx="9220200" cy="1329595"/>
          </a:xfrm>
        </p:spPr>
        <p:txBody>
          <a:bodyPr/>
          <a:lstStyle/>
          <a:p>
            <a:pPr algn="ctr"/>
            <a:r>
              <a:rPr lang="en-US" dirty="0" smtClean="0"/>
              <a:t>Choosing </a:t>
            </a:r>
            <a:r>
              <a:rPr lang="en-US" dirty="0" smtClean="0"/>
              <a:t>Your</a:t>
            </a:r>
            <a:r>
              <a:rPr lang="ja-JP" altLang="en-US" dirty="0"/>
              <a:t> </a:t>
            </a:r>
            <a:r>
              <a:rPr lang="en-US" dirty="0" smtClean="0"/>
              <a:t>Prayer Ministry</a:t>
            </a:r>
            <a:br>
              <a:rPr lang="en-US" dirty="0" smtClean="0"/>
            </a:br>
            <a:r>
              <a:rPr lang="ja-JP" altLang="en-US" dirty="0" smtClean="0"/>
              <a:t>祈りの伝道を選ぶ</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9000" y="2721872"/>
            <a:ext cx="5410200" cy="3755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7855500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a:t>
            </a:r>
            <a:r>
              <a:rPr lang="ja-JP" altLang="en-US" dirty="0" smtClean="0"/>
              <a:t>参加方法</a:t>
            </a:r>
            <a:endParaRPr lang="en-US" dirty="0"/>
          </a:p>
        </p:txBody>
      </p:sp>
      <p:sp>
        <p:nvSpPr>
          <p:cNvPr id="4" name="Text Placeholder 3"/>
          <p:cNvSpPr>
            <a:spLocks noGrp="1"/>
          </p:cNvSpPr>
          <p:nvPr>
            <p:ph type="body" sz="quarter" idx="10"/>
          </p:nvPr>
        </p:nvSpPr>
        <p:spPr>
          <a:xfrm>
            <a:off x="508000" y="1411552"/>
            <a:ext cx="5207000" cy="3151632"/>
          </a:xfrm>
        </p:spPr>
        <p:txBody>
          <a:bodyPr/>
          <a:lstStyle/>
          <a:p>
            <a:r>
              <a:rPr lang="en-US" b="1" dirty="0" smtClean="0"/>
              <a:t>Level 1</a:t>
            </a:r>
            <a:r>
              <a:rPr lang="en-US" dirty="0" smtClean="0"/>
              <a:t>: Prayer </a:t>
            </a:r>
            <a:r>
              <a:rPr lang="en-US" dirty="0" smtClean="0"/>
              <a:t>Intercessors</a:t>
            </a:r>
            <a:endParaRPr lang="en-US" dirty="0" smtClean="0"/>
          </a:p>
          <a:p>
            <a:pPr marL="0" indent="0">
              <a:buNone/>
            </a:pPr>
            <a:r>
              <a:rPr lang="ja-JP" altLang="en-US" dirty="0" smtClean="0"/>
              <a:t>　　　　　　　祈りの執り成し</a:t>
            </a:r>
            <a:endParaRPr lang="en-US" dirty="0" smtClean="0"/>
          </a:p>
          <a:p>
            <a:r>
              <a:rPr lang="en-US" b="1" dirty="0" smtClean="0"/>
              <a:t>Level 2</a:t>
            </a:r>
            <a:r>
              <a:rPr lang="en-US" dirty="0" smtClean="0"/>
              <a:t>: Prayer </a:t>
            </a:r>
            <a:r>
              <a:rPr lang="en-US" dirty="0" smtClean="0"/>
              <a:t>Walkers</a:t>
            </a:r>
            <a:endParaRPr lang="en-US" dirty="0" smtClean="0"/>
          </a:p>
          <a:p>
            <a:pPr>
              <a:buNone/>
            </a:pPr>
            <a:r>
              <a:rPr lang="ja-JP" altLang="en-US" b="1" dirty="0" smtClean="0"/>
              <a:t>　</a:t>
            </a:r>
            <a:r>
              <a:rPr lang="ja-JP" altLang="en-US" b="1" dirty="0" smtClean="0"/>
              <a:t>　　　　　　祈りの行進</a:t>
            </a:r>
            <a:endParaRPr lang="en-US" b="1" dirty="0" smtClean="0"/>
          </a:p>
          <a:p>
            <a:r>
              <a:rPr lang="en-US" b="1" dirty="0" smtClean="0"/>
              <a:t>Level 3</a:t>
            </a:r>
            <a:r>
              <a:rPr lang="en-US" dirty="0" smtClean="0"/>
              <a:t>: </a:t>
            </a:r>
            <a:r>
              <a:rPr lang="en-US" dirty="0"/>
              <a:t>P</a:t>
            </a:r>
            <a:r>
              <a:rPr lang="en-US" dirty="0" smtClean="0"/>
              <a:t>rayer </a:t>
            </a:r>
            <a:r>
              <a:rPr lang="en-US" dirty="0" smtClean="0"/>
              <a:t>Warriors</a:t>
            </a:r>
          </a:p>
          <a:p>
            <a:pPr>
              <a:buNone/>
            </a:pPr>
            <a:r>
              <a:rPr lang="ja-JP" altLang="en-US" dirty="0" smtClean="0"/>
              <a:t>　　　　　　　祈りの戦士</a:t>
            </a:r>
            <a:endParaRPr lang="en-US" dirty="0"/>
          </a:p>
        </p:txBody>
      </p:sp>
      <p:pic>
        <p:nvPicPr>
          <p:cNvPr id="6" name="Picture 5"/>
          <p:cNvPicPr>
            <a:picLocks noChangeAspect="1"/>
          </p:cNvPicPr>
          <p:nvPr/>
        </p:nvPicPr>
        <p:blipFill>
          <a:blip r:embed="rId2" cstate="print"/>
          <a:stretch>
            <a:fillRect/>
          </a:stretch>
        </p:blipFill>
        <p:spPr>
          <a:xfrm>
            <a:off x="6399018" y="253981"/>
            <a:ext cx="4802382" cy="62230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44369017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Matthew </a:t>
            </a:r>
            <a:r>
              <a:rPr lang="ja-JP" altLang="en-US" dirty="0" smtClean="0"/>
              <a:t>マタイ </a:t>
            </a:r>
            <a:r>
              <a:rPr lang="en-US" dirty="0" smtClean="0"/>
              <a:t>5:44</a:t>
            </a:r>
            <a:r>
              <a:rPr lang="en-US" dirty="0" smtClean="0"/>
              <a:t>, 45</a:t>
            </a:r>
            <a:endParaRPr lang="en-US" dirty="0"/>
          </a:p>
        </p:txBody>
      </p:sp>
      <p:sp>
        <p:nvSpPr>
          <p:cNvPr id="10" name="TextBox 9"/>
          <p:cNvSpPr txBox="1"/>
          <p:nvPr/>
        </p:nvSpPr>
        <p:spPr>
          <a:xfrm>
            <a:off x="939800" y="1676401"/>
            <a:ext cx="5080000" cy="3046988"/>
          </a:xfrm>
          <a:prstGeom prst="rect">
            <a:avLst/>
          </a:prstGeom>
          <a:noFill/>
        </p:spPr>
        <p:txBody>
          <a:bodyPr wrap="square" rtlCol="0">
            <a:spAutoFit/>
          </a:bodyPr>
          <a:lstStyle/>
          <a:p>
            <a:r>
              <a:rPr lang="en-US" sz="3200" dirty="0"/>
              <a:t>“But I say to you, love your enemies, bless those who        curse you, do good to those          who hate you, </a:t>
            </a:r>
            <a:endParaRPr lang="en-US" sz="3200" dirty="0" smtClean="0"/>
          </a:p>
          <a:p>
            <a:r>
              <a:rPr lang="ja-JP" altLang="en-US" sz="3200" dirty="0" smtClean="0"/>
              <a:t>「しかし、わたしは言っておく。敵を愛し</a:t>
            </a:r>
            <a:r>
              <a:rPr lang="ja-JP" altLang="en-US" sz="3200" dirty="0" smtClean="0"/>
              <a:t>、」</a:t>
            </a:r>
            <a:endParaRPr lang="en-US" altLang="ja-JP" sz="3200" dirty="0" smtClean="0"/>
          </a:p>
        </p:txBody>
      </p:sp>
      <p:pic>
        <p:nvPicPr>
          <p:cNvPr id="11" name="Picture 2" descr="B-02-010"/>
          <p:cNvPicPr>
            <a:picLocks noChangeAspect="1" noChangeArrowheads="1"/>
          </p:cNvPicPr>
          <p:nvPr/>
        </p:nvPicPr>
        <p:blipFill>
          <a:blip r:embed="rId2" cstate="print"/>
          <a:srcRect/>
          <a:stretch>
            <a:fillRect/>
          </a:stretch>
        </p:blipFill>
        <p:spPr bwMode="auto">
          <a:xfrm>
            <a:off x="6934200" y="1524000"/>
            <a:ext cx="3987800" cy="2990850"/>
          </a:xfrm>
          <a:prstGeom prst="rect">
            <a:avLst/>
          </a:prstGeom>
          <a:ln>
            <a:noFill/>
          </a:ln>
          <a:effectLst>
            <a:outerShdw blurRad="292100" dist="139700" dir="2700000" algn="tl" rotWithShape="0">
              <a:srgbClr val="333333">
                <a:alpha val="65000"/>
              </a:srgbClr>
            </a:outerShdw>
          </a:effectLst>
        </p:spPr>
      </p:pic>
      <p:sp>
        <p:nvSpPr>
          <p:cNvPr id="3" name="Heptagon 2"/>
          <p:cNvSpPr/>
          <p:nvPr/>
        </p:nvSpPr>
        <p:spPr bwMode="auto">
          <a:xfrm>
            <a:off x="8382000" y="4800600"/>
            <a:ext cx="1066800" cy="902732"/>
          </a:xfrm>
          <a:prstGeom prst="heptagon">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2" name="TextBox 1"/>
          <p:cNvSpPr txBox="1"/>
          <p:nvPr/>
        </p:nvSpPr>
        <p:spPr>
          <a:xfrm>
            <a:off x="8699648" y="4930914"/>
            <a:ext cx="444352" cy="707886"/>
          </a:xfrm>
          <a:prstGeom prst="rect">
            <a:avLst/>
          </a:prstGeom>
          <a:noFill/>
          <a:effectLst>
            <a:outerShdw blurRad="50800" dist="50800" dir="5400000" algn="ctr" rotWithShape="0">
              <a:schemeClr val="tx1"/>
            </a:outerShdw>
          </a:effectLst>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Tree>
    <p:extLst>
      <p:ext uri="{BB962C8B-B14F-4D97-AF65-F5344CB8AC3E}">
        <p14:creationId xmlns:p14="http://schemas.microsoft.com/office/powerpoint/2010/main" xmlns="" val="19390948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20926" t="34888" r="20926" b="7367"/>
          <a:stretch/>
        </p:blipFill>
        <p:spPr>
          <a:xfrm>
            <a:off x="1920787" y="1411552"/>
            <a:ext cx="7985213" cy="4791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8934367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143000"/>
            <a:ext cx="8153400" cy="4892040"/>
          </a:xfrm>
          <a:prstGeom prst="rect">
            <a:avLst/>
          </a:prstGeom>
          <a:noFill/>
          <a:ln w="9525">
            <a:noFill/>
            <a:miter lim="800000"/>
            <a:headEnd/>
            <a:tailEnd/>
          </a:ln>
          <a:effectLst/>
        </p:spPr>
      </p:pic>
    </p:spTree>
    <p:extLst>
      <p:ext uri="{BB962C8B-B14F-4D97-AF65-F5344CB8AC3E}">
        <p14:creationId xmlns:p14="http://schemas.microsoft.com/office/powerpoint/2010/main" xmlns="" val="418934367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Matthew</a:t>
            </a:r>
            <a:r>
              <a:rPr lang="ja-JP" altLang="en-US" dirty="0"/>
              <a:t> </a:t>
            </a:r>
            <a:r>
              <a:rPr lang="ja-JP" altLang="en-US" dirty="0" smtClean="0"/>
              <a:t>マタイ</a:t>
            </a:r>
            <a:r>
              <a:rPr lang="en-US" dirty="0" smtClean="0"/>
              <a:t> </a:t>
            </a:r>
            <a:r>
              <a:rPr lang="en-US" dirty="0" smtClean="0"/>
              <a:t>5:44, 45</a:t>
            </a:r>
            <a:endParaRPr lang="en-US" dirty="0"/>
          </a:p>
        </p:txBody>
      </p:sp>
      <p:sp>
        <p:nvSpPr>
          <p:cNvPr id="10" name="TextBox 9"/>
          <p:cNvSpPr txBox="1"/>
          <p:nvPr/>
        </p:nvSpPr>
        <p:spPr>
          <a:xfrm>
            <a:off x="990600" y="1371600"/>
            <a:ext cx="5080000" cy="4031873"/>
          </a:xfrm>
          <a:prstGeom prst="rect">
            <a:avLst/>
          </a:prstGeom>
          <a:noFill/>
        </p:spPr>
        <p:txBody>
          <a:bodyPr wrap="square" rtlCol="0">
            <a:spAutoFit/>
          </a:bodyPr>
          <a:lstStyle/>
          <a:p>
            <a:r>
              <a:rPr lang="en-US" sz="3200" dirty="0"/>
              <a:t>“and </a:t>
            </a:r>
            <a:r>
              <a:rPr lang="en-US" sz="3200" b="1" dirty="0">
                <a:solidFill>
                  <a:srgbClr val="FF0000"/>
                </a:solidFill>
              </a:rPr>
              <a:t>pray</a:t>
            </a:r>
            <a:r>
              <a:rPr lang="en-US" sz="3200" dirty="0"/>
              <a:t> for those who spitefully use you and persecute you, that you may be sons of your Father in heaven</a:t>
            </a:r>
            <a:r>
              <a:rPr lang="en-US" sz="3200" dirty="0" smtClean="0"/>
              <a:t>.”</a:t>
            </a:r>
          </a:p>
          <a:p>
            <a:r>
              <a:rPr lang="ja-JP" altLang="en-US" sz="3200" dirty="0" smtClean="0"/>
              <a:t>「</a:t>
            </a:r>
            <a:r>
              <a:rPr lang="ja-JP" altLang="en-US" sz="3200" dirty="0" smtClean="0"/>
              <a:t>自分を迫害する者のために</a:t>
            </a:r>
            <a:r>
              <a:rPr lang="ja-JP" altLang="en-US" sz="3200" b="1" dirty="0" smtClean="0">
                <a:solidFill>
                  <a:srgbClr val="FF0000"/>
                </a:solidFill>
              </a:rPr>
              <a:t>祈りなさい</a:t>
            </a:r>
            <a:r>
              <a:rPr lang="ja-JP" altLang="en-US" sz="3200" dirty="0" smtClean="0"/>
              <a:t>。あなたがた</a:t>
            </a:r>
            <a:r>
              <a:rPr lang="ja-JP" altLang="en-US" sz="3200" dirty="0" smtClean="0"/>
              <a:t>の天の父の子となるためで</a:t>
            </a:r>
            <a:r>
              <a:rPr lang="ja-JP" altLang="en-US" sz="3200" dirty="0" smtClean="0"/>
              <a:t>ある</a:t>
            </a:r>
            <a:r>
              <a:rPr lang="ja-JP" altLang="en-US" sz="3200" dirty="0" smtClean="0"/>
              <a:t>」</a:t>
            </a:r>
            <a:endParaRPr lang="en-US" sz="3200" dirty="0"/>
          </a:p>
        </p:txBody>
      </p:sp>
      <p:pic>
        <p:nvPicPr>
          <p:cNvPr id="11" name="Picture 2" descr="B-02-010"/>
          <p:cNvPicPr>
            <a:picLocks noChangeAspect="1" noChangeArrowheads="1"/>
          </p:cNvPicPr>
          <p:nvPr/>
        </p:nvPicPr>
        <p:blipFill>
          <a:blip r:embed="rId2" cstate="print"/>
          <a:srcRect/>
          <a:stretch>
            <a:fillRect/>
          </a:stretch>
        </p:blipFill>
        <p:spPr bwMode="auto">
          <a:xfrm>
            <a:off x="6934200" y="1524000"/>
            <a:ext cx="3987800" cy="2990850"/>
          </a:xfrm>
          <a:prstGeom prst="rect">
            <a:avLst/>
          </a:prstGeom>
          <a:ln>
            <a:noFill/>
          </a:ln>
          <a:effectLst>
            <a:outerShdw blurRad="292100" dist="139700" dir="2700000" algn="tl" rotWithShape="0">
              <a:srgbClr val="333333">
                <a:alpha val="65000"/>
              </a:srgbClr>
            </a:outerShdw>
          </a:effectLst>
        </p:spPr>
      </p:pic>
      <p:sp>
        <p:nvSpPr>
          <p:cNvPr id="3" name="Heptagon 2"/>
          <p:cNvSpPr/>
          <p:nvPr/>
        </p:nvSpPr>
        <p:spPr bwMode="auto">
          <a:xfrm>
            <a:off x="8382000" y="4800600"/>
            <a:ext cx="1066800" cy="902732"/>
          </a:xfrm>
          <a:prstGeom prst="heptagon">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2" name="TextBox 1"/>
          <p:cNvSpPr txBox="1"/>
          <p:nvPr/>
        </p:nvSpPr>
        <p:spPr>
          <a:xfrm>
            <a:off x="8699648" y="4930914"/>
            <a:ext cx="444352" cy="707886"/>
          </a:xfrm>
          <a:prstGeom prst="rect">
            <a:avLst/>
          </a:prstGeom>
          <a:noFill/>
          <a:effectLst>
            <a:outerShdw blurRad="50800" dist="50800" dir="5400000" algn="ctr" rotWithShape="0">
              <a:schemeClr val="tx1"/>
            </a:outerShdw>
          </a:effectLst>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Tree>
    <p:extLst>
      <p:ext uri="{BB962C8B-B14F-4D97-AF65-F5344CB8AC3E}">
        <p14:creationId xmlns:p14="http://schemas.microsoft.com/office/powerpoint/2010/main" xmlns="" val="27442142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ja-JP" dirty="0"/>
              <a:t>Matthew </a:t>
            </a:r>
            <a:r>
              <a:rPr lang="ja-JP" altLang="en-US" dirty="0"/>
              <a:t>マタイ </a:t>
            </a:r>
            <a:r>
              <a:rPr lang="en-US" altLang="ja-JP" dirty="0"/>
              <a:t>9:37, 38</a:t>
            </a:r>
            <a:endParaRPr lang="en-US" dirty="0"/>
          </a:p>
        </p:txBody>
      </p:sp>
      <p:sp>
        <p:nvSpPr>
          <p:cNvPr id="10" name="TextBox 9"/>
          <p:cNvSpPr txBox="1"/>
          <p:nvPr/>
        </p:nvSpPr>
        <p:spPr>
          <a:xfrm>
            <a:off x="914400" y="1676400"/>
            <a:ext cx="5105400" cy="5016758"/>
          </a:xfrm>
          <a:prstGeom prst="rect">
            <a:avLst/>
          </a:prstGeom>
          <a:noFill/>
        </p:spPr>
        <p:txBody>
          <a:bodyPr wrap="square" rtlCol="0">
            <a:spAutoFit/>
          </a:bodyPr>
          <a:lstStyle/>
          <a:p>
            <a:r>
              <a:rPr lang="en-US" sz="3200" dirty="0"/>
              <a:t>“The harvest truly is </a:t>
            </a:r>
            <a:r>
              <a:rPr lang="en-US" sz="3200" dirty="0" err="1"/>
              <a:t>plen-tiful</a:t>
            </a:r>
            <a:r>
              <a:rPr lang="en-US" sz="3200" dirty="0"/>
              <a:t>, but the laborers are few. Therefore </a:t>
            </a:r>
            <a:r>
              <a:rPr lang="en-US" sz="3200" b="1" dirty="0">
                <a:solidFill>
                  <a:srgbClr val="FF0000"/>
                </a:solidFill>
              </a:rPr>
              <a:t>pray</a:t>
            </a:r>
            <a:r>
              <a:rPr lang="en-US" sz="3200" dirty="0"/>
              <a:t> the Lord of the harvest to send out laborers into His harvest</a:t>
            </a:r>
            <a:r>
              <a:rPr lang="en-US" sz="3200" dirty="0" smtClean="0"/>
              <a:t>.”</a:t>
            </a:r>
          </a:p>
          <a:p>
            <a:r>
              <a:rPr lang="ja-JP" altLang="en-US" sz="3200" dirty="0" smtClean="0"/>
              <a:t>「収穫は多いが、働き手が少ない。だから、収穫のために働き手を送ってくださるように、収穫の主に</a:t>
            </a:r>
            <a:r>
              <a:rPr lang="ja-JP" altLang="en-US" sz="3200" b="1" dirty="0" smtClean="0">
                <a:solidFill>
                  <a:srgbClr val="FF0000"/>
                </a:solidFill>
              </a:rPr>
              <a:t>願いなさい</a:t>
            </a:r>
            <a:r>
              <a:rPr lang="ja-JP" altLang="en-US" sz="3200" dirty="0" smtClean="0"/>
              <a:t>」</a:t>
            </a:r>
            <a:endParaRPr lang="en-US" altLang="ja-JP" sz="3200" dirty="0" smtClean="0"/>
          </a:p>
          <a:p>
            <a:endParaRPr lang="en-US" sz="3200" dirty="0"/>
          </a:p>
        </p:txBody>
      </p:sp>
      <p:sp>
        <p:nvSpPr>
          <p:cNvPr id="5" name="Heptagon 4"/>
          <p:cNvSpPr/>
          <p:nvPr/>
        </p:nvSpPr>
        <p:spPr bwMode="auto">
          <a:xfrm>
            <a:off x="8382000" y="4800600"/>
            <a:ext cx="1066800" cy="902732"/>
          </a:xfrm>
          <a:prstGeom prst="heptagon">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6" name="TextBox 5"/>
          <p:cNvSpPr txBox="1"/>
          <p:nvPr/>
        </p:nvSpPr>
        <p:spPr>
          <a:xfrm>
            <a:off x="8699648" y="4930914"/>
            <a:ext cx="444352" cy="707886"/>
          </a:xfrm>
          <a:prstGeom prst="rect">
            <a:avLst/>
          </a:prstGeom>
          <a:noFill/>
          <a:effectLst>
            <a:outerShdw blurRad="50800" dist="50800" dir="5400000" algn="ctr" rotWithShape="0">
              <a:schemeClr val="tx1"/>
            </a:outerShdw>
          </a:effectLst>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pic>
        <p:nvPicPr>
          <p:cNvPr id="8" name="Picture 2" descr="B-02-010"/>
          <p:cNvPicPr>
            <a:picLocks noChangeAspect="1" noChangeArrowheads="1"/>
          </p:cNvPicPr>
          <p:nvPr/>
        </p:nvPicPr>
        <p:blipFill>
          <a:blip r:embed="rId2" cstate="print"/>
          <a:srcRect/>
          <a:stretch>
            <a:fillRect/>
          </a:stretch>
        </p:blipFill>
        <p:spPr bwMode="auto">
          <a:xfrm>
            <a:off x="6934200" y="1524000"/>
            <a:ext cx="3987800"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30782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Luke </a:t>
            </a:r>
            <a:r>
              <a:rPr lang="ja-JP" altLang="en-US" dirty="0" smtClean="0"/>
              <a:t>ルカ</a:t>
            </a:r>
            <a:r>
              <a:rPr lang="en-US" dirty="0" smtClean="0"/>
              <a:t> </a:t>
            </a:r>
            <a:r>
              <a:rPr lang="en-US" dirty="0"/>
              <a:t>11:9, 13</a:t>
            </a:r>
          </a:p>
        </p:txBody>
      </p:sp>
      <p:sp>
        <p:nvSpPr>
          <p:cNvPr id="10" name="TextBox 9"/>
          <p:cNvSpPr txBox="1"/>
          <p:nvPr/>
        </p:nvSpPr>
        <p:spPr>
          <a:xfrm>
            <a:off x="762000" y="990600"/>
            <a:ext cx="5105400" cy="5509200"/>
          </a:xfrm>
          <a:prstGeom prst="rect">
            <a:avLst/>
          </a:prstGeom>
          <a:noFill/>
        </p:spPr>
        <p:txBody>
          <a:bodyPr wrap="square" rtlCol="0">
            <a:spAutoFit/>
          </a:bodyPr>
          <a:lstStyle/>
          <a:p>
            <a:r>
              <a:rPr lang="en-US" sz="3200" dirty="0"/>
              <a:t>“So I say to you, ask, and it will be given to you;…If you          then, being evil, know how to give good gifts to your children</a:t>
            </a:r>
            <a:r>
              <a:rPr lang="en-US" sz="3200" dirty="0" smtClean="0"/>
              <a:t>,</a:t>
            </a:r>
          </a:p>
          <a:p>
            <a:r>
              <a:rPr lang="ja-JP" altLang="en-US" sz="3200" dirty="0" smtClean="0"/>
              <a:t>「そこで、わたしは言っておく。求めなさい。そうすれば、与えられる</a:t>
            </a:r>
            <a:r>
              <a:rPr lang="ja-JP" altLang="en-US" sz="3200" dirty="0" smtClean="0"/>
              <a:t>。</a:t>
            </a:r>
            <a:r>
              <a:rPr lang="en-US" altLang="ja-JP" sz="3200" dirty="0" smtClean="0"/>
              <a:t>…</a:t>
            </a:r>
            <a:r>
              <a:rPr lang="ja-JP" altLang="en-US" sz="3200" dirty="0" smtClean="0"/>
              <a:t>このように、あなたがたは悪い者でありながらも、自分の子供には良い物を与えることを知って</a:t>
            </a:r>
            <a:r>
              <a:rPr lang="ja-JP" altLang="en-US" sz="3200" dirty="0" smtClean="0"/>
              <a:t>いる</a:t>
            </a:r>
            <a:r>
              <a:rPr lang="ja-JP" altLang="en-US" sz="3200" dirty="0" smtClean="0"/>
              <a:t>」</a:t>
            </a:r>
            <a:endParaRPr lang="en-US" sz="3200" dirty="0"/>
          </a:p>
        </p:txBody>
      </p:sp>
      <p:sp>
        <p:nvSpPr>
          <p:cNvPr id="5" name="Heptagon 4"/>
          <p:cNvSpPr/>
          <p:nvPr/>
        </p:nvSpPr>
        <p:spPr bwMode="auto">
          <a:xfrm>
            <a:off x="8382000" y="4800600"/>
            <a:ext cx="1066800" cy="902732"/>
          </a:xfrm>
          <a:prstGeom prst="heptagon">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6" name="TextBox 5"/>
          <p:cNvSpPr txBox="1"/>
          <p:nvPr/>
        </p:nvSpPr>
        <p:spPr>
          <a:xfrm>
            <a:off x="8699648" y="4930914"/>
            <a:ext cx="444352" cy="707886"/>
          </a:xfrm>
          <a:prstGeom prst="rect">
            <a:avLst/>
          </a:prstGeom>
          <a:noFill/>
          <a:effectLst>
            <a:outerShdw blurRad="50800" dist="50800" dir="5400000" algn="ctr" rotWithShape="0">
              <a:schemeClr val="tx1"/>
            </a:outerShdw>
          </a:effectLst>
        </p:spPr>
        <p:txBody>
          <a:bodyPr wrap="none" rtlCol="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2" descr="B-02-010"/>
          <p:cNvPicPr>
            <a:picLocks noChangeAspect="1" noChangeArrowheads="1"/>
          </p:cNvPicPr>
          <p:nvPr/>
        </p:nvPicPr>
        <p:blipFill>
          <a:blip r:embed="rId2" cstate="print"/>
          <a:srcRect/>
          <a:stretch>
            <a:fillRect/>
          </a:stretch>
        </p:blipFill>
        <p:spPr bwMode="auto">
          <a:xfrm>
            <a:off x="6934200" y="1524000"/>
            <a:ext cx="3987800"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9707474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Luke 11:9, 13</a:t>
            </a:r>
          </a:p>
        </p:txBody>
      </p:sp>
      <p:sp>
        <p:nvSpPr>
          <p:cNvPr id="10" name="TextBox 9"/>
          <p:cNvSpPr txBox="1"/>
          <p:nvPr/>
        </p:nvSpPr>
        <p:spPr>
          <a:xfrm>
            <a:off x="914400" y="1295400"/>
            <a:ext cx="5105400" cy="2554545"/>
          </a:xfrm>
          <a:prstGeom prst="rect">
            <a:avLst/>
          </a:prstGeom>
          <a:noFill/>
        </p:spPr>
        <p:txBody>
          <a:bodyPr wrap="square" rtlCol="0">
            <a:spAutoFit/>
          </a:bodyPr>
          <a:lstStyle/>
          <a:p>
            <a:r>
              <a:rPr lang="en-US" sz="3200" dirty="0"/>
              <a:t>“how much more will your heavenly Father give the Holy Spirit to those who </a:t>
            </a:r>
            <a:r>
              <a:rPr lang="en-US" sz="3200" b="1" dirty="0">
                <a:solidFill>
                  <a:srgbClr val="FF0000"/>
                </a:solidFill>
              </a:rPr>
              <a:t>ask</a:t>
            </a:r>
            <a:r>
              <a:rPr lang="en-US" sz="3200" dirty="0"/>
              <a:t> Him</a:t>
            </a:r>
            <a:r>
              <a:rPr lang="en-US" sz="3200" dirty="0" smtClean="0"/>
              <a:t>!”</a:t>
            </a:r>
          </a:p>
          <a:p>
            <a:r>
              <a:rPr lang="ja-JP" altLang="en-US" sz="3200" dirty="0" smtClean="0"/>
              <a:t>「まして天の父は</a:t>
            </a:r>
            <a:r>
              <a:rPr lang="ja-JP" altLang="en-US" sz="3200" b="1" dirty="0" smtClean="0">
                <a:solidFill>
                  <a:srgbClr val="FF0000"/>
                </a:solidFill>
              </a:rPr>
              <a:t>求める</a:t>
            </a:r>
            <a:r>
              <a:rPr lang="ja-JP" altLang="en-US" sz="3200" dirty="0" smtClean="0"/>
              <a:t>者に聖霊を与えてくださる。」 </a:t>
            </a:r>
            <a:endParaRPr lang="en-US" sz="3200" dirty="0"/>
          </a:p>
        </p:txBody>
      </p:sp>
      <p:sp>
        <p:nvSpPr>
          <p:cNvPr id="5" name="Heptagon 4"/>
          <p:cNvSpPr/>
          <p:nvPr/>
        </p:nvSpPr>
        <p:spPr bwMode="auto">
          <a:xfrm>
            <a:off x="8382000" y="4800600"/>
            <a:ext cx="1066800" cy="902732"/>
          </a:xfrm>
          <a:prstGeom prst="heptagon">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6" name="TextBox 5"/>
          <p:cNvSpPr txBox="1"/>
          <p:nvPr/>
        </p:nvSpPr>
        <p:spPr>
          <a:xfrm>
            <a:off x="8699648" y="4930914"/>
            <a:ext cx="444352" cy="707886"/>
          </a:xfrm>
          <a:prstGeom prst="rect">
            <a:avLst/>
          </a:prstGeom>
          <a:noFill/>
          <a:effectLst>
            <a:outerShdw blurRad="50800" dist="50800" dir="5400000" algn="ctr" rotWithShape="0">
              <a:schemeClr val="tx1"/>
            </a:outerShdw>
          </a:effectLst>
        </p:spPr>
        <p:txBody>
          <a:bodyPr wrap="none" rtlCol="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2" descr="B-02-010"/>
          <p:cNvPicPr>
            <a:picLocks noChangeAspect="1" noChangeArrowheads="1"/>
          </p:cNvPicPr>
          <p:nvPr/>
        </p:nvPicPr>
        <p:blipFill>
          <a:blip r:embed="rId2" cstate="print"/>
          <a:srcRect/>
          <a:stretch>
            <a:fillRect/>
          </a:stretch>
        </p:blipFill>
        <p:spPr bwMode="auto">
          <a:xfrm>
            <a:off x="6934200" y="1524000"/>
            <a:ext cx="3987800"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2009234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Magenta">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Magenta">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Magenta</Template>
  <TotalTime>6211</TotalTime>
  <Words>1851</Words>
  <Application>Microsoft Office PowerPoint</Application>
  <PresentationFormat>ユーザー設定</PresentationFormat>
  <Paragraphs>305</Paragraphs>
  <Slides>51</Slides>
  <Notes>3</Notes>
  <HiddenSlides>0</HiddenSlides>
  <MMClips>0</MMClips>
  <ScaleCrop>false</ScaleCrop>
  <HeadingPairs>
    <vt:vector size="4" baseType="variant">
      <vt:variant>
        <vt:lpstr>テーマ</vt:lpstr>
      </vt:variant>
      <vt:variant>
        <vt:i4>3</vt:i4>
      </vt:variant>
      <vt:variant>
        <vt:lpstr>スライド タイトル</vt:lpstr>
      </vt:variant>
      <vt:variant>
        <vt:i4>51</vt:i4>
      </vt:variant>
    </vt:vector>
  </HeadingPairs>
  <TitlesOfParts>
    <vt:vector size="54" baseType="lpstr">
      <vt:lpstr>Magenta</vt:lpstr>
      <vt:lpstr>White with Courier font for code slides</vt:lpstr>
      <vt:lpstr>1_Magenta</vt:lpstr>
      <vt:lpstr>2017 Japan Field School 2017年日本フィールドスクール Prayer Warriors Training 祈りの戦士 トレーニング</vt:lpstr>
      <vt:lpstr>S. D. Gordon　　S. D. ゴードン</vt:lpstr>
      <vt:lpstr>スライド 3</vt:lpstr>
      <vt:lpstr>Jesus told us to pray specifically for four things… イエスさまは特に ４つのことを祈るよう、おっしゃっています</vt:lpstr>
      <vt:lpstr>Matthew マタイ 5:44, 45</vt:lpstr>
      <vt:lpstr>Matthew マタイ 5:44, 45</vt:lpstr>
      <vt:lpstr>Matthew マタイ 9:37, 38</vt:lpstr>
      <vt:lpstr>Luke ルカ 11:9, 13</vt:lpstr>
      <vt:lpstr>Luke 11:9, 13</vt:lpstr>
      <vt:lpstr>Mark  マルコ 14:38</vt:lpstr>
      <vt:lpstr>スライド 11</vt:lpstr>
      <vt:lpstr>スライド 12</vt:lpstr>
      <vt:lpstr>スライド 13</vt:lpstr>
      <vt:lpstr>スライド 14</vt:lpstr>
      <vt:lpstr>スライド 15</vt:lpstr>
      <vt:lpstr>スライド 16</vt:lpstr>
      <vt:lpstr>スライド 17</vt:lpstr>
      <vt:lpstr>1 John Ⅰヨハネ 5:14, 15</vt:lpstr>
      <vt:lpstr>1 John Ⅰヨハネ 5:14, 15</vt:lpstr>
      <vt:lpstr>1 John Ⅰヨハネ 5:14, 15</vt:lpstr>
      <vt:lpstr>1 John Ⅰヨハネ 5:16</vt:lpstr>
      <vt:lpstr>1 John Ⅰヨハネ 5:16</vt:lpstr>
      <vt:lpstr>1 John Ⅰヨハネ 5:14, 15</vt:lpstr>
      <vt:lpstr>1 John Ⅰヨハネ 5:14, 15</vt:lpstr>
      <vt:lpstr>Chiastic (crosswise) Structure:交錯配列法</vt:lpstr>
      <vt:lpstr>Chiastic (crosswise) Structure:交錯配列法</vt:lpstr>
      <vt:lpstr>Chiastic (crosswise) Structure:交錯配列法</vt:lpstr>
      <vt:lpstr>Chiastic (crosswise) Structure:交錯配列法</vt:lpstr>
      <vt:lpstr>Chiastic (crosswise) Structure:交錯配列法</vt:lpstr>
      <vt:lpstr>Chiastic (crosswise) Structure:交錯配列法</vt:lpstr>
      <vt:lpstr>Chiastic (crosswise) Structure:交錯配列法</vt:lpstr>
      <vt:lpstr>Chiastic (crosswise) Structure:交錯配列法</vt:lpstr>
      <vt:lpstr>Chiastic (crosswise) Structure:交錯配列法</vt:lpstr>
      <vt:lpstr>Mark マルコ 11:24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Roseville, California　カリフォルニア州ローズビル　</vt:lpstr>
      <vt:lpstr>スライド 45</vt:lpstr>
      <vt:lpstr>スライド 46</vt:lpstr>
      <vt:lpstr>Roseville, California</vt:lpstr>
      <vt:lpstr>Choosing Your Prayer Ministry 祈りの伝道を選ぶ</vt:lpstr>
      <vt:lpstr>Participation 参加方法</vt:lpstr>
      <vt:lpstr>スライド 50</vt:lpstr>
      <vt:lpstr>スライド 51</vt:lpstr>
    </vt:vector>
  </TitlesOfParts>
  <Company>Andrews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Warriors Training</dc:title>
  <dc:creator>Ron E. M. Clouzet</dc:creator>
  <cp:lastModifiedBy>Kaori Motegi</cp:lastModifiedBy>
  <cp:revision>80</cp:revision>
  <dcterms:created xsi:type="dcterms:W3CDTF">2010-02-20T19:52:07Z</dcterms:created>
  <dcterms:modified xsi:type="dcterms:W3CDTF">2017-03-14T08:31:32Z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TC102867881033</vt:lpwstr>
  </property>
</Properties>
</file>