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3" r:id="rId3"/>
    <p:sldId id="279" r:id="rId4"/>
    <p:sldId id="267" r:id="rId5"/>
    <p:sldId id="257" r:id="rId6"/>
    <p:sldId id="265" r:id="rId7"/>
    <p:sldId id="266" r:id="rId8"/>
    <p:sldId id="280" r:id="rId9"/>
    <p:sldId id="258" r:id="rId10"/>
    <p:sldId id="281" r:id="rId11"/>
    <p:sldId id="277" r:id="rId12"/>
    <p:sldId id="282" r:id="rId13"/>
    <p:sldId id="278" r:id="rId14"/>
    <p:sldId id="272" r:id="rId15"/>
    <p:sldId id="283" r:id="rId16"/>
    <p:sldId id="259"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164D"/>
    <a:srgbClr val="1B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A6467-88D4-426E-8DC8-367DB18C7915}" v="2" dt="2024-07-13T09:48:41.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52180" autoAdjust="0"/>
  </p:normalViewPr>
  <p:slideViewPr>
    <p:cSldViewPr snapToGrid="0" snapToObjects="1">
      <p:cViewPr varScale="1">
        <p:scale>
          <a:sx n="32" d="100"/>
          <a:sy n="32" d="100"/>
        </p:scale>
        <p:origin x="1492" y="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美江" userId="c6152d39-1b0a-4684-ab07-de04f1d50999" providerId="ADAL" clId="{82FA6467-88D4-426E-8DC8-367DB18C7915}"/>
    <pc:docChg chg="addSld delSld modSld">
      <pc:chgData name="森田 美江" userId="c6152d39-1b0a-4684-ab07-de04f1d50999" providerId="ADAL" clId="{82FA6467-88D4-426E-8DC8-367DB18C7915}" dt="2024-07-13T09:48:41.315" v="10"/>
      <pc:docMkLst>
        <pc:docMk/>
      </pc:docMkLst>
      <pc:sldChg chg="addSp delSp add del setBg delDesignElem">
        <pc:chgData name="森田 美江" userId="c6152d39-1b0a-4684-ab07-de04f1d50999" providerId="ADAL" clId="{82FA6467-88D4-426E-8DC8-367DB18C7915}" dt="2024-07-13T09:48:41.315" v="10"/>
        <pc:sldMkLst>
          <pc:docMk/>
          <pc:sldMk cId="3755351589" sldId="260"/>
        </pc:sldMkLst>
        <pc:spChg chg="add del">
          <ac:chgData name="森田 美江" userId="c6152d39-1b0a-4684-ab07-de04f1d50999" providerId="ADAL" clId="{82FA6467-88D4-426E-8DC8-367DB18C7915}" dt="2024-07-13T09:48:41.315" v="10"/>
          <ac:spMkLst>
            <pc:docMk/>
            <pc:sldMk cId="3755351589" sldId="260"/>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1406819452" sldId="271"/>
        </pc:sldMkLst>
        <pc:spChg chg="add del">
          <ac:chgData name="森田 美江" userId="c6152d39-1b0a-4684-ab07-de04f1d50999" providerId="ADAL" clId="{82FA6467-88D4-426E-8DC8-367DB18C7915}" dt="2024-07-13T09:48:41.315" v="10"/>
          <ac:spMkLst>
            <pc:docMk/>
            <pc:sldMk cId="1406819452" sldId="271"/>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1517532447" sldId="275"/>
        </pc:sldMkLst>
        <pc:spChg chg="add del">
          <ac:chgData name="森田 美江" userId="c6152d39-1b0a-4684-ab07-de04f1d50999" providerId="ADAL" clId="{82FA6467-88D4-426E-8DC8-367DB18C7915}" dt="2024-07-13T09:48:41.315" v="10"/>
          <ac:spMkLst>
            <pc:docMk/>
            <pc:sldMk cId="1517532447" sldId="275"/>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2324908214" sldId="284"/>
        </pc:sldMkLst>
        <pc:spChg chg="add del">
          <ac:chgData name="森田 美江" userId="c6152d39-1b0a-4684-ab07-de04f1d50999" providerId="ADAL" clId="{82FA6467-88D4-426E-8DC8-367DB18C7915}" dt="2024-07-13T09:48:41.315" v="10"/>
          <ac:spMkLst>
            <pc:docMk/>
            <pc:sldMk cId="2324908214" sldId="284"/>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3420739943" sldId="285"/>
        </pc:sldMkLst>
        <pc:spChg chg="add del">
          <ac:chgData name="森田 美江" userId="c6152d39-1b0a-4684-ab07-de04f1d50999" providerId="ADAL" clId="{82FA6467-88D4-426E-8DC8-367DB18C7915}" dt="2024-07-13T09:48:41.315" v="10"/>
          <ac:spMkLst>
            <pc:docMk/>
            <pc:sldMk cId="3420739943" sldId="285"/>
            <ac:spMk id="20" creationId="{21AC6A30-4F22-4C0F-B278-19C5B8A80C55}"/>
          </ac:spMkLst>
        </pc:spChg>
        <pc:spChg chg="add del">
          <ac:chgData name="森田 美江" userId="c6152d39-1b0a-4684-ab07-de04f1d50999" providerId="ADAL" clId="{82FA6467-88D4-426E-8DC8-367DB18C7915}" dt="2024-07-13T09:48:41.315" v="10"/>
          <ac:spMkLst>
            <pc:docMk/>
            <pc:sldMk cId="3420739943" sldId="285"/>
            <ac:spMk id="22" creationId="{BB4335AD-65B1-44E4-90AF-264024FE4BD2}"/>
          </ac:spMkLst>
        </pc:spChg>
      </pc:sldChg>
      <pc:sldChg chg="addSp delSp add del setBg delDesignElem">
        <pc:chgData name="森田 美江" userId="c6152d39-1b0a-4684-ab07-de04f1d50999" providerId="ADAL" clId="{82FA6467-88D4-426E-8DC8-367DB18C7915}" dt="2024-07-13T09:48:41.315" v="10"/>
        <pc:sldMkLst>
          <pc:docMk/>
          <pc:sldMk cId="926677529" sldId="286"/>
        </pc:sldMkLst>
        <pc:spChg chg="add del">
          <ac:chgData name="森田 美江" userId="c6152d39-1b0a-4684-ab07-de04f1d50999" providerId="ADAL" clId="{82FA6467-88D4-426E-8DC8-367DB18C7915}" dt="2024-07-13T09:48:41.315" v="10"/>
          <ac:spMkLst>
            <pc:docMk/>
            <pc:sldMk cId="926677529" sldId="286"/>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612056793" sldId="287"/>
        </pc:sldMkLst>
        <pc:spChg chg="add del">
          <ac:chgData name="森田 美江" userId="c6152d39-1b0a-4684-ab07-de04f1d50999" providerId="ADAL" clId="{82FA6467-88D4-426E-8DC8-367DB18C7915}" dt="2024-07-13T09:48:41.315" v="10"/>
          <ac:spMkLst>
            <pc:docMk/>
            <pc:sldMk cId="612056793" sldId="287"/>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1486168489" sldId="288"/>
        </pc:sldMkLst>
        <pc:spChg chg="add del">
          <ac:chgData name="森田 美江" userId="c6152d39-1b0a-4684-ab07-de04f1d50999" providerId="ADAL" clId="{82FA6467-88D4-426E-8DC8-367DB18C7915}" dt="2024-07-13T09:48:41.315" v="10"/>
          <ac:spMkLst>
            <pc:docMk/>
            <pc:sldMk cId="1486168489" sldId="288"/>
            <ac:spMk id="10" creationId="{42A4FC2C-047E-45A5-965D-8E1E3BF09BC6}"/>
          </ac:spMkLst>
        </pc:spChg>
      </pc:sldChg>
      <pc:sldChg chg="addSp delSp add del setBg delDesignElem">
        <pc:chgData name="森田 美江" userId="c6152d39-1b0a-4684-ab07-de04f1d50999" providerId="ADAL" clId="{82FA6467-88D4-426E-8DC8-367DB18C7915}" dt="2024-07-13T09:48:41.315" v="10"/>
        <pc:sldMkLst>
          <pc:docMk/>
          <pc:sldMk cId="950179038" sldId="289"/>
        </pc:sldMkLst>
        <pc:spChg chg="add del">
          <ac:chgData name="森田 美江" userId="c6152d39-1b0a-4684-ab07-de04f1d50999" providerId="ADAL" clId="{82FA6467-88D4-426E-8DC8-367DB18C7915}" dt="2024-07-13T09:48:41.315" v="10"/>
          <ac:spMkLst>
            <pc:docMk/>
            <pc:sldMk cId="950179038" sldId="289"/>
            <ac:spMk id="10" creationId="{42A4FC2C-047E-45A5-965D-8E1E3BF09B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6B6FD-8C32-C244-9963-4B02BA119F2C}"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クリックするとマスターのテキストスタイルが編集できます</a:t>
            </a:r>
          </a:p>
          <a:p>
            <a:pPr lvl="1"/>
            <a:r>
              <a:rPr lang="en-US"/>
              <a:t>第2段</a:t>
            </a:r>
          </a:p>
          <a:p>
            <a:pPr lvl="2"/>
            <a:r>
              <a:rPr lang="en-US"/>
              <a:t>第3階層</a:t>
            </a:r>
          </a:p>
          <a:p>
            <a:pPr lvl="3"/>
            <a:r>
              <a:rPr lang="en-US"/>
              <a:t>第4階層</a:t>
            </a:r>
          </a:p>
          <a:p>
            <a:pPr lvl="4"/>
            <a:r>
              <a:rPr lang="en-US"/>
              <a:t>第五階層</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0D79B-D250-F942-A3D6-F0E999E3AE2B}" type="slidenum">
              <a:rPr lang="en-US" smtClean="0"/>
              <a:t>‹#›</a:t>
            </a:fld>
            <a:endParaRPr lang="en-US"/>
          </a:p>
        </p:txBody>
      </p:sp>
    </p:spTree>
    <p:extLst>
      <p:ext uri="{BB962C8B-B14F-4D97-AF65-F5344CB8AC3E}">
        <p14:creationId xmlns:p14="http://schemas.microsoft.com/office/powerpoint/2010/main" val="231966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iblegateway.com/passage/?book_id=53&amp;chapter=6&amp;verse=19&amp;version=31&amp;context=ver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n-lt"/>
                <a:ea typeface="+mn-ea"/>
                <a:cs typeface="+mn-cs"/>
              </a:rPr>
              <a:t>今日のみ言葉は世界</a:t>
            </a:r>
            <a:r>
              <a:rPr lang="en-US" altLang="ja-JP" sz="1200" b="0" i="0" kern="1200" dirty="0" err="1">
                <a:solidFill>
                  <a:schemeClr val="tx1"/>
                </a:solidFill>
                <a:effectLst/>
                <a:latin typeface="+mn-lt"/>
                <a:ea typeface="+mn-ea"/>
                <a:cs typeface="+mn-cs"/>
              </a:rPr>
              <a:t>総会</a:t>
            </a:r>
            <a:r>
              <a:rPr lang="ja-JP" altLang="en-US" sz="1200" b="0" i="0" kern="1200" dirty="0">
                <a:solidFill>
                  <a:schemeClr val="tx1"/>
                </a:solidFill>
                <a:effectLst/>
                <a:latin typeface="+mn-lt"/>
                <a:ea typeface="+mn-ea"/>
                <a:cs typeface="+mn-cs"/>
              </a:rPr>
              <a:t>　女性伝道部が</a:t>
            </a:r>
            <a:r>
              <a:rPr lang="en-US" altLang="ja-JP" sz="1200" b="0" i="0" kern="1200" dirty="0" err="1">
                <a:solidFill>
                  <a:schemeClr val="tx1"/>
                </a:solidFill>
                <a:effectLst/>
                <a:latin typeface="+mn-lt"/>
                <a:ea typeface="+mn-ea"/>
                <a:cs typeface="+mn-cs"/>
              </a:rPr>
              <a:t>作成</a:t>
            </a:r>
            <a:r>
              <a:rPr lang="ja-JP" altLang="en-US" sz="1200" b="0" i="0" kern="1200" dirty="0">
                <a:solidFill>
                  <a:schemeClr val="tx1"/>
                </a:solidFill>
                <a:effectLst/>
                <a:latin typeface="+mn-lt"/>
                <a:ea typeface="+mn-ea"/>
                <a:cs typeface="+mn-cs"/>
              </a:rPr>
              <a:t>した</a:t>
            </a:r>
            <a:endParaRPr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n-lt"/>
                <a:ea typeface="+mn-ea"/>
                <a:cs typeface="+mn-cs"/>
              </a:rPr>
              <a:t>２０２２年の</a:t>
            </a:r>
            <a:r>
              <a:rPr lang="en-US" altLang="ja-JP" sz="1200" b="1" i="0" kern="1200" dirty="0" err="1">
                <a:solidFill>
                  <a:schemeClr val="tx1"/>
                </a:solidFill>
                <a:effectLst/>
                <a:latin typeface="+mn-lt"/>
                <a:ea typeface="+mn-ea"/>
                <a:cs typeface="+mn-cs"/>
              </a:rPr>
              <a:t>enditnow</a:t>
            </a:r>
            <a:r>
              <a:rPr lang="en-US" altLang="ja-JP" sz="1200" b="1" i="0" kern="1200" dirty="0">
                <a:solidFill>
                  <a:schemeClr val="tx1"/>
                </a:solidFill>
                <a:effectLst/>
                <a:latin typeface="+mn-lt"/>
                <a:ea typeface="+mn-ea"/>
                <a:cs typeface="+mn-cs"/>
              </a:rPr>
              <a:t>®</a:t>
            </a:r>
            <a:r>
              <a:rPr lang="ja-JP" altLang="en-US" sz="1200" b="1" i="0" kern="1200" dirty="0">
                <a:solidFill>
                  <a:schemeClr val="tx1"/>
                </a:solidFill>
                <a:effectLst/>
                <a:latin typeface="+mn-lt"/>
                <a:ea typeface="+mn-ea"/>
                <a:cs typeface="+mn-cs"/>
              </a:rPr>
              <a:t>、今、終わりにしようからお話したいと思います。</a:t>
            </a:r>
            <a:endParaRPr lang="en-US" altLang="ja-JP" sz="1200" b="1" i="0" kern="1200" dirty="0">
              <a:solidFill>
                <a:schemeClr val="tx1"/>
              </a:solidFill>
              <a:effectLst/>
              <a:latin typeface="+mn-lt"/>
              <a:ea typeface="+mn-ea"/>
              <a:cs typeface="+mn-cs"/>
            </a:endParaRPr>
          </a:p>
          <a:p>
            <a:endParaRPr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n-lt"/>
                <a:ea typeface="+mn-ea"/>
                <a:cs typeface="+mn-cs"/>
              </a:rPr>
              <a:t>毎年、</a:t>
            </a:r>
            <a:r>
              <a:rPr lang="en-US" altLang="ja-JP" sz="1200" b="0" i="0" kern="1200" dirty="0">
                <a:solidFill>
                  <a:schemeClr val="tx1"/>
                </a:solidFill>
                <a:effectLst/>
                <a:latin typeface="+mn-lt"/>
                <a:ea typeface="+mn-ea"/>
                <a:cs typeface="+mn-cs"/>
              </a:rPr>
              <a:t>8</a:t>
            </a:r>
            <a:r>
              <a:rPr lang="ja-JP" altLang="en-US" sz="1200" b="0" i="0" kern="1200" dirty="0">
                <a:solidFill>
                  <a:schemeClr val="tx1"/>
                </a:solidFill>
                <a:effectLst/>
                <a:latin typeface="+mn-lt"/>
                <a:ea typeface="+mn-ea"/>
                <a:cs typeface="+mn-cs"/>
              </a:rPr>
              <a:t>月第４安息日は、世界総会の児童、女性、家庭、健康、青年、教育、そして牧師会が協力して、</a:t>
            </a:r>
            <a:endParaRPr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n-lt"/>
                <a:ea typeface="+mn-ea"/>
                <a:cs typeface="+mn-cs"/>
              </a:rPr>
              <a:t>「アドベンチストは暴力や虐待にノーと言いましょう」ということをみことばから考える日としています。</a:t>
            </a:r>
            <a:endParaRPr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kern="1200" dirty="0">
                <a:solidFill>
                  <a:schemeClr val="tx1"/>
                </a:solidFill>
                <a:effectLst/>
                <a:latin typeface="+mn-lt"/>
                <a:ea typeface="+mn-ea"/>
                <a:cs typeface="+mn-cs"/>
              </a:rPr>
              <a:t>この</a:t>
            </a:r>
            <a:r>
              <a:rPr lang="en-US" altLang="ja-JP" sz="1200" b="1" i="0" kern="1200" dirty="0" err="1">
                <a:solidFill>
                  <a:schemeClr val="tx1"/>
                </a:solidFill>
                <a:effectLst/>
                <a:latin typeface="+mn-lt"/>
                <a:ea typeface="+mn-ea"/>
                <a:cs typeface="+mn-cs"/>
              </a:rPr>
              <a:t>enditnow</a:t>
            </a:r>
            <a:r>
              <a:rPr lang="en-US" altLang="ja-JP" sz="1200" b="1" i="0" kern="1200" dirty="0">
                <a:solidFill>
                  <a:schemeClr val="tx1"/>
                </a:solidFill>
                <a:effectLst/>
                <a:latin typeface="+mn-lt"/>
                <a:ea typeface="+mn-ea"/>
                <a:cs typeface="+mn-cs"/>
              </a:rPr>
              <a:t>®</a:t>
            </a:r>
            <a:r>
              <a:rPr lang="ja-JP" altLang="en-US" sz="1200" b="0" i="0" kern="1200" dirty="0">
                <a:solidFill>
                  <a:schemeClr val="tx1"/>
                </a:solidFill>
                <a:effectLst/>
                <a:latin typeface="+mn-lt"/>
                <a:ea typeface="+mn-ea"/>
                <a:cs typeface="+mn-cs"/>
              </a:rPr>
              <a:t>今年のテーマは「</a:t>
            </a:r>
            <a:r>
              <a:rPr lang="ja-JP" altLang="en-US" sz="1200" b="1" i="1" kern="1200" dirty="0">
                <a:solidFill>
                  <a:schemeClr val="tx1"/>
                </a:solidFill>
                <a:effectLst/>
                <a:latin typeface="+mn-lt"/>
                <a:ea typeface="+mn-ea"/>
                <a:cs typeface="+mn-cs"/>
              </a:rPr>
              <a:t>権力の乱用を終わりにしよう」ということで、</a:t>
            </a:r>
            <a:endParaRPr lang="en-US" altLang="ja-JP"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1" kern="1200" dirty="0">
                <a:solidFill>
                  <a:schemeClr val="tx1"/>
                </a:solidFill>
                <a:effectLst/>
                <a:latin typeface="+mn-lt"/>
                <a:ea typeface="+mn-ea"/>
                <a:cs typeface="+mn-cs"/>
              </a:rPr>
              <a:t>聖書朗読でお読みいただいたローマ</a:t>
            </a:r>
            <a:r>
              <a:rPr lang="en-US" altLang="ja-JP" sz="1200" b="1" i="1" kern="1200" dirty="0">
                <a:solidFill>
                  <a:schemeClr val="tx1"/>
                </a:solidFill>
                <a:effectLst/>
                <a:latin typeface="+mn-lt"/>
                <a:ea typeface="+mn-ea"/>
                <a:cs typeface="+mn-cs"/>
              </a:rPr>
              <a:t>12</a:t>
            </a:r>
            <a:r>
              <a:rPr lang="ja-JP" altLang="en-US" sz="1200" b="1" i="1" kern="1200" dirty="0">
                <a:solidFill>
                  <a:schemeClr val="tx1"/>
                </a:solidFill>
                <a:effectLst/>
                <a:latin typeface="+mn-lt"/>
                <a:ea typeface="+mn-ea"/>
                <a:cs typeface="+mn-cs"/>
              </a:rPr>
              <a:t>章、創世記</a:t>
            </a:r>
            <a:r>
              <a:rPr lang="en-US" altLang="ja-JP" sz="1200" b="1" i="1" kern="1200" dirty="0">
                <a:solidFill>
                  <a:schemeClr val="tx1"/>
                </a:solidFill>
                <a:effectLst/>
                <a:latin typeface="+mn-lt"/>
                <a:ea typeface="+mn-ea"/>
                <a:cs typeface="+mn-cs"/>
              </a:rPr>
              <a:t>1</a:t>
            </a:r>
            <a:r>
              <a:rPr lang="ja-JP" altLang="en-US" sz="1200" b="1" i="1" kern="1200" dirty="0">
                <a:solidFill>
                  <a:schemeClr val="tx1"/>
                </a:solidFill>
                <a:effectLst/>
                <a:latin typeface="+mn-lt"/>
                <a:ea typeface="+mn-ea"/>
                <a:cs typeface="+mn-cs"/>
              </a:rPr>
              <a:t>章、そしてエフェソ４章から</a:t>
            </a:r>
            <a:endParaRPr lang="en-US" altLang="ja-JP"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1" kern="1200" dirty="0">
                <a:solidFill>
                  <a:schemeClr val="tx1"/>
                </a:solidFill>
                <a:effectLst/>
                <a:latin typeface="+mn-lt"/>
                <a:ea typeface="+mn-ea"/>
                <a:cs typeface="+mn-cs"/>
              </a:rPr>
              <a:t>神様から受けた召しについて、どのようにわたしたちは自分を受け止め、生活をすることを望まれているか、</a:t>
            </a:r>
            <a:endParaRPr lang="en-US" altLang="ja-JP" sz="1200" b="1" i="1" kern="1200" dirty="0">
              <a:solidFill>
                <a:schemeClr val="tx1"/>
              </a:solidFill>
              <a:effectLst/>
              <a:latin typeface="+mn-lt"/>
              <a:ea typeface="+mn-ea"/>
              <a:cs typeface="+mn-cs"/>
            </a:endParaRPr>
          </a:p>
          <a:p>
            <a:r>
              <a:rPr lang="ja-JP" altLang="en-US" sz="1200" b="0" i="0" kern="1200" dirty="0">
                <a:solidFill>
                  <a:schemeClr val="tx1"/>
                </a:solidFill>
                <a:effectLst/>
                <a:latin typeface="+mn-lt"/>
                <a:ea typeface="+mn-ea"/>
                <a:cs typeface="+mn-cs"/>
              </a:rPr>
              <a:t>みことばとともに考えてまいりたいと思います。</a:t>
            </a:r>
            <a:endParaRPr lang="en-US" altLang="ja-JP" sz="1200" b="0" i="0" kern="1200" dirty="0">
              <a:solidFill>
                <a:schemeClr val="tx1"/>
              </a:solidFill>
              <a:effectLst/>
              <a:latin typeface="+mn-lt"/>
              <a:ea typeface="+mn-ea"/>
              <a:cs typeface="+mn-cs"/>
            </a:endParaRPr>
          </a:p>
          <a:p>
            <a:endParaRPr lang="en-US" altLang="ja-JP"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ja-JP" altLang="en-US" sz="1200" b="0" i="0" kern="1200" dirty="0">
                <a:solidFill>
                  <a:schemeClr val="tx1"/>
                </a:solidFill>
                <a:effectLst/>
                <a:latin typeface="+mn-lt"/>
                <a:ea typeface="+mn-ea"/>
                <a:cs typeface="+mn-cs"/>
              </a:rPr>
              <a:t>まずこれを見ていただきましょう。</a:t>
            </a:r>
            <a:endParaRPr lang="en-US" altLang="ja-JP" sz="1200" b="0" i="0" kern="1200" dirty="0">
              <a:solidFill>
                <a:schemeClr val="tx1"/>
              </a:solidFill>
              <a:effectLst/>
              <a:latin typeface="+mn-lt"/>
              <a:ea typeface="+mn-ea"/>
              <a:cs typeface="+mn-cs"/>
            </a:endParaRPr>
          </a:p>
          <a:p>
            <a:r>
              <a:rPr lang="ja-JP" altLang="en-US" sz="1200" b="0" i="0" kern="1200" dirty="0">
                <a:solidFill>
                  <a:schemeClr val="tx1"/>
                </a:solidFill>
                <a:effectLst/>
                <a:latin typeface="+mn-lt"/>
                <a:ea typeface="+mn-ea"/>
                <a:cs typeface="+mn-cs"/>
              </a:rPr>
              <a:t>これは良いものでしょうか？</a:t>
            </a:r>
            <a:endParaRPr lang="en-US" altLang="ja-JP" sz="1200" b="0" i="0" kern="1200" dirty="0">
              <a:solidFill>
                <a:schemeClr val="tx1"/>
              </a:solidFill>
              <a:effectLst/>
              <a:latin typeface="+mn-lt"/>
              <a:ea typeface="+mn-ea"/>
              <a:cs typeface="+mn-cs"/>
            </a:endParaRPr>
          </a:p>
          <a:p>
            <a:r>
              <a:rPr lang="ja-JP" altLang="en-US" sz="1200" b="0" i="0" kern="1200" dirty="0">
                <a:solidFill>
                  <a:schemeClr val="tx1"/>
                </a:solidFill>
                <a:effectLst/>
                <a:latin typeface="+mn-lt"/>
                <a:ea typeface="+mn-ea"/>
                <a:cs typeface="+mn-cs"/>
              </a:rPr>
              <a:t>悪いものでしょうか？</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1</a:t>
            </a:fld>
            <a:endParaRPr lang="en-US"/>
          </a:p>
        </p:txBody>
      </p:sp>
    </p:spTree>
    <p:extLst>
      <p:ext uri="{BB962C8B-B14F-4D97-AF65-F5344CB8AC3E}">
        <p14:creationId xmlns:p14="http://schemas.microsoft.com/office/powerpoint/2010/main" val="19239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私たちにできること</a:t>
            </a:r>
            <a:endParaRPr lang="en-US"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また、１</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２６では、神はこう言われています。「我々にかたどり、我々に似せて、ひとを造ろう」</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私たちの体は神に似せて造られました。</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アダムにとってのエバ、私たちにとっての家族、ご近所の一人ひとり、教会のおひとりおひとりは、神に似せて造られています。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ここで神の存在は「我々」とあるように、複数形です。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これは本当に不思議なことですが、神は複数いて、それでも一つの目的、一つの働きをなさる唯一の存在であるということです。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父、御子、御霊よ。と讃美して礼拝をはじめている教会が多いと思いますが、</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神が三位一体であることは、わたしの驚きであり感謝です。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愛し合う存在であると同時に、お互いをよく理解して働きをなさっています。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言葉で世界をつくり、命を投げ捨てて私たちを救いだし、日々そばにいてみちびいてくださるお方です。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役割はあっても目的は</a:t>
            </a:r>
            <a:r>
              <a:rPr lang="en-US" altLang="ja-JP" sz="1200" kern="1200" dirty="0">
                <a:solidFill>
                  <a:schemeClr val="tx1"/>
                </a:solidFill>
                <a:effectLst/>
                <a:latin typeface="+mn-lt"/>
                <a:ea typeface="+mn-ea"/>
                <a:cs typeface="+mn-cs"/>
              </a:rPr>
              <a:t>1</a:t>
            </a:r>
            <a:r>
              <a:rPr lang="ja-JP" altLang="en-US" sz="1200" kern="1200" dirty="0">
                <a:solidFill>
                  <a:schemeClr val="tx1"/>
                </a:solidFill>
                <a:effectLst/>
                <a:latin typeface="+mn-lt"/>
                <a:ea typeface="+mn-ea"/>
                <a:cs typeface="+mn-cs"/>
              </a:rPr>
              <a:t>つです。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その方に似せて造られたわたしたちもまた、お互いをわかりあおうと努める存在でありたいと思います。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天国と地獄をどちらも天使に連れて行ってもらったこどもの話があります。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どちらも人がいて、食卓があって、美味しそうなごちそうが並んでいます。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なんだ、変わらないじゃないか、と男の子は思うのですが、</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地上と違うのは、使っているフォークやナイフがとても長いということでした。</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地獄の人たちはそれを自分で食べるために使うのですが、</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柄が長すぎて、せっかくおいしそうな食べ物をすくっても、口にいれることができず、お腹が満たされることがありません。</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では天国は？ということ、ここの人たちはとてもうれしそうにしています。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なぜなら、柄の長いナイフやフォークでお互いに食べさせあっているからでした。</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無理やり、こちらの思い通りにするのではなく、</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私たちに本来与えらえている、愛し合う存在、</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理解し合って生きる存在でいられるよう、お互いのために力を使う者でありたいと思います。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10</a:t>
            </a:fld>
            <a:endParaRPr lang="en-US"/>
          </a:p>
        </p:txBody>
      </p:sp>
    </p:spTree>
    <p:extLst>
      <p:ext uri="{BB962C8B-B14F-4D97-AF65-F5344CB8AC3E}">
        <p14:creationId xmlns:p14="http://schemas.microsoft.com/office/powerpoint/2010/main" val="93232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尊重すること</a:t>
            </a:r>
            <a:r>
              <a:rPr lang="en-US" sz="1200" kern="1200" dirty="0" err="1">
                <a:solidFill>
                  <a:schemeClr val="tx1"/>
                </a:solidFill>
                <a:effectLst/>
                <a:latin typeface="+mn-lt"/>
                <a:ea typeface="+mn-ea"/>
                <a:cs typeface="+mn-cs"/>
              </a:rPr>
              <a:t>私たちは自分の境界線、自分の体、そして自分の力を尊重しなければなりません</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つまり</a:t>
            </a:r>
            <a:r>
              <a:rPr lang="en-US" sz="1200" b="1" kern="1200" dirty="0">
                <a:solidFill>
                  <a:schemeClr val="tx1"/>
                </a:solidFill>
                <a:effectLst/>
                <a:latin typeface="+mn-lt"/>
                <a:ea typeface="+mn-ea"/>
                <a:cs typeface="+mn-cs"/>
              </a:rPr>
              <a:t>、</a:t>
            </a:r>
            <a:r>
              <a:rPr lang="ja-JP" altLang="en-US" sz="1200" b="1" kern="1200" dirty="0">
                <a:solidFill>
                  <a:schemeClr val="tx1"/>
                </a:solidFill>
                <a:effectLst/>
                <a:latin typeface="+mn-lt"/>
                <a:ea typeface="+mn-ea"/>
                <a:cs typeface="+mn-cs"/>
              </a:rPr>
              <a:t>力を行使する</a:t>
            </a:r>
            <a:r>
              <a:rPr lang="en-US" sz="1200" b="1" kern="1200" dirty="0" err="1">
                <a:solidFill>
                  <a:schemeClr val="tx1"/>
                </a:solidFill>
                <a:effectLst/>
                <a:latin typeface="+mn-lt"/>
                <a:ea typeface="+mn-ea"/>
                <a:cs typeface="+mn-cs"/>
              </a:rPr>
              <a:t>ためにそれらを使用しないこと、また</a:t>
            </a:r>
            <a:r>
              <a:rPr lang="ja-JP" altLang="en-US" sz="1200" b="1" kern="1200" dirty="0">
                <a:solidFill>
                  <a:schemeClr val="tx1"/>
                </a:solidFill>
                <a:effectLst/>
                <a:latin typeface="+mn-lt"/>
                <a:ea typeface="+mn-ea"/>
                <a:cs typeface="+mn-cs"/>
              </a:rPr>
              <a:t>悲しい事件</a:t>
            </a:r>
            <a:r>
              <a:rPr lang="en-US" sz="1200" b="1" kern="1200" dirty="0" err="1">
                <a:solidFill>
                  <a:schemeClr val="tx1"/>
                </a:solidFill>
                <a:effectLst/>
                <a:latin typeface="+mn-lt"/>
                <a:ea typeface="+mn-ea"/>
                <a:cs typeface="+mn-cs"/>
              </a:rPr>
              <a:t>が起こ</a:t>
            </a:r>
            <a:r>
              <a:rPr lang="ja-JP" altLang="en-US" sz="1200" b="1" kern="1200" dirty="0">
                <a:solidFill>
                  <a:schemeClr val="tx1"/>
                </a:solidFill>
                <a:effectLst/>
                <a:latin typeface="+mn-lt"/>
                <a:ea typeface="+mn-ea"/>
                <a:cs typeface="+mn-cs"/>
              </a:rPr>
              <a:t>らないよう、こころを砕き行動する</a:t>
            </a:r>
            <a:r>
              <a:rPr lang="en-US" sz="1200" b="1" kern="1200" dirty="0" err="1">
                <a:solidFill>
                  <a:schemeClr val="tx1"/>
                </a:solidFill>
                <a:effectLst/>
                <a:latin typeface="+mn-lt"/>
                <a:ea typeface="+mn-ea"/>
                <a:cs typeface="+mn-cs"/>
              </a:rPr>
              <a:t>ことです</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パウロはこのことを</a:t>
            </a:r>
            <a:r>
              <a:rPr lang="en-US" altLang="ja-JP" sz="1200" kern="1200" dirty="0">
                <a:solidFill>
                  <a:schemeClr val="tx1"/>
                </a:solidFill>
                <a:effectLst/>
                <a:latin typeface="+mn-lt"/>
                <a:ea typeface="+mn-ea"/>
                <a:cs typeface="+mn-cs"/>
              </a:rPr>
              <a:t>ローマ12：1</a:t>
            </a:r>
            <a:r>
              <a:rPr lang="ja-JP" altLang="en-US" sz="1200" kern="1200" dirty="0">
                <a:solidFill>
                  <a:schemeClr val="tx1"/>
                </a:solidFill>
                <a:effectLst/>
                <a:latin typeface="+mn-lt"/>
                <a:ea typeface="+mn-ea"/>
                <a:cs typeface="+mn-cs"/>
              </a:rPr>
              <a:t>でこう書いています。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ja-JP" altLang="en-US" b="0" i="0" dirty="0">
                <a:solidFill>
                  <a:srgbClr val="121212"/>
                </a:solidFill>
                <a:effectLst/>
                <a:latin typeface="Georgia" panose="02040502050405020303" pitchFamily="18" charset="0"/>
              </a:rPr>
              <a:t>こういうわけで、兄弟たち、神の憐れみによってあなたがたに勧めます。</a:t>
            </a:r>
            <a:endParaRPr lang="en-US" altLang="ja-JP" b="0" i="0" dirty="0">
              <a:solidFill>
                <a:srgbClr val="12121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121212"/>
                </a:solidFill>
                <a:effectLst/>
                <a:latin typeface="Georgia" panose="02040502050405020303" pitchFamily="18" charset="0"/>
              </a:rPr>
              <a:t>自分の体を神に喜ばれる聖なる生けるいけにえとして献げなさい。これこそ、あなたがたのなすべき礼拝です。」</a:t>
            </a:r>
            <a:endParaRPr lang="en-US" altLang="ja-JP" b="0" i="0" dirty="0">
              <a:solidFill>
                <a:srgbClr val="12121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12121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また</a:t>
            </a:r>
            <a:r>
              <a:rPr lang="en-US" sz="1200" kern="1200" dirty="0">
                <a:solidFill>
                  <a:schemeClr val="tx1"/>
                </a:solidFill>
                <a:effectLst/>
                <a:latin typeface="+mn-lt"/>
                <a:ea typeface="+mn-ea"/>
                <a:cs typeface="+mn-cs"/>
              </a:rPr>
              <a:t>「</a:t>
            </a:r>
            <a:r>
              <a:rPr lang="ja-JP" altLang="en-US" b="0" i="0" dirty="0">
                <a:solidFill>
                  <a:srgbClr val="121212"/>
                </a:solidFill>
                <a:effectLst/>
                <a:latin typeface="Georgia" panose="02040502050405020303" pitchFamily="18" charset="0"/>
              </a:rPr>
              <a:t>知らないのですか。あなたがたの体は、神からいただいた聖霊が宿ってくださる神殿であり、</a:t>
            </a:r>
            <a:endParaRPr lang="en-US" altLang="ja-JP" b="0" i="0" dirty="0">
              <a:solidFill>
                <a:srgbClr val="12121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121212"/>
                </a:solidFill>
                <a:effectLst/>
                <a:latin typeface="Georgia" panose="02040502050405020303" pitchFamily="18" charset="0"/>
              </a:rPr>
              <a:t>あなたがたはもはや自分自身のものではないのです。</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1コリント6：19</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私たちには、すでに神様から与えられている恵まれた賜物があります。</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それは話すとうい才能であったり、教えることかもしれません。</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健康な体や痛みのわかるための苦い経験かもしれません。</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モーセがイスラセル人を奴隷としていたエジプトから導き出すとき、</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神はエジプトの王に開放宣言を言わせるため、モーセを任命します。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しかし、このときのモーセは、かつてのエジプト王女の息子としてではなく、</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同朋のためにエジプト人を殺し、王宮から逃げ出し、何十年も羊飼いをしていたときでした。</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王の前で神の言葉を伝えるなど、自分には全く向いていない働きであると、</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モーセは何度も神の招きを辞退しようと試みます。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しかし、出エジプト記</a:t>
            </a:r>
            <a:r>
              <a:rPr lang="en-US" altLang="ja-JP" sz="1200" kern="1200" dirty="0">
                <a:solidFill>
                  <a:schemeClr val="tx1"/>
                </a:solidFill>
                <a:effectLst/>
                <a:latin typeface="+mn-lt"/>
                <a:ea typeface="+mn-ea"/>
                <a:cs typeface="+mn-cs"/>
              </a:rPr>
              <a:t>4</a:t>
            </a:r>
            <a:r>
              <a:rPr lang="ja-JP" altLang="en-US"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a:t>
            </a:r>
            <a:r>
              <a:rPr lang="ja-JP" altLang="en-US" sz="1200" kern="1200" dirty="0">
                <a:solidFill>
                  <a:schemeClr val="tx1"/>
                </a:solidFill>
                <a:effectLst/>
                <a:latin typeface="+mn-lt"/>
                <a:ea typeface="+mn-ea"/>
                <a:cs typeface="+mn-cs"/>
              </a:rPr>
              <a:t>で、神が言われたのは「あなたが手に持っているものは何か」でした。</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モーセの返事は一言でした。　「杖です」。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彼が持っていたのは羊飼いの杖だけでした。これを地面になげると蛇になり、尾っぽをつかむと杖に戻りました。</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それで王がイスラエルの神を信じなければ、今度はうでをふところに出し入れすると、</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真っ白な重い皮膚病にかかったり、治ったりする奇跡を体験させられます。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それでも神を信じなければ、ナイル川の水を地面に流せば、血に変わるというものでした。</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しかし、モーセはさらに食い下がります。「私は舌の重いものです」。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すると神は４：</a:t>
            </a:r>
            <a:r>
              <a:rPr lang="en-US" altLang="ja-JP" sz="1200" kern="1200" dirty="0">
                <a:solidFill>
                  <a:schemeClr val="tx1"/>
                </a:solidFill>
                <a:effectLst/>
                <a:latin typeface="+mn-lt"/>
                <a:ea typeface="+mn-ea"/>
                <a:cs typeface="+mn-cs"/>
              </a:rPr>
              <a:t>12</a:t>
            </a:r>
            <a:r>
              <a:rPr lang="ja-JP" altLang="en-US" sz="1200" kern="1200" dirty="0">
                <a:solidFill>
                  <a:schemeClr val="tx1"/>
                </a:solidFill>
                <a:effectLst/>
                <a:latin typeface="+mn-lt"/>
                <a:ea typeface="+mn-ea"/>
                <a:cs typeface="+mn-cs"/>
              </a:rPr>
              <a:t>で「</a:t>
            </a:r>
            <a:r>
              <a:rPr lang="ja-JP" altLang="en-US" b="0" i="0" dirty="0">
                <a:solidFill>
                  <a:srgbClr val="121212"/>
                </a:solidFill>
                <a:effectLst/>
                <a:latin typeface="Georgia" panose="02040502050405020303" pitchFamily="18" charset="0"/>
              </a:rPr>
              <a:t>さあ、行くがよい。このわたしがあなたの口と共にあって、あなたが語るべきことを教えよう。」</a:t>
            </a:r>
            <a:endParaRPr lang="en-US" altLang="ja-JP" b="0" i="0" dirty="0">
              <a:solidFill>
                <a:srgbClr val="121212"/>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驚くことに、それでもモーセは断ろうとしますが、弁の立つ兄アロンも共にいくことを提示され、</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神が語る、との約束が与えられ、モーセはやっとエジプトへ行くことにしたのでした。</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皆さんは神からなにをすでにあたえらえているでしょうか。</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自分にはない才能をもった家族や友人でしょうか。</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いつも家庭で仕事場で使っている道具でしょうか。</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私がまさか、神のご用などできるわけがありません、と勝手に</a:t>
            </a:r>
            <a:r>
              <a:rPr lang="en-US" altLang="ja-JP" sz="1200" kern="1200" dirty="0" err="1">
                <a:solidFill>
                  <a:schemeClr val="tx1"/>
                </a:solidFill>
                <a:effectLst/>
                <a:latin typeface="+mn-lt"/>
                <a:ea typeface="+mn-ea"/>
                <a:cs typeface="+mn-cs"/>
              </a:rPr>
              <a:t>自分の境界線</a:t>
            </a:r>
            <a:r>
              <a:rPr lang="ja-JP" altLang="en-US" sz="1200" kern="1200" dirty="0">
                <a:solidFill>
                  <a:schemeClr val="tx1"/>
                </a:solidFill>
                <a:effectLst/>
                <a:latin typeface="+mn-lt"/>
                <a:ea typeface="+mn-ea"/>
                <a:cs typeface="+mn-cs"/>
              </a:rPr>
              <a:t>を決めたり</a:t>
            </a:r>
            <a:r>
              <a:rPr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または逆に持っている物以上のことができると過信したり、ひとの境界線に押し入ったりしないようにしたいものです。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err="1">
                <a:solidFill>
                  <a:schemeClr val="tx1"/>
                </a:solidFill>
                <a:effectLst/>
                <a:latin typeface="+mn-lt"/>
                <a:ea typeface="+mn-ea"/>
                <a:cs typeface="+mn-cs"/>
              </a:rPr>
              <a:t>自分の体</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自分のいつもしていることは神から与えられた賜物です。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err="1">
                <a:solidFill>
                  <a:schemeClr val="tx1"/>
                </a:solidFill>
                <a:effectLst/>
                <a:latin typeface="+mn-lt"/>
                <a:ea typeface="+mn-ea"/>
                <a:cs typeface="+mn-cs"/>
              </a:rPr>
              <a:t>そして</a:t>
            </a:r>
            <a:r>
              <a:rPr lang="ja-JP" altLang="en-US" sz="1200" kern="1200" dirty="0">
                <a:solidFill>
                  <a:schemeClr val="tx1"/>
                </a:solidFill>
                <a:effectLst/>
                <a:latin typeface="+mn-lt"/>
                <a:ea typeface="+mn-ea"/>
                <a:cs typeface="+mn-cs"/>
              </a:rPr>
              <a:t>それらを生かすための力も、すでに与えていただいています。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与えられている</a:t>
            </a:r>
            <a:r>
              <a:rPr lang="en-US" altLang="ja-JP" sz="1200" kern="1200" dirty="0" err="1">
                <a:solidFill>
                  <a:schemeClr val="tx1"/>
                </a:solidFill>
                <a:effectLst/>
                <a:latin typeface="+mn-lt"/>
                <a:ea typeface="+mn-ea"/>
                <a:cs typeface="+mn-cs"/>
              </a:rPr>
              <a:t>力を</a:t>
            </a:r>
            <a:r>
              <a:rPr lang="ja-JP" altLang="en-US" sz="1200" kern="1200" dirty="0">
                <a:solidFill>
                  <a:schemeClr val="tx1"/>
                </a:solidFill>
                <a:effectLst/>
                <a:latin typeface="+mn-lt"/>
                <a:ea typeface="+mn-ea"/>
                <a:cs typeface="+mn-cs"/>
              </a:rPr>
              <a:t>命を</a:t>
            </a:r>
            <a:r>
              <a:rPr lang="en-US" altLang="ja-JP" sz="1200" kern="1200" dirty="0" err="1">
                <a:solidFill>
                  <a:schemeClr val="tx1"/>
                </a:solidFill>
                <a:effectLst/>
                <a:latin typeface="+mn-lt"/>
                <a:ea typeface="+mn-ea"/>
                <a:cs typeface="+mn-cs"/>
              </a:rPr>
              <a:t>尊重し</a:t>
            </a:r>
            <a:r>
              <a:rPr lang="ja-JP" altLang="en-US" sz="1200" kern="1200" dirty="0">
                <a:solidFill>
                  <a:schemeClr val="tx1"/>
                </a:solidFill>
                <a:effectLst/>
                <a:latin typeface="+mn-lt"/>
                <a:ea typeface="+mn-ea"/>
                <a:cs typeface="+mn-cs"/>
              </a:rPr>
              <a:t>ましょう。</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神がそれらを使ってやってもらいたいことがある、と、私たちを頼りにされています。おささげしましょう。</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ローマ</a:t>
            </a:r>
            <a:r>
              <a:rPr lang="en-US" altLang="ja-JP" sz="1200" b="1" kern="1200" dirty="0">
                <a:solidFill>
                  <a:schemeClr val="tx1"/>
                </a:solidFill>
                <a:effectLst/>
                <a:latin typeface="+mn-lt"/>
                <a:ea typeface="+mn-ea"/>
                <a:cs typeface="+mn-cs"/>
              </a:rPr>
              <a:t>12</a:t>
            </a:r>
            <a:r>
              <a:rPr lang="ja-JP" altLang="en-US" sz="1200" b="1" kern="1200" dirty="0">
                <a:solidFill>
                  <a:schemeClr val="tx1"/>
                </a:solidFill>
                <a:effectLst/>
                <a:latin typeface="+mn-lt"/>
                <a:ea typeface="+mn-ea"/>
                <a:cs typeface="+mn-cs"/>
              </a:rPr>
              <a:t>：２、３は続けてこう書いてあります。</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「心を新たにして自分を変えていただき、何が神のみ心であるか、</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何が善いことで、神喜ばれ、また完全なことであるかをわきまえるようになりなさい。</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私に与えられた恵みによって、あなたがた一人ひとりに言います。</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自分を過大評価してはなりません。</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むしろ、神が各自に分け与えてくださった信仰の度合いに応じて慎み深く評価すべきです。」</a:t>
            </a:r>
            <a:endParaRPr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0D79B-D250-F942-A3D6-F0E999E3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76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協力すること</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最初の頃、アダムとエバは</a:t>
            </a:r>
            <a:r>
              <a:rPr lang="en-US" sz="1200" i="1" kern="1200" dirty="0" err="1">
                <a:solidFill>
                  <a:schemeClr val="tx1"/>
                </a:solidFill>
                <a:effectLst/>
                <a:latin typeface="+mn-lt"/>
                <a:ea typeface="+mn-ea"/>
                <a:cs typeface="+mn-cs"/>
              </a:rPr>
              <a:t>二人とも</a:t>
            </a:r>
            <a:r>
              <a:rPr lang="ja-JP" altLang="en-US" sz="1200" i="1" kern="1200" dirty="0">
                <a:solidFill>
                  <a:schemeClr val="tx1"/>
                </a:solidFill>
                <a:effectLst/>
                <a:latin typeface="+mn-lt"/>
                <a:ea typeface="+mn-ea"/>
                <a:cs typeface="+mn-cs"/>
              </a:rPr>
              <a:t>に</a:t>
            </a:r>
            <a:r>
              <a:rPr lang="en-US" sz="1200" kern="1200" dirty="0" err="1">
                <a:solidFill>
                  <a:schemeClr val="tx1"/>
                </a:solidFill>
                <a:effectLst/>
                <a:latin typeface="+mn-lt"/>
                <a:ea typeface="+mn-ea"/>
                <a:cs typeface="+mn-cs"/>
              </a:rPr>
              <a:t>支配権を与えられ</a:t>
            </a:r>
            <a:r>
              <a:rPr lang="ja-JP" altLang="en-US" sz="1200" kern="1200" dirty="0">
                <a:solidFill>
                  <a:schemeClr val="tx1"/>
                </a:solidFill>
                <a:effectLst/>
                <a:latin typeface="+mn-lt"/>
                <a:ea typeface="+mn-ea"/>
                <a:cs typeface="+mn-cs"/>
              </a:rPr>
              <a:t>、</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創世記</a:t>
            </a:r>
            <a:r>
              <a:rPr lang="en-US" altLang="ja-JP" sz="1200" kern="1200" dirty="0">
                <a:solidFill>
                  <a:schemeClr val="tx1"/>
                </a:solidFill>
                <a:effectLst/>
                <a:latin typeface="+mn-lt"/>
                <a:ea typeface="+mn-ea"/>
                <a:cs typeface="+mn-cs"/>
              </a:rPr>
              <a:t>2</a:t>
            </a:r>
            <a:r>
              <a:rPr lang="ja-JP" altLang="en-US" sz="1200" kern="1200" dirty="0">
                <a:solidFill>
                  <a:schemeClr val="tx1"/>
                </a:solidFill>
                <a:effectLst/>
                <a:latin typeface="+mn-lt"/>
                <a:ea typeface="+mn-ea"/>
                <a:cs typeface="+mn-cs"/>
              </a:rPr>
              <a:t>：</a:t>
            </a:r>
            <a:r>
              <a:rPr lang="en-US" altLang="ja-JP" sz="1200" kern="1200" dirty="0">
                <a:solidFill>
                  <a:schemeClr val="tx1"/>
                </a:solidFill>
                <a:effectLst/>
                <a:latin typeface="+mn-lt"/>
                <a:ea typeface="+mn-ea"/>
                <a:cs typeface="+mn-cs"/>
              </a:rPr>
              <a:t>24</a:t>
            </a:r>
            <a:r>
              <a:rPr lang="ja-JP" altLang="en-US" sz="1200" kern="1200" dirty="0">
                <a:solidFill>
                  <a:schemeClr val="tx1"/>
                </a:solidFill>
                <a:effectLst/>
                <a:latin typeface="+mn-lt"/>
                <a:ea typeface="+mn-ea"/>
                <a:cs typeface="+mn-cs"/>
              </a:rPr>
              <a:t>では「男は父母を離れて女と結ばれ、</a:t>
            </a:r>
            <a:r>
              <a:rPr lang="en-US" altLang="ja-JP" sz="1200" kern="1200" dirty="0">
                <a:solidFill>
                  <a:schemeClr val="tx1"/>
                </a:solidFill>
                <a:effectLst/>
                <a:latin typeface="+mn-lt"/>
                <a:ea typeface="+mn-ea"/>
                <a:cs typeface="+mn-cs"/>
              </a:rPr>
              <a:t>2</a:t>
            </a:r>
            <a:r>
              <a:rPr lang="ja-JP" altLang="en-US" sz="1200" kern="1200" dirty="0">
                <a:solidFill>
                  <a:schemeClr val="tx1"/>
                </a:solidFill>
                <a:effectLst/>
                <a:latin typeface="+mn-lt"/>
                <a:ea typeface="+mn-ea"/>
                <a:cs typeface="+mn-cs"/>
              </a:rPr>
              <a:t>人は一体となる」と書かれています。</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どちら</a:t>
            </a:r>
            <a:r>
              <a:rPr lang="ja-JP" altLang="en-US" sz="1200" kern="1200" dirty="0">
                <a:solidFill>
                  <a:schemeClr val="tx1"/>
                </a:solidFill>
                <a:effectLst/>
                <a:latin typeface="+mn-lt"/>
                <a:ea typeface="+mn-ea"/>
                <a:cs typeface="+mn-cs"/>
              </a:rPr>
              <a:t>かが力をもっていて、もう一人を従わせる関係ではなかったのです。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一体ですから。どちらかが</a:t>
            </a:r>
            <a:r>
              <a:rPr lang="en-US" sz="1200" kern="1200" dirty="0" err="1">
                <a:solidFill>
                  <a:schemeClr val="tx1"/>
                </a:solidFill>
                <a:effectLst/>
                <a:latin typeface="+mn-lt"/>
                <a:ea typeface="+mn-ea"/>
                <a:cs typeface="+mn-cs"/>
              </a:rPr>
              <a:t>力を行使</a:t>
            </a:r>
            <a:r>
              <a:rPr lang="ja-JP" altLang="en-US" sz="1200" kern="1200" dirty="0">
                <a:solidFill>
                  <a:schemeClr val="tx1"/>
                </a:solidFill>
                <a:effectLst/>
                <a:latin typeface="+mn-lt"/>
                <a:ea typeface="+mn-ea"/>
                <a:cs typeface="+mn-cs"/>
              </a:rPr>
              <a:t>する場合、両者ともが痛みを感じる存在として</a:t>
            </a:r>
            <a:r>
              <a:rPr lang="en-US" altLang="ja-JP" sz="1200" kern="1200" dirty="0">
                <a:solidFill>
                  <a:schemeClr val="tx1"/>
                </a:solidFill>
                <a:effectLst/>
                <a:latin typeface="+mn-lt"/>
                <a:ea typeface="+mn-ea"/>
                <a:cs typeface="+mn-cs"/>
              </a:rPr>
              <a:t>2</a:t>
            </a:r>
            <a:r>
              <a:rPr lang="ja-JP" altLang="en-US" sz="1200" kern="1200" dirty="0">
                <a:solidFill>
                  <a:schemeClr val="tx1"/>
                </a:solidFill>
                <a:effectLst/>
                <a:latin typeface="+mn-lt"/>
                <a:ea typeface="+mn-ea"/>
                <a:cs typeface="+mn-cs"/>
              </a:rPr>
              <a:t>人は造られました</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イエス様が弟子たちを派遣した時、一人ではなく</a:t>
            </a:r>
            <a:r>
              <a:rPr lang="en-US" altLang="ja-JP" sz="1200" b="1" kern="1200" dirty="0">
                <a:solidFill>
                  <a:schemeClr val="tx1"/>
                </a:solidFill>
                <a:effectLst/>
                <a:latin typeface="+mn-lt"/>
                <a:ea typeface="+mn-ea"/>
                <a:cs typeface="+mn-cs"/>
              </a:rPr>
              <a:t>2</a:t>
            </a:r>
            <a:r>
              <a:rPr lang="ja-JP" altLang="en-US" sz="1200" b="1" kern="1200" dirty="0">
                <a:solidFill>
                  <a:schemeClr val="tx1"/>
                </a:solidFill>
                <a:effectLst/>
                <a:latin typeface="+mn-lt"/>
                <a:ea typeface="+mn-ea"/>
                <a:cs typeface="+mn-cs"/>
              </a:rPr>
              <a:t>人で行かされました。</a:t>
            </a:r>
            <a:endParaRPr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200" dirty="0">
                <a:solidFill>
                  <a:schemeClr val="tx1"/>
                </a:solidFill>
                <a:effectLst/>
                <a:latin typeface="+mn-lt"/>
                <a:ea typeface="+mn-ea"/>
                <a:cs typeface="+mn-cs"/>
              </a:rPr>
              <a:t>パウロの伝道旅行も何人か同行者は変わっても、二人で行っています。</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私たちが他の人の上に立つのではなく、一緒に働くとき、より良い結果が生まれます</a:t>
            </a:r>
            <a:r>
              <a:rPr lang="en-US"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chemeClr val="bg2">
                    <a:lumMod val="25000"/>
                  </a:schemeClr>
                </a:solidFill>
                <a:effectLst/>
                <a:latin typeface="Meiryo UI" panose="020B0604030504040204" pitchFamily="50" charset="-128"/>
                <a:ea typeface="Meiryo UI" panose="020B0604030504040204" pitchFamily="50" charset="-128"/>
              </a:rPr>
              <a:t>パウロは私たちにいただいた力を体の部分に例えて、みんなで一つの体をつくっていることを教えています。</a:t>
            </a: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bg2">
                    <a:lumMod val="25000"/>
                  </a:schemeClr>
                </a:solidFill>
                <a:effectLst/>
                <a:latin typeface="Meiryo UI" panose="020B0604030504040204" pitchFamily="50" charset="-128"/>
                <a:ea typeface="Meiryo UI" panose="020B0604030504040204" pitchFamily="50" charset="-128"/>
              </a:rPr>
              <a:t>さきほどお読みした</a:t>
            </a:r>
            <a:r>
              <a:rPr lang="en-US" altLang="ja-JP" sz="1200" kern="1200" dirty="0">
                <a:solidFill>
                  <a:schemeClr val="bg2">
                    <a:lumMod val="25000"/>
                  </a:schemeClr>
                </a:solidFill>
                <a:effectLst/>
                <a:latin typeface="Meiryo UI" panose="020B0604030504040204" pitchFamily="50" charset="-128"/>
                <a:ea typeface="Meiryo UI" panose="020B0604030504040204" pitchFamily="50" charset="-128"/>
              </a:rPr>
              <a:t>ローマ12：</a:t>
            </a:r>
            <a:r>
              <a:rPr lang="ja-JP" altLang="en-US" sz="1200" kern="1200" dirty="0">
                <a:solidFill>
                  <a:schemeClr val="bg2">
                    <a:lumMod val="25000"/>
                  </a:schemeClr>
                </a:solidFill>
                <a:effectLst/>
                <a:latin typeface="Meiryo UI" panose="020B0604030504040204" pitchFamily="50" charset="-128"/>
                <a:ea typeface="Meiryo UI" panose="020B0604030504040204" pitchFamily="50" charset="-128"/>
              </a:rPr>
              <a:t>続きです。</a:t>
            </a:r>
            <a:r>
              <a:rPr lang="en-US" altLang="ja-JP" sz="1200" kern="1200" dirty="0">
                <a:solidFill>
                  <a:schemeClr val="bg2">
                    <a:lumMod val="25000"/>
                  </a:schemeClr>
                </a:solidFill>
                <a:effectLst/>
                <a:latin typeface="Meiryo UI" panose="020B0604030504040204" pitchFamily="50" charset="-128"/>
                <a:ea typeface="Meiryo UI" panose="020B0604030504040204" pitchFamily="50" charset="-128"/>
              </a:rPr>
              <a:t>4</a:t>
            </a:r>
            <a:r>
              <a:rPr lang="ja-JP" altLang="en-US" sz="1200" kern="1200" dirty="0">
                <a:solidFill>
                  <a:schemeClr val="bg2">
                    <a:lumMod val="25000"/>
                  </a:schemeClr>
                </a:solidFill>
                <a:effectLst/>
                <a:latin typeface="Meiryo UI" panose="020B0604030504040204" pitchFamily="50" charset="-128"/>
                <a:ea typeface="Meiryo UI" panose="020B0604030504040204" pitchFamily="50" charset="-128"/>
              </a:rPr>
              <a:t>節</a:t>
            </a:r>
            <a:r>
              <a:rPr lang="en-US" altLang="ja-JP" sz="1200" kern="1200" dirty="0">
                <a:solidFill>
                  <a:schemeClr val="bg2">
                    <a:lumMod val="25000"/>
                  </a:schemeClr>
                </a:solidFill>
                <a:effectLst/>
                <a:latin typeface="Meiryo UI" panose="020B0604030504040204" pitchFamily="50" charset="-128"/>
                <a:ea typeface="Meiryo UI" panose="020B0604030504040204" pitchFamily="50" charset="-128"/>
              </a:rPr>
              <a:t>5</a:t>
            </a:r>
            <a:r>
              <a:rPr lang="ja-JP" altLang="en-US" sz="1200" kern="1200" dirty="0">
                <a:solidFill>
                  <a:schemeClr val="bg2">
                    <a:lumMod val="25000"/>
                  </a:schemeClr>
                </a:solidFill>
                <a:effectLst/>
                <a:latin typeface="Meiryo UI" panose="020B0604030504040204" pitchFamily="50" charset="-128"/>
                <a:ea typeface="Meiryo UI" panose="020B0604030504040204" pitchFamily="50" charset="-128"/>
              </a:rPr>
              <a:t>節</a:t>
            </a:r>
            <a:endParaRPr kumimoji="0" lang="en-US" altLang="ja-JP" sz="1200" b="0" i="0" u="none" strike="noStrike" kern="1200" cap="none" spc="0" normalizeH="0" baseline="0" noProof="0" dirty="0">
              <a:ln>
                <a:noFill/>
              </a:ln>
              <a:solidFill>
                <a:schemeClr val="bg2">
                  <a:lumMod val="25000"/>
                </a:schemeClr>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chemeClr val="bg2">
                    <a:lumMod val="25000"/>
                  </a:schemeClr>
                </a:solidFill>
                <a:effectLst/>
                <a:latin typeface="Meiryo UI" panose="020B0604030504040204" pitchFamily="50" charset="-128"/>
                <a:ea typeface="Meiryo UI" panose="020B0604030504040204" pitchFamily="50" charset="-128"/>
              </a:rPr>
              <a:t>「というのは、わたしたちの一つの体は多くの部分から成り立っていても、すべての部分が同じ働きをしていないように、</a:t>
            </a: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chemeClr val="bg2">
                    <a:lumMod val="25000"/>
                  </a:schemeClr>
                </a:solidFill>
                <a:effectLst/>
                <a:latin typeface="Meiryo UI" panose="020B0604030504040204" pitchFamily="50" charset="-128"/>
                <a:ea typeface="Meiryo UI" panose="020B0604030504040204" pitchFamily="50" charset="-128"/>
              </a:rPr>
              <a:t> わたしたちも数は多いが、キリストに結ばれて一つの体を形づくっており、各自は互いに部分なのです。</a:t>
            </a: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chemeClr val="bg2">
                    <a:lumMod val="25000"/>
                  </a:schemeClr>
                </a:solidFill>
                <a:effectLst/>
                <a:latin typeface="Meiryo UI" panose="020B0604030504040204" pitchFamily="50" charset="-128"/>
                <a:ea typeface="Meiryo UI" panose="020B0604030504040204" pitchFamily="50" charset="-128"/>
              </a:rPr>
              <a:t>先週の家庭部「今日の光」にこの聖句の解説が載っていましたので、読ませていただきます。</a:t>
            </a: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solidFill>
                  <a:schemeClr val="bg2">
                    <a:lumMod val="25000"/>
                  </a:schemeClr>
                </a:solidFill>
                <a:effectLst/>
                <a:latin typeface="Meiryo UI" panose="020B0604030504040204" pitchFamily="50" charset="-128"/>
                <a:ea typeface="Meiryo UI" panose="020B0604030504040204" pitchFamily="50" charset="-128"/>
              </a:rPr>
              <a:t>（第九は独唱では伝わらない。ベートーベンの真意は合唱で表現されるもの）</a:t>
            </a: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chemeClr val="bg2">
                  <a:lumMod val="25000"/>
                </a:schemeClr>
              </a:solidFill>
              <a:effectLst/>
              <a:latin typeface="Meiryo UI" panose="020B0604030504040204" pitchFamily="50" charset="-128"/>
              <a:ea typeface="Meiryo UI" panose="020B0604030504040204" pitchFamily="50" charset="-128"/>
            </a:endParaRPr>
          </a:p>
          <a:p>
            <a:r>
              <a:rPr lang="ja-JP" altLang="en-US" sz="1200" kern="1200" dirty="0">
                <a:solidFill>
                  <a:schemeClr val="tx1"/>
                </a:solidFill>
                <a:effectLst/>
                <a:latin typeface="+mn-lt"/>
                <a:ea typeface="+mn-ea"/>
                <a:cs typeface="+mn-cs"/>
              </a:rPr>
              <a:t>神様は私たちを導いてくださっていますが、</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お互いに、力を無理やり押し通そうとすると収拾がつかなくなります。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できることも、気になることも、全く違いますし、こうしたらいいのに、や、こうしてほしいな、ということは</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神様を中心に祈って勧めなくては、傷つけあうばかりになります。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神様をたたえ、お互いの存在を感謝し、</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神様はどう思われているのか、祈って一歩先を目指そうとするとき、</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キリストの愛が、お互いのとがった部分をよい具合に溶かしてくださり、</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とげではなく、歯車になって補いあいながら前に進むことができるようになるのかもしれません。</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私は主人と結婚することになった時、ちょっと普通の段階とは違う手順をおって結婚しました。</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わたしは三育教育を受ける中で、数人で聖書を読むことが楽しく、</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「うちはクリスチャンでね、一緒に聖書読む？」と公に言うためには、</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三育の教師か牧師の家庭が現実的ではないか、と神様にみこころを祈っていました。</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また、自分はすぐ神様から離れてしまう弱さがあることもわかっており、</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そのような家庭に身を置くことで、神の元から迷い出ることを防げるのではないかという思いもありました。</a:t>
            </a:r>
            <a:endParaRPr lang="en-US" altLang="ja-JP" sz="1200" strike="sngStrike" kern="1200" dirty="0">
              <a:solidFill>
                <a:schemeClr val="tx1"/>
              </a:solidFill>
              <a:effectLst/>
              <a:latin typeface="+mn-lt"/>
              <a:ea typeface="+mn-ea"/>
              <a:cs typeface="+mn-cs"/>
            </a:endParaRPr>
          </a:p>
          <a:p>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主人は友達が紹介してくれたのですが、なぜか気に入ってくれたようで、</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私の願いを聞いたあとは、まだつきあってもいないのに、自分が牧師になって、幸せにできるんじゃないかと、</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当時、預言の声で働くために神学科の勉強をしていた私の後輩として学校に入学してきました。</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当初は、神が彼を牧師にするために私が使われただけなのではないか、とたくさんの友だちにも祈ってもらったのですが、</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ともに神に祈り、聖霊によってみ言葉を読み進めるうちに、</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だんだんとお互いの信仰やどのように生きていきたいかを理解し合うことができ、数年後、結婚することができました。</a:t>
            </a:r>
            <a:endParaRPr lang="en-US" altLang="ja-JP" sz="1200" strike="sngStrike" kern="1200" dirty="0">
              <a:solidFill>
                <a:schemeClr val="tx1"/>
              </a:solidFill>
              <a:effectLst/>
              <a:latin typeface="+mn-lt"/>
              <a:ea typeface="+mn-ea"/>
              <a:cs typeface="+mn-cs"/>
            </a:endParaRPr>
          </a:p>
          <a:p>
            <a:r>
              <a:rPr lang="ja-JP" altLang="en-US" sz="1200" strike="sngStrike" kern="1200" dirty="0">
                <a:solidFill>
                  <a:schemeClr val="tx1"/>
                </a:solidFill>
                <a:effectLst/>
                <a:latin typeface="+mn-lt"/>
                <a:ea typeface="+mn-ea"/>
                <a:cs typeface="+mn-cs"/>
              </a:rPr>
              <a:t>大変心が祝福で満たされ、神様を中心にするとこんなに平安なのか、と感じたのを覚えています。</a:t>
            </a:r>
            <a:endParaRPr lang="en-US" altLang="ja-JP"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0D79B-D250-F942-A3D6-F0E999E3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7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結論</a:t>
            </a:r>
            <a:endParaRPr lang="en-US"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包丁は料理のために使われ、家族の健康を支えます。</a:t>
            </a:r>
            <a:endParaRPr lang="en-US" altLang="ja-JP"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その道具は</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決してなにかを</a:t>
            </a:r>
            <a:r>
              <a:rPr lang="en-US" sz="1200" kern="1200" dirty="0" err="1">
                <a:solidFill>
                  <a:schemeClr val="tx1"/>
                </a:solidFill>
                <a:effectLst/>
                <a:latin typeface="+mn-lt"/>
                <a:ea typeface="+mn-ea"/>
                <a:cs typeface="+mn-cs"/>
              </a:rPr>
              <a:t>傷つけ、汚すために使われ</a:t>
            </a:r>
            <a:r>
              <a:rPr lang="ja-JP" altLang="en-US" sz="1200" kern="1200" dirty="0">
                <a:solidFill>
                  <a:schemeClr val="tx1"/>
                </a:solidFill>
                <a:effectLst/>
                <a:latin typeface="+mn-lt"/>
                <a:ea typeface="+mn-ea"/>
                <a:cs typeface="+mn-cs"/>
              </a:rPr>
              <a:t>てはいけません</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力も</a:t>
            </a:r>
            <a:r>
              <a:rPr lang="en-US" sz="1200" kern="1200" dirty="0">
                <a:solidFill>
                  <a:schemeClr val="tx1"/>
                </a:solidFill>
                <a:effectLst/>
                <a:latin typeface="+mn-lt"/>
                <a:ea typeface="+mn-ea"/>
                <a:cs typeface="+mn-cs"/>
              </a:rPr>
              <a:t>誤</a:t>
            </a:r>
            <a:r>
              <a:rPr lang="ja-JP" altLang="en-US" sz="1200" kern="1200" dirty="0">
                <a:solidFill>
                  <a:schemeClr val="tx1"/>
                </a:solidFill>
                <a:effectLst/>
                <a:latin typeface="+mn-lt"/>
                <a:ea typeface="+mn-ea"/>
                <a:cs typeface="+mn-cs"/>
              </a:rPr>
              <a:t>った</a:t>
            </a:r>
            <a:r>
              <a:rPr lang="en-US" sz="1200" kern="1200" dirty="0">
                <a:solidFill>
                  <a:schemeClr val="tx1"/>
                </a:solidFill>
                <a:effectLst/>
                <a:latin typeface="+mn-lt"/>
                <a:ea typeface="+mn-ea"/>
                <a:cs typeface="+mn-cs"/>
              </a:rPr>
              <a:t>用</a:t>
            </a:r>
            <a:r>
              <a:rPr lang="ja-JP" altLang="en-US" sz="1200" kern="1200" dirty="0">
                <a:solidFill>
                  <a:schemeClr val="tx1"/>
                </a:solidFill>
                <a:effectLst/>
                <a:latin typeface="+mn-lt"/>
                <a:ea typeface="+mn-ea"/>
                <a:cs typeface="+mn-cs"/>
              </a:rPr>
              <a:t>い方をすると</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他の人々をキリストのもとに導く機会を破壊してしまいます</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わたしたちに今、すでに与えらえている神の力は、神の偉大な力と</a:t>
            </a:r>
            <a:r>
              <a:rPr lang="en-US" sz="1200" kern="1200" dirty="0" err="1">
                <a:solidFill>
                  <a:schemeClr val="tx1"/>
                </a:solidFill>
                <a:effectLst/>
                <a:latin typeface="+mn-lt"/>
                <a:ea typeface="+mn-ea"/>
                <a:cs typeface="+mn-cs"/>
              </a:rPr>
              <a:t>永遠の栄光</a:t>
            </a:r>
            <a:r>
              <a:rPr lang="ja-JP" altLang="en-US" sz="1200" kern="1200" dirty="0">
                <a:solidFill>
                  <a:schemeClr val="tx1"/>
                </a:solidFill>
                <a:effectLst/>
                <a:latin typeface="+mn-lt"/>
                <a:ea typeface="+mn-ea"/>
                <a:cs typeface="+mn-cs"/>
              </a:rPr>
              <a:t>をあらわす</a:t>
            </a:r>
            <a:r>
              <a:rPr lang="en-US" sz="1200" kern="1200" dirty="0" err="1">
                <a:solidFill>
                  <a:schemeClr val="tx1"/>
                </a:solidFill>
                <a:effectLst/>
                <a:latin typeface="+mn-lt"/>
                <a:ea typeface="+mn-ea"/>
                <a:cs typeface="+mn-cs"/>
              </a:rPr>
              <a:t>ために</a:t>
            </a:r>
            <a:r>
              <a:rPr lang="ja-JP" altLang="en-US" sz="1200" kern="1200" dirty="0">
                <a:solidFill>
                  <a:schemeClr val="tx1"/>
                </a:solidFill>
                <a:effectLst/>
                <a:latin typeface="+mn-lt"/>
                <a:ea typeface="+mn-ea"/>
                <a:cs typeface="+mn-cs"/>
              </a:rPr>
              <a:t>使うことができます。</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kern="1200" dirty="0" err="1">
                <a:solidFill>
                  <a:schemeClr val="tx1"/>
                </a:solidFill>
                <a:effectLst/>
                <a:latin typeface="+mn-lt"/>
                <a:ea typeface="+mn-ea"/>
                <a:cs typeface="+mn-cs"/>
              </a:rPr>
              <a:t>聖霊によって形作られ</a:t>
            </a:r>
            <a:r>
              <a:rPr lang="ja-JP" altLang="en-US" sz="1200" strike="sngStrike" kern="1200" dirty="0">
                <a:solidFill>
                  <a:schemeClr val="tx1"/>
                </a:solidFill>
                <a:effectLst/>
                <a:latin typeface="+mn-lt"/>
                <a:ea typeface="+mn-ea"/>
                <a:cs typeface="+mn-cs"/>
              </a:rPr>
              <a:t>、となりの方と調和するために使うことができます。</a:t>
            </a:r>
            <a:endParaRPr lang="en-US" altLang="ja-JP" sz="120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trike="sngStrike" kern="1200" dirty="0">
                <a:solidFill>
                  <a:schemeClr val="tx1"/>
                </a:solidFill>
                <a:effectLst/>
                <a:latin typeface="+mn-lt"/>
                <a:ea typeface="+mn-ea"/>
                <a:cs typeface="+mn-cs"/>
              </a:rPr>
              <a:t>私たちは、この</a:t>
            </a:r>
            <a:r>
              <a:rPr lang="en-US" sz="1200" strike="sngStrike" kern="1200" dirty="0" err="1">
                <a:solidFill>
                  <a:schemeClr val="tx1"/>
                </a:solidFill>
                <a:effectLst/>
                <a:latin typeface="+mn-lt"/>
                <a:ea typeface="+mn-ea"/>
                <a:cs typeface="+mn-cs"/>
              </a:rPr>
              <a:t>美しい人生を創造するために、力を使うことができます</a:t>
            </a:r>
            <a:r>
              <a:rPr lang="en-US" sz="1200" strike="sngStrike" kern="1200" dirty="0">
                <a:solidFill>
                  <a:schemeClr val="tx1"/>
                </a:solidFill>
                <a:effectLst/>
                <a:latin typeface="+mn-lt"/>
                <a:ea typeface="+mn-ea"/>
                <a:cs typeface="+mn-cs"/>
              </a:rPr>
              <a:t>。 </a:t>
            </a:r>
          </a:p>
          <a:p>
            <a:r>
              <a:rPr lang="en-US" sz="1200" strike="sngStrike" kern="1200" dirty="0" err="1">
                <a:solidFill>
                  <a:schemeClr val="tx1"/>
                </a:solidFill>
                <a:effectLst/>
                <a:latin typeface="+mn-lt"/>
                <a:ea typeface="+mn-ea"/>
                <a:cs typeface="+mn-cs"/>
              </a:rPr>
              <a:t>聖霊の力によって、私たちはこの世界をより美しい場所にするために、神とともに働く人となります</a:t>
            </a:r>
            <a:r>
              <a:rPr lang="en-US" sz="1200" strike="sngStrike" kern="1200" dirty="0">
                <a:solidFill>
                  <a:schemeClr val="tx1"/>
                </a:solidFill>
                <a:effectLst/>
                <a:latin typeface="+mn-lt"/>
                <a:ea typeface="+mn-ea"/>
                <a:cs typeface="+mn-cs"/>
              </a:rPr>
              <a:t>。</a:t>
            </a:r>
          </a:p>
          <a:p>
            <a:r>
              <a:rPr lang="en-US" sz="1200" strike="sngStrike" kern="1200" dirty="0" err="1">
                <a:solidFill>
                  <a:schemeClr val="tx1"/>
                </a:solidFill>
                <a:effectLst/>
                <a:latin typeface="+mn-lt"/>
                <a:ea typeface="+mn-ea"/>
                <a:cs typeface="+mn-cs"/>
              </a:rPr>
              <a:t>神は、私たちが人々を美しい未来へ、ひいては力強く美しい永遠へと導くことを願っておられるのです</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0D79B-D250-F942-A3D6-F0E999E3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5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ja-JP" sz="1800" b="1" dirty="0">
                <a:effectLst/>
                <a:ea typeface="游明朝" panose="02020400000000000000" pitchFamily="18" charset="-128"/>
                <a:cs typeface="Times New Roman" panose="02020603050405020304" pitchFamily="18" charset="0"/>
              </a:rPr>
              <a:t>瞑想の言葉</a:t>
            </a:r>
            <a:endParaRPr lang="en-US" altLang="ja-JP" sz="1800" b="1" dirty="0">
              <a:effectLst/>
              <a:ea typeface="游明朝" panose="02020400000000000000" pitchFamily="18" charset="-128"/>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游明朝" panose="02020400000000000000" pitchFamily="18" charset="-128"/>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ja-JP" altLang="en-US" sz="1200" b="1" i="0" dirty="0">
                <a:solidFill>
                  <a:srgbClr val="121212"/>
                </a:solidFill>
                <a:effectLst/>
                <a:latin typeface="Meiryo UI" panose="020B0604030504040204" pitchFamily="50" charset="-128"/>
                <a:ea typeface="Meiryo UI" panose="020B0604030504040204" pitchFamily="50" charset="-128"/>
              </a:rPr>
              <a:t>神から招かれたのですから、その招きにふさわしく歩み、 </a:t>
            </a:r>
            <a:endParaRPr lang="en-US" altLang="ja-JP" sz="1200" b="1" i="0" dirty="0">
              <a:solidFill>
                <a:srgbClr val="121212"/>
              </a:solidFill>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b="1" i="0" dirty="0">
                <a:solidFill>
                  <a:srgbClr val="121212"/>
                </a:solidFill>
                <a:effectLst/>
                <a:latin typeface="Meiryo UI" panose="020B0604030504040204" pitchFamily="50" charset="-128"/>
                <a:ea typeface="Meiryo UI" panose="020B0604030504040204" pitchFamily="50" charset="-128"/>
              </a:rPr>
              <a:t>一切高ぶることなく、柔和で、寛容の心を持ちなさい。</a:t>
            </a:r>
            <a:endParaRPr kumimoji="0"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エペソ4:1-3)</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0D79B-D250-F942-A3D6-F0E999E3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50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ja-JP" altLang="en-US" sz="1200" b="1" i="0" dirty="0">
                <a:effectLst/>
                <a:latin typeface="Meiryo UI" panose="020B0604030504040204" pitchFamily="50" charset="-128"/>
                <a:ea typeface="Meiryo UI" panose="020B0604030504040204" pitchFamily="50" charset="-128"/>
              </a:rPr>
              <a:t>愛をもって互いに忍耐し、 </a:t>
            </a:r>
            <a:endParaRPr lang="en-US" altLang="ja-JP" sz="1200" b="1" i="0" dirty="0">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b="1" i="0" dirty="0">
                <a:effectLst/>
                <a:latin typeface="Meiryo UI" panose="020B0604030504040204" pitchFamily="50" charset="-128"/>
                <a:ea typeface="Meiryo UI" panose="020B0604030504040204" pitchFamily="50" charset="-128"/>
              </a:rPr>
              <a:t>平和のきずなで結ばれて、霊による一致を保つように努めなさい。</a:t>
            </a:r>
            <a:endParaRPr lang="en-US" altLang="ja-JP" sz="1200" b="1" i="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(エペソ4:1-3)</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私たちの人生がこのように、力を積極的に使い、感謝しながら生きるとき</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私たちは神のご性質を十分に発揮し</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真の礼拝で人々を神のもとに引きつけることができるのです</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これは最高の伝道です</a:t>
            </a:r>
            <a:r>
              <a:rPr lang="en-US" sz="120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アピール</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今日、ここに座っているあなたは</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聖霊があなたの心に語りかけ、傷ついた人々に神の愛と品性を伝えるために</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神と一緒に働くように求めていますか</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あなたの心が引っ張られるのを感じますか</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神は私たち全員に、痛みを抱えた</a:t>
            </a:r>
            <a:r>
              <a:rPr lang="ja-JP" altLang="en-US" sz="1200" kern="1200" dirty="0">
                <a:solidFill>
                  <a:schemeClr val="tx1"/>
                </a:solidFill>
                <a:effectLst/>
                <a:latin typeface="+mn-lt"/>
                <a:ea typeface="+mn-ea"/>
                <a:cs typeface="+mn-cs"/>
              </a:rPr>
              <a:t>人</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孤独な</a:t>
            </a:r>
            <a:r>
              <a:rPr lang="ja-JP" altLang="en-US" sz="1200" kern="1200" dirty="0">
                <a:solidFill>
                  <a:schemeClr val="tx1"/>
                </a:solidFill>
                <a:effectLst/>
                <a:latin typeface="+mn-lt"/>
                <a:ea typeface="+mn-ea"/>
                <a:cs typeface="+mn-cs"/>
              </a:rPr>
              <a:t>人</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虐待や悲しみの歴史を持つ</a:t>
            </a:r>
            <a:r>
              <a:rPr lang="ja-JP" altLang="en-US" sz="1200" kern="1200" dirty="0">
                <a:solidFill>
                  <a:schemeClr val="tx1"/>
                </a:solidFill>
                <a:effectLst/>
                <a:latin typeface="+mn-lt"/>
                <a:ea typeface="+mn-ea"/>
                <a:cs typeface="+mn-cs"/>
              </a:rPr>
              <a:t>人</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落ち込んだ</a:t>
            </a:r>
            <a:r>
              <a:rPr lang="ja-JP" altLang="en-US" sz="1200" kern="1200" dirty="0">
                <a:solidFill>
                  <a:schemeClr val="tx1"/>
                </a:solidFill>
                <a:effectLst/>
                <a:latin typeface="+mn-lt"/>
                <a:ea typeface="+mn-ea"/>
                <a:cs typeface="+mn-cs"/>
              </a:rPr>
              <a:t>人</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教会の裏側や一番後ろの席に身を隠そうとした</a:t>
            </a:r>
            <a:r>
              <a:rPr lang="ja-JP" altLang="en-US" sz="1200" kern="1200" dirty="0">
                <a:solidFill>
                  <a:schemeClr val="tx1"/>
                </a:solidFill>
                <a:effectLst/>
                <a:latin typeface="+mn-lt"/>
                <a:ea typeface="+mn-ea"/>
                <a:cs typeface="+mn-cs"/>
              </a:rPr>
              <a:t>人</a:t>
            </a:r>
            <a:r>
              <a:rPr lang="en-US" sz="1200" kern="1200" dirty="0" err="1">
                <a:solidFill>
                  <a:schemeClr val="tx1"/>
                </a:solidFill>
                <a:effectLst/>
                <a:latin typeface="+mn-lt"/>
                <a:ea typeface="+mn-ea"/>
                <a:cs typeface="+mn-cs"/>
              </a:rPr>
              <a:t>たちに手を差し伸べるよう求めておられます</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神様があなたに手を差し伸べ、奉仕するようにと呼んでおられるのが誰であれ</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その人</a:t>
            </a:r>
            <a:r>
              <a:rPr lang="en-US" sz="1200" kern="1200" dirty="0" err="1">
                <a:solidFill>
                  <a:schemeClr val="tx1"/>
                </a:solidFill>
                <a:effectLst/>
                <a:latin typeface="+mn-lt"/>
                <a:ea typeface="+mn-ea"/>
                <a:cs typeface="+mn-cs"/>
              </a:rPr>
              <a:t>が待っていることを忘れないでください</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あなたを待っているのです</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その人を長く待たせてはいけません</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もしあなたが今日、神様に答えて</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はい、私は仕えます、あなたのお名前と愛の中で、あなたのために奉仕します」と</a:t>
            </a:r>
            <a:r>
              <a:rPr lang="ja-JP" altLang="en-US" sz="1200" kern="1200" dirty="0">
                <a:solidFill>
                  <a:schemeClr val="tx1"/>
                </a:solidFill>
                <a:effectLst/>
                <a:latin typeface="+mn-lt"/>
                <a:ea typeface="+mn-ea"/>
                <a:cs typeface="+mn-cs"/>
              </a:rPr>
              <a:t>思われる</a:t>
            </a:r>
            <a:r>
              <a:rPr lang="en-US" sz="1200" kern="1200" dirty="0" err="1">
                <a:solidFill>
                  <a:schemeClr val="tx1"/>
                </a:solidFill>
                <a:effectLst/>
                <a:latin typeface="+mn-lt"/>
                <a:ea typeface="+mn-ea"/>
                <a:cs typeface="+mn-cs"/>
              </a:rPr>
              <a:t>なら</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ともに祈ってく</a:t>
            </a:r>
            <a:r>
              <a:rPr lang="en-US" sz="1200" kern="1200" dirty="0" err="1">
                <a:solidFill>
                  <a:schemeClr val="tx1"/>
                </a:solidFill>
                <a:effectLst/>
                <a:latin typeface="+mn-lt"/>
                <a:ea typeface="+mn-ea"/>
                <a:cs typeface="+mn-cs"/>
              </a:rPr>
              <a:t>ださい</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ja-JP" altLang="en-US" dirty="0"/>
              <a:t>「神様、あなたから受けた召しにふさわしく歩かせてください。</a:t>
            </a:r>
            <a:endParaRPr lang="en-US" altLang="ja-JP" dirty="0"/>
          </a:p>
          <a:p>
            <a:r>
              <a:rPr lang="ja-JP" altLang="en-US" dirty="0"/>
              <a:t>あなたから管理をまかされ、はじめから愛し合うものとして造っていただいていることを感謝いたします。</a:t>
            </a:r>
            <a:endParaRPr lang="en-US" altLang="ja-JP" dirty="0"/>
          </a:p>
          <a:p>
            <a:r>
              <a:rPr lang="ja-JP" altLang="en-US" dirty="0"/>
              <a:t>私の命を、あなたからすでにいただいている力を、ありがとうございます。</a:t>
            </a:r>
            <a:endParaRPr lang="en-US" altLang="ja-JP" dirty="0"/>
          </a:p>
          <a:p>
            <a:r>
              <a:rPr lang="ja-JP" altLang="en-US" dirty="0"/>
              <a:t>あなたがともにおられることを感謝いたします。どうぞ隣の方と補い合える、よいかたちに整え、力をあなたのために用いてください。</a:t>
            </a:r>
            <a:endParaRPr lang="en-US" altLang="ja-JP" dirty="0"/>
          </a:p>
          <a:p>
            <a:r>
              <a:rPr lang="ja-JP" altLang="en-US" dirty="0"/>
              <a:t>イエス様のみなによってお祈りいたします。アーメン」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0D79B-D250-F942-A3D6-F0E999E3AE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18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b="1" kern="1200" dirty="0">
                <a:solidFill>
                  <a:schemeClr val="tx1"/>
                </a:solidFill>
                <a:effectLst/>
                <a:latin typeface="+mn-lt"/>
                <a:ea typeface="+mn-ea"/>
                <a:cs typeface="+mn-cs"/>
              </a:rPr>
              <a:t>エペソ4章1節</a:t>
            </a:r>
            <a:r>
              <a:rPr lang="en-US" altLang="ja-JP" sz="1200" kern="1200" dirty="0">
                <a:solidFill>
                  <a:schemeClr val="tx1"/>
                </a:solidFill>
                <a:effectLst/>
                <a:latin typeface="+mn-lt"/>
                <a:ea typeface="+mn-ea"/>
                <a:cs typeface="+mn-cs"/>
              </a:rPr>
              <a:t>以下から、</a:t>
            </a:r>
            <a:r>
              <a:rPr lang="ja-JP" altLang="en-US" sz="1200" kern="1200" dirty="0">
                <a:solidFill>
                  <a:schemeClr val="tx1"/>
                </a:solidFill>
                <a:effectLst/>
                <a:latin typeface="+mn-lt"/>
                <a:ea typeface="+mn-ea"/>
                <a:cs typeface="+mn-cs"/>
              </a:rPr>
              <a:t>クリスチャン</a:t>
            </a:r>
            <a:r>
              <a:rPr lang="en-US" altLang="ja-JP" sz="1200" kern="1200" dirty="0">
                <a:solidFill>
                  <a:schemeClr val="tx1"/>
                </a:solidFill>
                <a:effectLst/>
                <a:latin typeface="+mn-lt"/>
                <a:ea typeface="+mn-ea"/>
                <a:cs typeface="+mn-cs"/>
              </a:rPr>
              <a:t>は</a:t>
            </a:r>
          </a:p>
          <a:p>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受けた召命にふさわしい生き方をしなさい</a:t>
            </a:r>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と促されてい</a:t>
            </a:r>
            <a:r>
              <a:rPr lang="ja-JP" altLang="en-US" sz="1200" kern="1200" dirty="0">
                <a:solidFill>
                  <a:schemeClr val="tx1"/>
                </a:solidFill>
                <a:effectLst/>
                <a:latin typeface="+mn-lt"/>
                <a:ea typeface="+mn-ea"/>
                <a:cs typeface="+mn-cs"/>
              </a:rPr>
              <a:t>ます</a:t>
            </a:r>
            <a:r>
              <a:rPr lang="en-US" altLang="ja-JP" sz="1200" kern="1200" dirty="0">
                <a:solidFill>
                  <a:schemeClr val="tx1"/>
                </a:solidFill>
                <a:effectLst/>
                <a:latin typeface="+mn-lt"/>
                <a:ea typeface="+mn-ea"/>
                <a:cs typeface="+mn-cs"/>
              </a:rPr>
              <a:t>。</a:t>
            </a:r>
          </a:p>
          <a:p>
            <a:r>
              <a:rPr lang="en-US" altLang="ja-JP" sz="1200" b="1" kern="1200" dirty="0" err="1">
                <a:solidFill>
                  <a:schemeClr val="tx1"/>
                </a:solidFill>
                <a:effectLst/>
                <a:latin typeface="+mn-lt"/>
                <a:ea typeface="+mn-ea"/>
                <a:cs typeface="+mn-cs"/>
              </a:rPr>
              <a:t>完全に謙遜に、穏やかに、忍耐強く</a:t>
            </a:r>
            <a:r>
              <a:rPr lang="en-US" altLang="ja-JP" sz="1200" b="1" kern="1200" dirty="0">
                <a:solidFill>
                  <a:schemeClr val="tx1"/>
                </a:solidFill>
                <a:effectLst/>
                <a:latin typeface="+mn-lt"/>
                <a:ea typeface="+mn-ea"/>
                <a:cs typeface="+mn-cs"/>
              </a:rPr>
              <a:t>...</a:t>
            </a:r>
            <a:r>
              <a:rPr lang="en-US" altLang="ja-JP" sz="1200" b="1" kern="1200" dirty="0" err="1">
                <a:solidFill>
                  <a:schemeClr val="tx1"/>
                </a:solidFill>
                <a:effectLst/>
                <a:latin typeface="+mn-lt"/>
                <a:ea typeface="+mn-ea"/>
                <a:cs typeface="+mn-cs"/>
              </a:rPr>
              <a:t>平和のきずなで御霊の一致を保ちなさい</a:t>
            </a:r>
            <a:r>
              <a:rPr lang="en-US" altLang="ja-JP" sz="1200" b="1" kern="1200" dirty="0">
                <a:solidFill>
                  <a:schemeClr val="tx1"/>
                </a:solidFill>
                <a:effectLst/>
                <a:latin typeface="+mn-lt"/>
                <a:ea typeface="+mn-ea"/>
                <a:cs typeface="+mn-cs"/>
              </a:rPr>
              <a:t>" </a:t>
            </a:r>
            <a:r>
              <a:rPr lang="en-US" altLang="ja-JP" sz="1200" b="1" kern="1200" dirty="0" err="1">
                <a:solidFill>
                  <a:schemeClr val="tx1"/>
                </a:solidFill>
                <a:effectLst/>
                <a:latin typeface="+mn-lt"/>
                <a:ea typeface="+mn-ea"/>
                <a:cs typeface="+mn-cs"/>
              </a:rPr>
              <a:t>と書いている</a:t>
            </a:r>
            <a:r>
              <a:rPr lang="en-US" altLang="ja-JP" sz="1200" b="1"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もし私たちが実際にそのように生きていたら、どんなレベルでも虐待は存在しないでしょう</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誰も、自分には力があるからと、他の人を利用することはないでしょう</a:t>
            </a:r>
            <a:r>
              <a:rPr lang="en-US" altLang="ja-JP" sz="1200" kern="1200" dirty="0">
                <a:solidFill>
                  <a:schemeClr val="tx1"/>
                </a:solidFill>
                <a:effectLst/>
                <a:latin typeface="+mn-lt"/>
                <a:ea typeface="+mn-ea"/>
                <a:cs typeface="+mn-cs"/>
              </a:rPr>
              <a:t>。</a:t>
            </a:r>
          </a:p>
          <a:p>
            <a:endParaRPr lang="en-US" altLang="ja-JP" sz="1200" kern="1200" dirty="0">
              <a:solidFill>
                <a:schemeClr val="tx1"/>
              </a:solidFill>
              <a:effectLst/>
              <a:latin typeface="+mn-lt"/>
              <a:ea typeface="+mn-ea"/>
              <a:cs typeface="+mn-cs"/>
            </a:endParaRPr>
          </a:p>
          <a:p>
            <a:r>
              <a:rPr lang="en-US" altLang="ja-JP" sz="1200" kern="1200" dirty="0">
                <a:solidFill>
                  <a:schemeClr val="tx1"/>
                </a:solidFill>
                <a:effectLst/>
                <a:latin typeface="+mn-lt"/>
                <a:ea typeface="+mn-ea"/>
                <a:cs typeface="+mn-cs"/>
              </a:rPr>
              <a:t>パウロは4:17-19で、間違った考えや行動の無益さを警告しています。</a:t>
            </a:r>
          </a:p>
          <a:p>
            <a:r>
              <a:rPr lang="en-US" altLang="ja-JP" sz="1200" kern="1200" dirty="0" err="1">
                <a:solidFill>
                  <a:schemeClr val="tx1"/>
                </a:solidFill>
                <a:effectLst/>
                <a:latin typeface="+mn-lt"/>
                <a:ea typeface="+mn-ea"/>
                <a:cs typeface="+mn-cs"/>
              </a:rPr>
              <a:t>それは理解を暗くし、神の命から引き離すことにつながります</a:t>
            </a:r>
            <a:r>
              <a:rPr lang="en-US" altLang="ja-JP" sz="1200" b="1"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あなたはそのコントラストを見ますか？それらの対照的な状態の腹の底にある衝撃を感じますか</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一方は、あなたが受けた召命にふさわしく、謙虚で、優しく、忍耐強く、御霊の一致を保っています</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もう一方は、間違った考えや行動に満ちていて、理解を暗くし</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最終的には神のいのちから引き離すことにつながっています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 </a:t>
            </a:r>
          </a:p>
          <a:p>
            <a:r>
              <a:rPr lang="en-US" altLang="ja-JP" sz="1200" kern="1200" dirty="0">
                <a:solidFill>
                  <a:schemeClr val="tx1"/>
                </a:solidFill>
                <a:effectLst/>
                <a:latin typeface="+mn-lt"/>
                <a:ea typeface="+mn-ea"/>
                <a:cs typeface="+mn-cs"/>
              </a:rPr>
              <a:t>23節では、私たちを新しい態度と新しい自己の両方へと誘います。</a:t>
            </a:r>
          </a:p>
          <a:p>
            <a:r>
              <a:rPr lang="en-US" altLang="ja-JP" sz="1200" b="1" kern="1200" dirty="0">
                <a:solidFill>
                  <a:schemeClr val="tx1"/>
                </a:solidFill>
                <a:effectLst/>
                <a:latin typeface="+mn-lt"/>
                <a:ea typeface="+mn-ea"/>
                <a:cs typeface="+mn-cs"/>
              </a:rPr>
              <a:t>"</a:t>
            </a:r>
            <a:r>
              <a:rPr lang="en-US" altLang="ja-JP" sz="1200" b="1" kern="1200" dirty="0" err="1">
                <a:solidFill>
                  <a:schemeClr val="tx1"/>
                </a:solidFill>
                <a:effectLst/>
                <a:latin typeface="+mn-lt"/>
                <a:ea typeface="+mn-ea"/>
                <a:cs typeface="+mn-cs"/>
              </a:rPr>
              <a:t>真の義と聖において神に似るように創造された</a:t>
            </a:r>
            <a:r>
              <a:rPr lang="en-US" altLang="ja-JP" sz="1200" b="1" kern="1200" dirty="0">
                <a:solidFill>
                  <a:schemeClr val="tx1"/>
                </a:solidFill>
                <a:effectLst/>
                <a:latin typeface="+mn-lt"/>
                <a:ea typeface="+mn-ea"/>
                <a:cs typeface="+mn-cs"/>
              </a:rPr>
              <a:t> "</a:t>
            </a:r>
            <a:r>
              <a:rPr lang="en-US" altLang="ja-JP" sz="1200" b="1" kern="1200" dirty="0" err="1">
                <a:solidFill>
                  <a:schemeClr val="tx1"/>
                </a:solidFill>
                <a:effectLst/>
                <a:latin typeface="+mn-lt"/>
                <a:ea typeface="+mn-ea"/>
                <a:cs typeface="+mn-cs"/>
              </a:rPr>
              <a:t>とあります</a:t>
            </a:r>
            <a:r>
              <a:rPr lang="en-US" altLang="ja-JP" sz="1200" b="1" kern="1200" dirty="0">
                <a:solidFill>
                  <a:schemeClr val="tx1"/>
                </a:solidFill>
                <a:effectLst/>
                <a:latin typeface="+mn-lt"/>
                <a:ea typeface="+mn-ea"/>
                <a:cs typeface="+mn-cs"/>
              </a:rPr>
              <a:t>。</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err="1">
                <a:solidFill>
                  <a:schemeClr val="tx1"/>
                </a:solidFill>
                <a:effectLst/>
                <a:latin typeface="+mn-lt"/>
                <a:ea typeface="+mn-ea"/>
                <a:cs typeface="+mn-cs"/>
              </a:rPr>
              <a:t>真理の鋭利な刃を使い、私たちを虐待者か被害者か</a:t>
            </a:r>
            <a:r>
              <a:rPr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200" dirty="0" err="1">
                <a:solidFill>
                  <a:schemeClr val="tx1"/>
                </a:solidFill>
                <a:effectLst/>
                <a:latin typeface="+mn-lt"/>
                <a:ea typeface="+mn-ea"/>
                <a:cs typeface="+mn-cs"/>
              </a:rPr>
              <a:t>あるいはその両方から、主の存在を美しく示す存在へと形作り、変えていく職人がここにいるのです</a:t>
            </a:r>
            <a:r>
              <a:rPr lang="en-US" altLang="ja-JP" sz="1200" kern="1200" dirty="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5990D79B-D250-F942-A3D6-F0E999E3AE2B}" type="slidenum">
              <a:rPr lang="en-US" smtClean="0"/>
              <a:t>16</a:t>
            </a:fld>
            <a:endParaRPr lang="en-US"/>
          </a:p>
        </p:txBody>
      </p:sp>
    </p:spTree>
    <p:extLst>
      <p:ext uri="{BB962C8B-B14F-4D97-AF65-F5344CB8AC3E}">
        <p14:creationId xmlns:p14="http://schemas.microsoft.com/office/powerpoint/2010/main" val="200503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mn-lt"/>
                <a:ea typeface="+mn-ea"/>
                <a:cs typeface="+mn-cs"/>
              </a:rPr>
              <a:t>しかし、パウロはさらに続けます。</a:t>
            </a:r>
            <a:r>
              <a:rPr lang="en-US" altLang="ja-JP" sz="1200" b="1" kern="1200" dirty="0">
                <a:solidFill>
                  <a:schemeClr val="tx1"/>
                </a:solidFill>
                <a:effectLst/>
                <a:latin typeface="+mn-lt"/>
                <a:ea typeface="+mn-ea"/>
                <a:cs typeface="+mn-cs"/>
              </a:rPr>
              <a:t>4:26では、私たちが時に怒るという現実を扱っています。</a:t>
            </a:r>
          </a:p>
          <a:p>
            <a:endParaRPr lang="en-US" altLang="ja-JP" sz="1200" b="1"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そうです、私たちは怒るのです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イエス様でさえも怒りましたが（マルコ3：5）、</a:t>
            </a:r>
            <a:r>
              <a:rPr lang="en-US" altLang="ja-JP" sz="1200" i="1" kern="1200" dirty="0" err="1">
                <a:solidFill>
                  <a:schemeClr val="tx1"/>
                </a:solidFill>
                <a:effectLst/>
                <a:latin typeface="+mn-lt"/>
                <a:ea typeface="+mn-ea"/>
                <a:cs typeface="+mn-cs"/>
              </a:rPr>
              <a:t>決して暴言を吐いたわけ</a:t>
            </a:r>
            <a:r>
              <a:rPr lang="en-US" altLang="ja-JP" sz="1200" kern="1200" dirty="0" err="1">
                <a:solidFill>
                  <a:schemeClr val="tx1"/>
                </a:solidFill>
                <a:effectLst/>
                <a:latin typeface="+mn-lt"/>
                <a:ea typeface="+mn-ea"/>
                <a:cs typeface="+mn-cs"/>
              </a:rPr>
              <a:t>ではありません</a:t>
            </a:r>
            <a:r>
              <a:rPr lang="en-US" altLang="ja-JP" sz="1200" kern="1200" dirty="0">
                <a:solidFill>
                  <a:schemeClr val="tx1"/>
                </a:solidFill>
                <a:effectLst/>
                <a:latin typeface="+mn-lt"/>
                <a:ea typeface="+mn-ea"/>
                <a:cs typeface="+mn-cs"/>
              </a:rPr>
              <a:t>。</a:t>
            </a:r>
          </a:p>
          <a:p>
            <a:endParaRPr lang="en-US" altLang="ja-JP" sz="1200" b="1" kern="1200" dirty="0">
              <a:solidFill>
                <a:schemeClr val="tx1"/>
              </a:solidFill>
              <a:effectLst/>
              <a:latin typeface="+mn-lt"/>
              <a:ea typeface="+mn-ea"/>
              <a:cs typeface="+mn-cs"/>
            </a:endParaRPr>
          </a:p>
          <a:p>
            <a:r>
              <a:rPr lang="en-US" altLang="ja-JP" sz="1200" b="1" kern="1200" dirty="0" err="1">
                <a:solidFill>
                  <a:schemeClr val="tx1"/>
                </a:solidFill>
                <a:effectLst/>
                <a:latin typeface="+mn-lt"/>
                <a:ea typeface="+mn-ea"/>
                <a:cs typeface="+mn-cs"/>
              </a:rPr>
              <a:t>怒りは、ちょうどこの説教の冒頭で示された鋭利な道具のようなものです</a:t>
            </a:r>
            <a:r>
              <a:rPr lang="en-US" altLang="ja-JP" sz="1200" b="1"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怒りは激しく破壊的で、虐待的になることもあれば、何か間違ったことに対して怒り</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前向きな解決に向かわざるを得なくなり</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虐待的な不公平や振る舞いを変えざるを得なくなることもあるのです</a:t>
            </a:r>
            <a:r>
              <a:rPr lang="en-US" altLang="ja-JP" sz="1200" kern="1200" dirty="0">
                <a:solidFill>
                  <a:schemeClr val="tx1"/>
                </a:solidFill>
                <a:effectLst/>
                <a:latin typeface="+mn-lt"/>
                <a:ea typeface="+mn-ea"/>
                <a:cs typeface="+mn-cs"/>
              </a:rPr>
              <a:t>。</a:t>
            </a:r>
          </a:p>
          <a:p>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怒りは決して虐待の言い訳にならないことをはっきりと心に留めておいてください</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決して。絶対にです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怒りにまかせて罪を犯してはならない。また、悪魔に足がかりを与えないようにしなさい</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a:t>
            </a:r>
            <a:endParaRPr lang="en-US" altLang="ja-JP" sz="1200" kern="1200" dirty="0">
              <a:solidFill>
                <a:schemeClr val="tx1"/>
              </a:solidFill>
              <a:effectLst/>
              <a:latin typeface="+mn-lt"/>
              <a:ea typeface="+mn-ea"/>
              <a:cs typeface="+mn-cs"/>
            </a:endParaRPr>
          </a:p>
          <a:p>
            <a:r>
              <a:rPr lang="en-US" altLang="ja-JP" sz="1200" kern="1200" dirty="0">
                <a:solidFill>
                  <a:schemeClr val="tx1"/>
                </a:solidFill>
                <a:effectLst/>
                <a:latin typeface="+mn-lt"/>
                <a:ea typeface="+mn-ea"/>
                <a:cs typeface="+mn-cs"/>
              </a:rPr>
              <a:t> </a:t>
            </a:r>
          </a:p>
          <a:p>
            <a:r>
              <a:rPr lang="en-US" altLang="ja-JP" sz="1200" kern="1200" dirty="0">
                <a:solidFill>
                  <a:schemeClr val="tx1"/>
                </a:solidFill>
                <a:effectLst/>
                <a:latin typeface="+mn-lt"/>
                <a:ea typeface="+mn-ea"/>
                <a:cs typeface="+mn-cs"/>
              </a:rPr>
              <a:t>むしろ、</a:t>
            </a:r>
            <a:r>
              <a:rPr lang="en-US" altLang="ja-JP" sz="1200" b="1" kern="1200" dirty="0">
                <a:solidFill>
                  <a:schemeClr val="tx1"/>
                </a:solidFill>
                <a:effectLst/>
                <a:latin typeface="+mn-lt"/>
                <a:ea typeface="+mn-ea"/>
                <a:cs typeface="+mn-cs"/>
              </a:rPr>
              <a:t>パウロはエペソ5:1で、私たちは神に倣い、</a:t>
            </a:r>
          </a:p>
          <a:p>
            <a:r>
              <a:rPr lang="en-US" altLang="ja-JP" sz="1200" b="1" kern="1200" dirty="0">
                <a:solidFill>
                  <a:schemeClr val="tx1"/>
                </a:solidFill>
                <a:effectLst/>
                <a:latin typeface="+mn-lt"/>
                <a:ea typeface="+mn-ea"/>
                <a:cs typeface="+mn-cs"/>
              </a:rPr>
              <a:t>"</a:t>
            </a:r>
            <a:r>
              <a:rPr lang="en-US" altLang="ja-JP" sz="1200" b="1" kern="1200" dirty="0" err="1">
                <a:solidFill>
                  <a:schemeClr val="tx1"/>
                </a:solidFill>
                <a:effectLst/>
                <a:latin typeface="+mn-lt"/>
                <a:ea typeface="+mn-ea"/>
                <a:cs typeface="+mn-cs"/>
              </a:rPr>
              <a:t>愛の生活を送る</a:t>
            </a:r>
            <a:r>
              <a:rPr lang="en-US" altLang="ja-JP" sz="1200" b="1" kern="1200" dirty="0">
                <a:solidFill>
                  <a:schemeClr val="tx1"/>
                </a:solidFill>
                <a:effectLst/>
                <a:latin typeface="+mn-lt"/>
                <a:ea typeface="+mn-ea"/>
                <a:cs typeface="+mn-cs"/>
              </a:rPr>
              <a:t> "</a:t>
            </a:r>
            <a:r>
              <a:rPr lang="en-US" altLang="ja-JP" sz="1200" b="1" kern="1200" dirty="0" err="1">
                <a:solidFill>
                  <a:schemeClr val="tx1"/>
                </a:solidFill>
                <a:effectLst/>
                <a:latin typeface="+mn-lt"/>
                <a:ea typeface="+mn-ea"/>
                <a:cs typeface="+mn-cs"/>
              </a:rPr>
              <a:t>べきだと続けています</a:t>
            </a:r>
            <a:r>
              <a:rPr lang="en-US" altLang="ja-JP" sz="1200" b="1" kern="1200" dirty="0">
                <a:solidFill>
                  <a:schemeClr val="tx1"/>
                </a:solidFill>
                <a:effectLst/>
                <a:latin typeface="+mn-lt"/>
                <a:ea typeface="+mn-ea"/>
                <a:cs typeface="+mn-cs"/>
              </a:rPr>
              <a:t>。</a:t>
            </a:r>
          </a:p>
          <a:p>
            <a:endParaRPr lang="en-US" altLang="ja-JP" sz="1200" b="1"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パウロが使っているimitateの原語は</a:t>
            </a:r>
            <a:r>
              <a:rPr lang="en-US" altLang="ja-JP" sz="1200" i="1" kern="1200" dirty="0" err="1">
                <a:solidFill>
                  <a:schemeClr val="tx1"/>
                </a:solidFill>
                <a:effectLst/>
                <a:latin typeface="+mn-lt"/>
                <a:ea typeface="+mn-ea"/>
                <a:cs typeface="+mn-cs"/>
              </a:rPr>
              <a:t>mimetaiで</a:t>
            </a:r>
            <a:r>
              <a:rPr lang="en-US" altLang="ja-JP" sz="1200" i="1"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そこから</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真似る、模倣する</a:t>
            </a:r>
            <a:r>
              <a:rPr lang="en-US" altLang="ja-JP" sz="1200" kern="1200" dirty="0">
                <a:solidFill>
                  <a:schemeClr val="tx1"/>
                </a:solidFill>
                <a:effectLst/>
                <a:latin typeface="+mn-lt"/>
                <a:ea typeface="+mn-ea"/>
                <a:cs typeface="+mn-cs"/>
              </a:rPr>
              <a:t> "</a:t>
            </a:r>
            <a:r>
              <a:rPr lang="en-US" altLang="ja-JP" sz="1200" kern="1200" dirty="0" err="1">
                <a:solidFill>
                  <a:schemeClr val="tx1"/>
                </a:solidFill>
                <a:effectLst/>
                <a:latin typeface="+mn-lt"/>
                <a:ea typeface="+mn-ea"/>
                <a:cs typeface="+mn-cs"/>
              </a:rPr>
              <a:t>という言葉を得ています</a:t>
            </a:r>
            <a:r>
              <a:rPr lang="en-US" altLang="ja-JP" sz="1200" kern="1200" dirty="0">
                <a:solidFill>
                  <a:schemeClr val="tx1"/>
                </a:solidFill>
                <a:effectLst/>
                <a:latin typeface="+mn-lt"/>
                <a:ea typeface="+mn-ea"/>
                <a:cs typeface="+mn-cs"/>
              </a:rPr>
              <a:t>。</a:t>
            </a:r>
          </a:p>
          <a:p>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それは、神をじっと見つめ、神の特徴に集中し</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その特徴を日々の生活に取り入れ、神のようになり</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その特徴を周りの人に反映させることです</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そうでなければ、悪魔に足場を与えるだけでなく、玄関の鍵を渡してしまうことになると、パウロは言います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 </a:t>
            </a:r>
          </a:p>
          <a:p>
            <a:r>
              <a:rPr lang="en-US" altLang="ja-JP" sz="1200" kern="1200" dirty="0" err="1">
                <a:solidFill>
                  <a:schemeClr val="tx1"/>
                </a:solidFill>
                <a:effectLst/>
                <a:latin typeface="+mn-lt"/>
                <a:ea typeface="+mn-ea"/>
                <a:cs typeface="+mn-cs"/>
              </a:rPr>
              <a:t>私たちは</a:t>
            </a:r>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主の喜ばれることを見いだし</a:t>
            </a:r>
            <a:r>
              <a:rPr lang="en-US" altLang="ja-JP" sz="1200" kern="1200" dirty="0">
                <a:solidFill>
                  <a:schemeClr val="tx1"/>
                </a:solidFill>
                <a:effectLst/>
                <a:latin typeface="+mn-lt"/>
                <a:ea typeface="+mn-ea"/>
                <a:cs typeface="+mn-cs"/>
              </a:rPr>
              <a:t>」（5:10）、</a:t>
            </a:r>
          </a:p>
          <a:p>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よく注意して</a:t>
            </a:r>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どのように生きるかを考えることです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 </a:t>
            </a:r>
          </a:p>
          <a:p>
            <a:r>
              <a:rPr lang="en-US" altLang="ja-JP" sz="1200" kern="1200" dirty="0" err="1">
                <a:solidFill>
                  <a:schemeClr val="tx1"/>
                </a:solidFill>
                <a:effectLst/>
                <a:latin typeface="+mn-lt"/>
                <a:ea typeface="+mn-ea"/>
                <a:cs typeface="+mn-cs"/>
              </a:rPr>
              <a:t>もし私たちが、これらの説得力のある</a:t>
            </a:r>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ポジティブな特徴（説明責任、相互性、尊敬、協力）に焦点を当てた生活を送るなら</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a:t>
            </a:r>
            <a:r>
              <a:rPr lang="en-US" altLang="ja-JP" sz="1200" kern="1200" dirty="0" err="1">
                <a:solidFill>
                  <a:schemeClr val="tx1"/>
                </a:solidFill>
                <a:effectLst/>
                <a:latin typeface="+mn-lt"/>
                <a:ea typeface="+mn-ea"/>
                <a:cs typeface="+mn-cs"/>
              </a:rPr>
              <a:t>キリストへの畏敬の念から互いに従いなさい</a:t>
            </a:r>
            <a:r>
              <a:rPr lang="en-US" altLang="ja-JP" sz="1200" kern="1200" dirty="0">
                <a:solidFill>
                  <a:schemeClr val="tx1"/>
                </a:solidFill>
                <a:effectLst/>
                <a:latin typeface="+mn-lt"/>
                <a:ea typeface="+mn-ea"/>
                <a:cs typeface="+mn-cs"/>
              </a:rPr>
              <a:t>」（5：21）。</a:t>
            </a:r>
          </a:p>
          <a:p>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ここに相互性があるのがわかりますか</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私たちのすべての人間関係（パウロはこの章と本の残りの部分で家族関係を明確に展開しています）において</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私たちが神に倣う芸術的で美しい者に形作られる過程を表す</a:t>
            </a:r>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説明責任、相互性、尊敬、協力を反映させるのです</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これは権力の乱用とは正反対です</a:t>
            </a:r>
            <a:r>
              <a:rPr lang="en-US" altLang="ja-JP" sz="1200" kern="1200" dirty="0">
                <a:solidFill>
                  <a:schemeClr val="tx1"/>
                </a:solidFill>
                <a:effectLst/>
                <a:latin typeface="+mn-lt"/>
                <a:ea typeface="+mn-ea"/>
                <a:cs typeface="+mn-cs"/>
              </a:rPr>
              <a:t>。</a:t>
            </a:r>
          </a:p>
          <a:p>
            <a:r>
              <a:rPr lang="en-US" altLang="ja-JP" sz="1200" kern="1200" dirty="0">
                <a:solidFill>
                  <a:schemeClr val="tx1"/>
                </a:solidFill>
                <a:effectLst/>
                <a:latin typeface="+mn-lt"/>
                <a:ea typeface="+mn-ea"/>
                <a:cs typeface="+mn-cs"/>
              </a:rPr>
              <a:t> </a:t>
            </a:r>
          </a:p>
          <a:p>
            <a:r>
              <a:rPr lang="en-US" altLang="ja-JP" sz="1200" kern="1200" dirty="0" err="1">
                <a:solidFill>
                  <a:schemeClr val="tx1"/>
                </a:solidFill>
                <a:effectLst/>
                <a:latin typeface="+mn-lt"/>
                <a:ea typeface="+mn-ea"/>
                <a:cs typeface="+mn-cs"/>
              </a:rPr>
              <a:t>もし私たちがこれらの説得力のある</a:t>
            </a:r>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肯定的な特徴（説明責任、相互性、尊敬、協力）に焦点を当てた生活を送るなら</a:t>
            </a:r>
            <a:r>
              <a:rPr lang="en-US" altLang="ja-JP" sz="1200" kern="1200" dirty="0">
                <a:solidFill>
                  <a:schemeClr val="tx1"/>
                </a:solidFill>
                <a:effectLst/>
                <a:latin typeface="+mn-lt"/>
                <a:ea typeface="+mn-ea"/>
                <a:cs typeface="+mn-cs"/>
              </a:rPr>
              <a:t>、</a:t>
            </a:r>
          </a:p>
          <a:p>
            <a:r>
              <a:rPr lang="en-US" altLang="ja-JP" sz="1200" kern="1200" dirty="0" err="1">
                <a:solidFill>
                  <a:schemeClr val="tx1"/>
                </a:solidFill>
                <a:effectLst/>
                <a:latin typeface="+mn-lt"/>
                <a:ea typeface="+mn-ea"/>
                <a:cs typeface="+mn-cs"/>
              </a:rPr>
              <a:t>私たちはお互いを、あるいは自分の子供たちをも</a:t>
            </a:r>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苛立たせ、刺激し</a:t>
            </a:r>
            <a:r>
              <a:rPr lang="en-US" altLang="ja-JP" sz="1200" kern="1200" dirty="0">
                <a:solidFill>
                  <a:schemeClr val="tx1"/>
                </a:solidFill>
                <a:effectLst/>
                <a:latin typeface="+mn-lt"/>
                <a:ea typeface="+mn-ea"/>
                <a:cs typeface="+mn-cs"/>
              </a:rPr>
              <a:t>、「急がせる」ことはなくなるでしょう（6:4）。</a:t>
            </a:r>
          </a:p>
          <a:p>
            <a:r>
              <a:rPr lang="en-US" altLang="ja-JP" sz="1200" b="1" kern="1200" dirty="0" err="1">
                <a:solidFill>
                  <a:schemeClr val="tx1"/>
                </a:solidFill>
                <a:effectLst/>
                <a:latin typeface="+mn-lt"/>
                <a:ea typeface="+mn-ea"/>
                <a:cs typeface="+mn-cs"/>
              </a:rPr>
              <a:t>私たちの夫婦関係は、公平さ、尊敬、そして互いへの、特に神への服従によって築かれるのです</a:t>
            </a:r>
            <a:r>
              <a:rPr lang="en-US" altLang="ja-JP" sz="1200" b="1" kern="1200" dirty="0">
                <a:solidFill>
                  <a:schemeClr val="tx1"/>
                </a:solidFill>
                <a:effectLst/>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5"/>
          </p:nvPr>
        </p:nvSpPr>
        <p:spPr/>
        <p:txBody>
          <a:bodyPr/>
          <a:lstStyle/>
          <a:p>
            <a:fld id="{5990D79B-D250-F942-A3D6-F0E999E3AE2B}" type="slidenum">
              <a:rPr lang="en-US" smtClean="0"/>
              <a:t>17</a:t>
            </a:fld>
            <a:endParaRPr lang="en-US"/>
          </a:p>
        </p:txBody>
      </p:sp>
    </p:spTree>
    <p:extLst>
      <p:ext uri="{BB962C8B-B14F-4D97-AF65-F5344CB8AC3E}">
        <p14:creationId xmlns:p14="http://schemas.microsoft.com/office/powerpoint/2010/main" val="230395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イントロダクション</a:t>
            </a:r>
            <a:endParaRPr lang="en-US" sz="1200" kern="1200" dirty="0">
              <a:solidFill>
                <a:schemeClr val="tx1"/>
              </a:solidFill>
              <a:effectLst/>
              <a:latin typeface="+mn-lt"/>
              <a:ea typeface="+mn-ea"/>
              <a:cs typeface="+mn-cs"/>
            </a:endParaRPr>
          </a:p>
          <a:p>
            <a:pPr>
              <a:lnSpc>
                <a:spcPts val="1800"/>
              </a:lnSpc>
            </a:pPr>
            <a:r>
              <a:rPr lang="ja-JP" altLang="en-US" sz="1800" dirty="0">
                <a:effectLst/>
                <a:latin typeface="Avenir Book"/>
                <a:ea typeface="游明朝" panose="02020400000000000000" pitchFamily="18" charset="-128"/>
                <a:cs typeface="Arial" panose="020B0604020202020204" pitchFamily="34" charset="0"/>
              </a:rPr>
              <a:t>先端恐怖症の方は驚かせて申し訳ありません。</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料理用の包丁の写真。または実物</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これは良いものですか、悪いものですか？有害ですか、それとも有用ですか？</a:t>
            </a:r>
            <a:endParaRPr lang="en-US" altLang="ja-JP" sz="1800" dirty="0">
              <a:effectLst/>
              <a:latin typeface="Avenir Book"/>
              <a:ea typeface="游明朝"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2</a:t>
            </a:fld>
            <a:endParaRPr lang="en-US"/>
          </a:p>
        </p:txBody>
      </p:sp>
    </p:spTree>
    <p:extLst>
      <p:ext uri="{BB962C8B-B14F-4D97-AF65-F5344CB8AC3E}">
        <p14:creationId xmlns:p14="http://schemas.microsoft.com/office/powerpoint/2010/main" val="142366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イントロダクション</a:t>
            </a:r>
            <a:endParaRPr lang="en-US" sz="1200" kern="1200" dirty="0">
              <a:solidFill>
                <a:schemeClr val="tx1"/>
              </a:solidFill>
              <a:effectLst/>
              <a:latin typeface="+mn-lt"/>
              <a:ea typeface="+mn-ea"/>
              <a:cs typeface="+mn-cs"/>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これは料理用の包丁</a:t>
            </a:r>
            <a:r>
              <a:rPr lang="ja-JP" altLang="en-US" sz="1800" dirty="0">
                <a:effectLst/>
                <a:latin typeface="Avenir Book"/>
                <a:ea typeface="游明朝" panose="02020400000000000000" pitchFamily="18" charset="-128"/>
                <a:cs typeface="Arial" panose="020B0604020202020204" pitchFamily="34" charset="0"/>
              </a:rPr>
              <a:t>で、教会の信仰の先輩</a:t>
            </a:r>
            <a:r>
              <a:rPr lang="ja-JP" altLang="ja-JP" sz="1800" dirty="0">
                <a:effectLst/>
                <a:latin typeface="Avenir Book"/>
                <a:ea typeface="游明朝" panose="02020400000000000000" pitchFamily="18" charset="-128"/>
                <a:cs typeface="Arial" panose="020B0604020202020204" pitchFamily="34" charset="0"/>
              </a:rPr>
              <a:t>から結婚祝いにいただいたもの</a:t>
            </a:r>
            <a:r>
              <a:rPr lang="ja-JP" altLang="en-US" sz="1800" dirty="0">
                <a:effectLst/>
                <a:latin typeface="Avenir Book"/>
                <a:ea typeface="游明朝" panose="02020400000000000000" pitchFamily="18" charset="-128"/>
                <a:cs typeface="Arial" panose="020B0604020202020204" pitchFamily="34" charset="0"/>
              </a:rPr>
              <a:t>です</a:t>
            </a:r>
            <a:r>
              <a:rPr lang="ja-JP" altLang="ja-JP" sz="1800" dirty="0">
                <a:effectLst/>
                <a:latin typeface="Avenir Book"/>
                <a:ea typeface="游明朝" panose="02020400000000000000" pitchFamily="18" charset="-128"/>
                <a:cs typeface="Arial" panose="020B0604020202020204" pitchFamily="34" charset="0"/>
              </a:rPr>
              <a:t>。</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書いてある聖句紹介。</a:t>
            </a:r>
            <a:r>
              <a:rPr lang="ja-JP" altLang="en-US" sz="1800" dirty="0">
                <a:effectLst/>
                <a:latin typeface="Avenir Book"/>
                <a:ea typeface="游明朝" panose="02020400000000000000" pitchFamily="18" charset="-128"/>
                <a:cs typeface="Arial" panose="020B0604020202020204" pitchFamily="34" charset="0"/>
              </a:rPr>
              <a:t>１ヨハネの手紙</a:t>
            </a:r>
            <a:r>
              <a:rPr lang="en-US" altLang="ja-JP" sz="1800" dirty="0">
                <a:effectLst/>
                <a:latin typeface="Avenir Book"/>
                <a:ea typeface="游明朝" panose="02020400000000000000" pitchFamily="18" charset="-128"/>
                <a:cs typeface="Arial" panose="020B0604020202020204" pitchFamily="34" charset="0"/>
              </a:rPr>
              <a:t>4:16</a:t>
            </a:r>
            <a:r>
              <a:rPr lang="ja-JP" altLang="en-US" sz="1800" dirty="0">
                <a:effectLst/>
                <a:latin typeface="Avenir Book"/>
                <a:ea typeface="游明朝" panose="02020400000000000000" pitchFamily="18" charset="-128"/>
                <a:cs typeface="Arial" panose="020B0604020202020204" pitchFamily="34" charset="0"/>
              </a:rPr>
              <a:t>「神は愛なり」</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en-US" sz="1800" dirty="0">
                <a:effectLst/>
                <a:latin typeface="Avenir Book"/>
                <a:ea typeface="游明朝" panose="02020400000000000000" pitchFamily="18" charset="-128"/>
                <a:cs typeface="Arial" panose="020B0604020202020204" pitchFamily="34" charset="0"/>
              </a:rPr>
              <a:t>「</a:t>
            </a:r>
            <a:r>
              <a:rPr lang="ja-JP" altLang="ja-JP" sz="1800" dirty="0">
                <a:effectLst/>
                <a:latin typeface="Avenir Book"/>
                <a:ea typeface="游明朝" panose="02020400000000000000" pitchFamily="18" charset="-128"/>
                <a:cs typeface="Arial" panose="020B0604020202020204" pitchFamily="34" charset="0"/>
              </a:rPr>
              <a:t>これからお料理をすることで、神様からいただいた体と心を家族みんなで感謝し、</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かしこく管理していってね</a:t>
            </a:r>
            <a:r>
              <a:rPr lang="ja-JP" altLang="en-US" sz="1800" dirty="0">
                <a:effectLst/>
                <a:latin typeface="Avenir Book"/>
                <a:ea typeface="游明朝" panose="02020400000000000000" pitchFamily="18" charset="-128"/>
                <a:cs typeface="Arial" panose="020B0604020202020204" pitchFamily="34" charset="0"/>
              </a:rPr>
              <a:t>」</a:t>
            </a:r>
            <a:r>
              <a:rPr lang="ja-JP" altLang="ja-JP" sz="1800" dirty="0">
                <a:effectLst/>
                <a:latin typeface="Avenir Book"/>
                <a:ea typeface="游明朝" panose="02020400000000000000" pitchFamily="18" charset="-128"/>
                <a:cs typeface="Arial" panose="020B0604020202020204" pitchFamily="34" charset="0"/>
              </a:rPr>
              <a:t>という願いが込められています。</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わたしにとっては</a:t>
            </a:r>
            <a:r>
              <a:rPr lang="ja-JP" altLang="en-US" sz="1800" dirty="0">
                <a:effectLst/>
                <a:latin typeface="Avenir Book"/>
                <a:ea typeface="游明朝" panose="02020400000000000000" pitchFamily="18" charset="-128"/>
                <a:cs typeface="Arial" panose="020B0604020202020204" pitchFamily="34" charset="0"/>
              </a:rPr>
              <a:t>大切な実用品であり、神様と自分、家族を思うための、霊的にも</a:t>
            </a:r>
            <a:r>
              <a:rPr lang="ja-JP" altLang="ja-JP" sz="1800" dirty="0">
                <a:effectLst/>
                <a:latin typeface="Avenir Book"/>
                <a:ea typeface="游明朝" panose="02020400000000000000" pitchFamily="18" charset="-128"/>
                <a:cs typeface="Arial" panose="020B0604020202020204" pitchFamily="34" charset="0"/>
              </a:rPr>
              <a:t>良いものです。</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en-US" altLang="ja-JP" sz="1800" dirty="0">
                <a:effectLst/>
                <a:latin typeface="Avenir Book"/>
                <a:ea typeface="游明朝" panose="02020400000000000000" pitchFamily="18" charset="-128"/>
                <a:cs typeface="Arial" panose="020B0604020202020204" pitchFamily="34" charset="0"/>
              </a:rPr>
              <a:t> </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もちろん、鋭利なものは注意して管理しなければいけません。</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これは力に対しても同じです。</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en-US" altLang="ja-JP" sz="1800" dirty="0">
                <a:effectLst/>
                <a:latin typeface="Avenir Book"/>
                <a:ea typeface="游明朝" panose="02020400000000000000" pitchFamily="18" charset="-128"/>
                <a:cs typeface="Arial" panose="020B0604020202020204" pitchFamily="34" charset="0"/>
              </a:rPr>
              <a:t> </a:t>
            </a:r>
            <a:endParaRPr lang="ja-JP" altLang="ja-JP" sz="1800" dirty="0">
              <a:effectLst/>
              <a:latin typeface="Times New Roman" panose="02020603050405020304" pitchFamily="18" charset="0"/>
              <a:ea typeface="游明朝" panose="02020400000000000000" pitchFamily="18" charset="-128"/>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たとえば、自動車や飛行機は、私たちが行きたいところへ連れて行ってくれる、</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とても大きな利益をもたらす力を持っています。</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しかし、その力が人の命に関わる時、大きな害と痛み、苦しみと悲しみをもたらします。</a:t>
            </a:r>
            <a:r>
              <a:rPr lang="ja-JP" altLang="ja-JP" sz="1800" dirty="0">
                <a:effectLst/>
                <a:latin typeface="Times New Roman" panose="02020603050405020304" pitchFamily="18" charset="0"/>
                <a:ea typeface="Avenir Book"/>
                <a:cs typeface="Arial" panose="020B0604020202020204" pitchFamily="34" charset="0"/>
              </a:rPr>
              <a:t> </a:t>
            </a:r>
            <a:endParaRPr lang="ja-JP" altLang="ja-JP" sz="1800" dirty="0">
              <a:effectLst/>
              <a:latin typeface="Times New Roman" panose="02020603050405020304" pitchFamily="18" charset="0"/>
              <a:ea typeface="游明朝" panose="02020400000000000000" pitchFamily="18" charset="-128"/>
            </a:endParaRP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3</a:t>
            </a:fld>
            <a:endParaRPr lang="en-US"/>
          </a:p>
        </p:txBody>
      </p:sp>
    </p:spTree>
    <p:extLst>
      <p:ext uri="{BB962C8B-B14F-4D97-AF65-F5344CB8AC3E}">
        <p14:creationId xmlns:p14="http://schemas.microsoft.com/office/powerpoint/2010/main" val="102640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聖書における権力</a:t>
            </a:r>
            <a:r>
              <a:rPr lang="ja-JP" altLang="en-US" sz="1200" b="1" kern="1200" dirty="0">
                <a:solidFill>
                  <a:schemeClr val="tx1"/>
                </a:solidFill>
                <a:effectLst/>
                <a:latin typeface="+mn-lt"/>
                <a:ea typeface="+mn-ea"/>
                <a:cs typeface="+mn-cs"/>
              </a:rPr>
              <a:t>乱用</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聖書には、権力、権力の上手な使い方、権力の乱用についての物語がたくさんあります</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まず、最もわかりやすいのは、サタンとして知られるようになったルシファーの物語です</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彼は権力を持っていましたが、もっと権力を欲していました</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彼は自分の地位を利用して、天使の3分の1の心を蝕みました。</a:t>
            </a:r>
          </a:p>
          <a:p>
            <a:r>
              <a:rPr lang="en-US" sz="1200" kern="1200" dirty="0" err="1">
                <a:solidFill>
                  <a:schemeClr val="tx1"/>
                </a:solidFill>
                <a:effectLst/>
                <a:latin typeface="+mn-lt"/>
                <a:ea typeface="+mn-ea"/>
                <a:cs typeface="+mn-cs"/>
              </a:rPr>
              <a:t>彼は天使たちを堕落させただけでは満足せず、アダムとエバ、そしてそれ以降のすべての人</a:t>
            </a:r>
            <a:r>
              <a:rPr lang="en-US" sz="1200" kern="1200" dirty="0">
                <a:solidFill>
                  <a:schemeClr val="tx1"/>
                </a:solidFill>
                <a:effectLst/>
                <a:latin typeface="+mn-lt"/>
                <a:ea typeface="+mn-ea"/>
                <a:cs typeface="+mn-cs"/>
              </a:rPr>
              <a:t>々</a:t>
            </a:r>
            <a:r>
              <a:rPr lang="ja-JP" altLang="en-US" sz="1200" kern="1200" dirty="0">
                <a:solidFill>
                  <a:schemeClr val="tx1"/>
                </a:solidFill>
                <a:effectLst/>
                <a:latin typeface="+mn-lt"/>
                <a:ea typeface="+mn-ea"/>
                <a:cs typeface="+mn-cs"/>
              </a:rPr>
              <a:t>を力でおさえつけてき</a:t>
            </a:r>
            <a:r>
              <a:rPr lang="en-US" sz="1200" kern="1200" dirty="0" err="1">
                <a:solidFill>
                  <a:schemeClr val="tx1"/>
                </a:solidFill>
                <a:effectLst/>
                <a:latin typeface="+mn-lt"/>
                <a:ea typeface="+mn-ea"/>
                <a:cs typeface="+mn-cs"/>
              </a:rPr>
              <a:t>ました</a:t>
            </a:r>
            <a:r>
              <a:rPr lang="en-US" sz="1200" kern="1200" dirty="0">
                <a:solidFill>
                  <a:schemeClr val="tx1"/>
                </a:solidFill>
                <a:effectLst/>
                <a:latin typeface="+mn-lt"/>
                <a:ea typeface="+mn-ea"/>
                <a:cs typeface="+mn-cs"/>
              </a:rPr>
              <a:t>。</a:t>
            </a:r>
          </a:p>
          <a:p>
            <a:r>
              <a:rPr lang="ja-JP" altLang="en-US" sz="1200" kern="1200" dirty="0">
                <a:solidFill>
                  <a:schemeClr val="tx1"/>
                </a:solidFill>
                <a:effectLst/>
                <a:latin typeface="+mn-lt"/>
                <a:ea typeface="+mn-ea"/>
                <a:cs typeface="+mn-cs"/>
              </a:rPr>
              <a:t>目的は、</a:t>
            </a:r>
            <a:r>
              <a:rPr lang="en-US" sz="1200" kern="1200" dirty="0" err="1">
                <a:solidFill>
                  <a:schemeClr val="tx1"/>
                </a:solidFill>
                <a:effectLst/>
                <a:latin typeface="+mn-lt"/>
                <a:ea typeface="+mn-ea"/>
                <a:cs typeface="+mn-cs"/>
              </a:rPr>
              <a:t>加害者</a:t>
            </a:r>
            <a:r>
              <a:rPr lang="ja-JP" altLang="en-US" sz="1200" kern="1200" dirty="0">
                <a:solidFill>
                  <a:schemeClr val="tx1"/>
                </a:solidFill>
                <a:effectLst/>
                <a:latin typeface="+mn-lt"/>
                <a:ea typeface="+mn-ea"/>
                <a:cs typeface="+mn-cs"/>
              </a:rPr>
              <a:t>も</a:t>
            </a:r>
            <a:r>
              <a:rPr lang="en-US" sz="1200" kern="1200" dirty="0" err="1">
                <a:solidFill>
                  <a:schemeClr val="tx1"/>
                </a:solidFill>
                <a:effectLst/>
                <a:latin typeface="+mn-lt"/>
                <a:ea typeface="+mn-ea"/>
                <a:cs typeface="+mn-cs"/>
              </a:rPr>
              <a:t>被害者</a:t>
            </a:r>
            <a:r>
              <a:rPr lang="ja-JP" altLang="en-US" sz="1200" kern="1200" dirty="0">
                <a:solidFill>
                  <a:schemeClr val="tx1"/>
                </a:solidFill>
                <a:effectLst/>
                <a:latin typeface="+mn-lt"/>
                <a:ea typeface="+mn-ea"/>
                <a:cs typeface="+mn-cs"/>
              </a:rPr>
              <a:t>も神から離れさせることです。</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権力</a:t>
            </a:r>
            <a:r>
              <a:rPr lang="ja-JP" altLang="en-US" sz="1200" kern="1200" dirty="0">
                <a:solidFill>
                  <a:schemeClr val="tx1"/>
                </a:solidFill>
                <a:effectLst/>
                <a:latin typeface="+mn-lt"/>
                <a:ea typeface="+mn-ea"/>
                <a:cs typeface="+mn-cs"/>
              </a:rPr>
              <a:t>の</a:t>
            </a:r>
            <a:r>
              <a:rPr lang="en-US" sz="1200" kern="1200" dirty="0">
                <a:solidFill>
                  <a:schemeClr val="tx1"/>
                </a:solidFill>
                <a:effectLst/>
                <a:latin typeface="+mn-lt"/>
                <a:ea typeface="+mn-ea"/>
                <a:cs typeface="+mn-cs"/>
              </a:rPr>
              <a:t>誤</a:t>
            </a:r>
            <a:r>
              <a:rPr lang="ja-JP" altLang="en-US" sz="1200" kern="1200" dirty="0">
                <a:solidFill>
                  <a:schemeClr val="tx1"/>
                </a:solidFill>
                <a:effectLst/>
                <a:latin typeface="+mn-lt"/>
                <a:ea typeface="+mn-ea"/>
                <a:cs typeface="+mn-cs"/>
              </a:rPr>
              <a:t>まった</a:t>
            </a:r>
            <a:r>
              <a:rPr lang="en-US" sz="1200" kern="1200" dirty="0">
                <a:solidFill>
                  <a:schemeClr val="tx1"/>
                </a:solidFill>
                <a:effectLst/>
                <a:latin typeface="+mn-lt"/>
                <a:ea typeface="+mn-ea"/>
                <a:cs typeface="+mn-cs"/>
              </a:rPr>
              <a:t>用</a:t>
            </a:r>
            <a:r>
              <a:rPr lang="ja-JP" altLang="en-US" sz="1200" kern="1200" dirty="0">
                <a:solidFill>
                  <a:schemeClr val="tx1"/>
                </a:solidFill>
                <a:effectLst/>
                <a:latin typeface="+mn-lt"/>
                <a:ea typeface="+mn-ea"/>
                <a:cs typeface="+mn-cs"/>
              </a:rPr>
              <a:t>い方として、心理的なものもあります</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エデンの園で</a:t>
            </a:r>
            <a:r>
              <a:rPr lang="ja-JP" altLang="en-US" sz="1200" kern="1200" dirty="0">
                <a:solidFill>
                  <a:schemeClr val="tx1"/>
                </a:solidFill>
                <a:effectLst/>
                <a:latin typeface="+mn-lt"/>
                <a:ea typeface="+mn-ea"/>
                <a:cs typeface="+mn-cs"/>
              </a:rPr>
              <a:t>、へびはエバに言いましたね。</a:t>
            </a:r>
            <a:endParaRPr lang="en-US" altLang="ja-JP"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神様は本当にそんなことを言ったのですか？</a:t>
            </a:r>
            <a:r>
              <a:rPr lang="en-US" sz="1200" kern="1200" dirty="0" err="1">
                <a:solidFill>
                  <a:schemeClr val="tx1"/>
                </a:solidFill>
                <a:effectLst/>
                <a:latin typeface="+mn-lt"/>
                <a:ea typeface="+mn-ea"/>
                <a:cs typeface="+mn-cs"/>
              </a:rPr>
              <a:t>かわいそうに</a:t>
            </a:r>
            <a:r>
              <a:rPr lang="ja-JP" altLang="en-US" sz="1200" kern="1200" dirty="0">
                <a:solidFill>
                  <a:schemeClr val="tx1"/>
                </a:solidFill>
                <a:effectLst/>
                <a:latin typeface="+mn-lt"/>
                <a:ea typeface="+mn-ea"/>
                <a:cs typeface="+mn-cs"/>
              </a:rPr>
              <a:t>。</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それはうそでだまされているんです。あなたは知らずにいたのですね。</a:t>
            </a:r>
            <a:r>
              <a:rPr lang="en-US" sz="1200" kern="1200" dirty="0">
                <a:solidFill>
                  <a:schemeClr val="tx1"/>
                </a:solidFill>
                <a:effectLst/>
                <a:latin typeface="+mn-lt"/>
                <a:ea typeface="+mn-ea"/>
                <a:cs typeface="+mn-cs"/>
              </a:rPr>
              <a:t>」</a:t>
            </a:r>
          </a:p>
          <a:p>
            <a:r>
              <a:rPr lang="ja-JP" altLang="en-US" sz="1200" kern="1200" dirty="0">
                <a:solidFill>
                  <a:schemeClr val="tx1"/>
                </a:solidFill>
                <a:effectLst/>
                <a:latin typeface="+mn-lt"/>
                <a:ea typeface="+mn-ea"/>
                <a:cs typeface="+mn-cs"/>
              </a:rPr>
              <a:t>自分だけは本当のことを知っている、一部の人が他の人を見下す力関係をつくりあげ、</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「本当にそうでしょうか？」と、</a:t>
            </a:r>
            <a:r>
              <a:rPr lang="en-US" sz="1200" kern="1200" dirty="0" err="1">
                <a:solidFill>
                  <a:schemeClr val="tx1"/>
                </a:solidFill>
                <a:effectLst/>
                <a:latin typeface="+mn-lt"/>
                <a:ea typeface="+mn-ea"/>
                <a:cs typeface="+mn-cs"/>
              </a:rPr>
              <a:t>人を疑わせる</a:t>
            </a:r>
            <a:r>
              <a:rPr lang="ja-JP" altLang="en-US" sz="1200" kern="1200" dirty="0">
                <a:solidFill>
                  <a:schemeClr val="tx1"/>
                </a:solidFill>
                <a:effectLst/>
                <a:latin typeface="+mn-lt"/>
                <a:ea typeface="+mn-ea"/>
                <a:cs typeface="+mn-cs"/>
              </a:rPr>
              <a:t>ことも力の乱用です</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時には</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加害</a:t>
            </a:r>
            <a:r>
              <a:rPr lang="en-US" sz="1200" kern="1200" dirty="0" err="1">
                <a:solidFill>
                  <a:schemeClr val="tx1"/>
                </a:solidFill>
                <a:effectLst/>
                <a:latin typeface="+mn-lt"/>
                <a:ea typeface="+mn-ea"/>
                <a:cs typeface="+mn-cs"/>
              </a:rPr>
              <a:t>者は</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せっかく私がしてあげたのに</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と言って</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自分の思いを</a:t>
            </a:r>
            <a:r>
              <a:rPr lang="en-US" sz="1200" kern="1200" dirty="0" err="1">
                <a:solidFill>
                  <a:schemeClr val="tx1"/>
                </a:solidFill>
                <a:effectLst/>
                <a:latin typeface="+mn-lt"/>
                <a:ea typeface="+mn-ea"/>
                <a:cs typeface="+mn-cs"/>
              </a:rPr>
              <a:t>強要しようとします</a:t>
            </a:r>
            <a:r>
              <a:rPr lang="en-US" sz="1200" kern="1200" dirty="0">
                <a:solidFill>
                  <a:schemeClr val="tx1"/>
                </a:solidFill>
                <a:effectLst/>
                <a:latin typeface="+mn-lt"/>
                <a:ea typeface="+mn-ea"/>
                <a:cs typeface="+mn-cs"/>
              </a:rPr>
              <a:t>。</a:t>
            </a:r>
          </a:p>
          <a:p>
            <a:r>
              <a:rPr lang="ja-JP" altLang="en-US" sz="1200" kern="1200" dirty="0">
                <a:solidFill>
                  <a:schemeClr val="tx1"/>
                </a:solidFill>
                <a:effectLst/>
                <a:latin typeface="+mn-lt"/>
                <a:ea typeface="+mn-ea"/>
                <a:cs typeface="+mn-cs"/>
              </a:rPr>
              <a:t>私はこのようなおしつけがましい要求をこどもにすることがありますが、</a:t>
            </a:r>
            <a:endParaRPr lang="en-US" altLang="ja-JP"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これらの発言はすべて、不正直で、虐待的で、人を操るものです</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他にもお時間あるときに以下の人たちの聖句をお読みになってください。</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エジプトの王、ファラオはイスラエルの指導者モーセをおどし、</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エリの息子たちは祭司という職権を乱用して、父の仕事をも破壊しました。</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そして偉大なダビデ王もまた、勇敢に戦う部下の妻をわがものとし、その子の命を亡くしたのです。</a:t>
            </a:r>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4</a:t>
            </a:fld>
            <a:endParaRPr lang="en-US"/>
          </a:p>
        </p:txBody>
      </p:sp>
    </p:spTree>
    <p:extLst>
      <p:ext uri="{BB962C8B-B14F-4D97-AF65-F5344CB8AC3E}">
        <p14:creationId xmlns:p14="http://schemas.microsoft.com/office/powerpoint/2010/main" val="253326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パワーの種類</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いろいろな種類のパワーを見てみましょう。 </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立場的</a:t>
            </a:r>
            <a:r>
              <a:rPr lang="en-US" sz="1200" kern="1200" dirty="0" err="1">
                <a:solidFill>
                  <a:schemeClr val="tx1"/>
                </a:solidFill>
                <a:effectLst/>
                <a:latin typeface="+mn-lt"/>
                <a:ea typeface="+mn-ea"/>
                <a:cs typeface="+mn-cs"/>
              </a:rPr>
              <a:t>権力と呼ばれるものには、次のようなものがあります</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弁護士</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ja-JP" altLang="en-US" sz="1200" kern="1200" dirty="0">
                <a:solidFill>
                  <a:schemeClr val="tx1"/>
                </a:solidFill>
                <a:effectLst/>
                <a:latin typeface="+mn-lt"/>
                <a:ea typeface="+mn-ea"/>
                <a:cs typeface="+mn-cs"/>
              </a:rPr>
              <a:t>教師</a:t>
            </a:r>
            <a:endParaRPr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コーチ</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kern="1200" dirty="0" err="1">
                <a:solidFill>
                  <a:schemeClr val="tx1"/>
                </a:solidFill>
                <a:effectLst/>
                <a:latin typeface="+mn-lt"/>
                <a:ea typeface="+mn-ea"/>
                <a:cs typeface="+mn-cs"/>
              </a:rPr>
              <a:t>政治</a:t>
            </a:r>
            <a:r>
              <a:rPr lang="ja-JP" altLang="en-US" sz="1200" kern="1200" dirty="0">
                <a:solidFill>
                  <a:schemeClr val="tx1"/>
                </a:solidFill>
                <a:effectLst/>
                <a:latin typeface="+mn-lt"/>
                <a:ea typeface="+mn-ea"/>
                <a:cs typeface="+mn-cs"/>
              </a:rPr>
              <a:t>家</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ja-JP" altLang="en-US" sz="1200" kern="1200" dirty="0">
                <a:solidFill>
                  <a:schemeClr val="tx1"/>
                </a:solidFill>
                <a:effectLst/>
                <a:latin typeface="+mn-lt"/>
                <a:ea typeface="+mn-ea"/>
                <a:cs typeface="+mn-cs"/>
              </a:rPr>
              <a:t>医者</a:t>
            </a:r>
            <a:endParaRPr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lang="ja-JP" altLang="en-US" sz="1200" kern="1200" dirty="0">
                <a:solidFill>
                  <a:schemeClr val="tx1"/>
                </a:solidFill>
                <a:effectLst/>
                <a:latin typeface="+mn-lt"/>
                <a:ea typeface="+mn-ea"/>
                <a:cs typeface="+mn-cs"/>
              </a:rPr>
              <a:t>上司</a:t>
            </a:r>
            <a:endParaRPr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夫/妻</a:t>
            </a:r>
          </a:p>
          <a:p>
            <a:pPr marL="171450" indent="-171450">
              <a:buFont typeface="Arial" panose="020B0604020202020204" pitchFamily="34" charset="0"/>
              <a:buChar char="•"/>
            </a:pPr>
            <a:r>
              <a:rPr lang="ja-JP" altLang="en-US" sz="1200" kern="1200" dirty="0">
                <a:solidFill>
                  <a:schemeClr val="tx1"/>
                </a:solidFill>
                <a:effectLst/>
                <a:latin typeface="+mn-lt"/>
                <a:ea typeface="+mn-ea"/>
                <a:cs typeface="+mn-cs"/>
              </a:rPr>
              <a:t>保護者／介護者</a:t>
            </a:r>
            <a:endParaRPr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教会の</a:t>
            </a:r>
            <a:r>
              <a:rPr lang="ja-JP" altLang="en-US" sz="1200" kern="1200" dirty="0">
                <a:solidFill>
                  <a:schemeClr val="tx1"/>
                </a:solidFill>
                <a:effectLst/>
                <a:latin typeface="+mn-lt"/>
                <a:ea typeface="+mn-ea"/>
                <a:cs typeface="+mn-cs"/>
              </a:rPr>
              <a:t>指導者　牧師</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長老など</a:t>
            </a:r>
            <a:r>
              <a:rPr lang="ja-JP" altLang="en-US" sz="1200" kern="1200" dirty="0">
                <a:solidFill>
                  <a:schemeClr val="tx1"/>
                </a:solidFill>
                <a:effectLst/>
                <a:latin typeface="+mn-lt"/>
                <a:ea typeface="+mn-ea"/>
                <a:cs typeface="+mn-cs"/>
              </a:rPr>
              <a:t>を</a:t>
            </a:r>
            <a:r>
              <a:rPr lang="en-US" sz="1200" kern="1200" dirty="0" err="1">
                <a:solidFill>
                  <a:schemeClr val="tx1"/>
                </a:solidFill>
                <a:effectLst/>
                <a:latin typeface="+mn-lt"/>
                <a:ea typeface="+mn-ea"/>
                <a:cs typeface="+mn-cs"/>
              </a:rPr>
              <a:t>含む</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おそらく、私たちは教会にいるすべての大人の人たちを、一つかそれ以上のカテゴリーに挙げ</a:t>
            </a:r>
            <a:r>
              <a:rPr lang="ja-JP" altLang="en-US" sz="1200" kern="1200" dirty="0">
                <a:solidFill>
                  <a:schemeClr val="tx1"/>
                </a:solidFill>
                <a:effectLst/>
                <a:latin typeface="+mn-lt"/>
                <a:ea typeface="+mn-ea"/>
                <a:cs typeface="+mn-cs"/>
              </a:rPr>
              <a:t>ることができる</a:t>
            </a:r>
            <a:r>
              <a:rPr lang="en-US" sz="1200" kern="1200" dirty="0" err="1">
                <a:solidFill>
                  <a:schemeClr val="tx1"/>
                </a:solidFill>
                <a:effectLst/>
                <a:latin typeface="+mn-lt"/>
                <a:ea typeface="+mn-ea"/>
                <a:cs typeface="+mn-cs"/>
              </a:rPr>
              <a:t>でしょう</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私なら、妻であり、保護者であり、父のこともみているので介護者でもあり、</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教会ではセミナーなどをさせていただくこともある、といった具合です。</a:t>
            </a:r>
            <a:endParaRPr lang="en-US" altLang="ja-JP"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一般的に、私たちはこれらの</a:t>
            </a:r>
            <a:r>
              <a:rPr lang="ja-JP" altLang="en-US" sz="1200" kern="1200" dirty="0">
                <a:solidFill>
                  <a:schemeClr val="tx1"/>
                </a:solidFill>
                <a:effectLst/>
                <a:latin typeface="+mn-lt"/>
                <a:ea typeface="+mn-ea"/>
                <a:cs typeface="+mn-cs"/>
              </a:rPr>
              <a:t>特定の職業、立場の</a:t>
            </a:r>
            <a:r>
              <a:rPr lang="en-US" altLang="ja-JP" sz="1200" kern="1200" dirty="0" err="1">
                <a:solidFill>
                  <a:schemeClr val="tx1"/>
                </a:solidFill>
                <a:effectLst/>
                <a:latin typeface="+mn-lt"/>
                <a:ea typeface="+mn-ea"/>
                <a:cs typeface="+mn-cs"/>
              </a:rPr>
              <a:t>人々を尊敬し、敬意を払っています</a:t>
            </a:r>
            <a:r>
              <a:rPr lang="ja-JP" altLang="en-US" sz="1200" kern="1200" dirty="0">
                <a:solidFill>
                  <a:schemeClr val="tx1"/>
                </a:solidFill>
                <a:effectLst/>
                <a:latin typeface="+mn-lt"/>
                <a:ea typeface="+mn-ea"/>
                <a:cs typeface="+mn-cs"/>
              </a:rPr>
              <a:t>が、</a:t>
            </a:r>
            <a:endParaRPr lang="en-US" altLang="ja-JP" sz="1200" kern="1200" dirty="0">
              <a:solidFill>
                <a:schemeClr val="tx1"/>
              </a:solidFill>
              <a:effectLst/>
              <a:latin typeface="+mn-lt"/>
              <a:ea typeface="+mn-ea"/>
              <a:cs typeface="+mn-cs"/>
            </a:endParaRPr>
          </a:p>
          <a:p>
            <a:r>
              <a:rPr lang="en-US" altLang="ja-JP" sz="1200" kern="1200" dirty="0" err="1">
                <a:solidFill>
                  <a:schemeClr val="tx1"/>
                </a:solidFill>
                <a:effectLst/>
                <a:latin typeface="+mn-lt"/>
                <a:ea typeface="+mn-ea"/>
                <a:cs typeface="+mn-cs"/>
              </a:rPr>
              <a:t>もし彼らが</a:t>
            </a:r>
            <a:r>
              <a:rPr lang="ja-JP" altLang="en-US" sz="1200" kern="1200" dirty="0">
                <a:solidFill>
                  <a:schemeClr val="tx1"/>
                </a:solidFill>
                <a:effectLst/>
                <a:latin typeface="+mn-lt"/>
                <a:ea typeface="+mn-ea"/>
                <a:cs typeface="+mn-cs"/>
              </a:rPr>
              <a:t>、（わたしが）</a:t>
            </a:r>
            <a:r>
              <a:rPr lang="en-US" altLang="ja-JP" sz="1200" kern="1200" dirty="0" err="1">
                <a:solidFill>
                  <a:schemeClr val="tx1"/>
                </a:solidFill>
                <a:effectLst/>
                <a:latin typeface="+mn-lt"/>
                <a:ea typeface="+mn-ea"/>
                <a:cs typeface="+mn-cs"/>
              </a:rPr>
              <a:t>その権力を乱用するならば、大きな害が生じます</a:t>
            </a:r>
            <a:r>
              <a:rPr lang="en-US" altLang="ja-JP" sz="1200" kern="1200" dirty="0">
                <a:solidFill>
                  <a:schemeClr val="tx1"/>
                </a:solidFill>
                <a:effectLst/>
                <a:latin typeface="+mn-lt"/>
                <a:ea typeface="+mn-ea"/>
                <a:cs typeface="+mn-cs"/>
              </a:rPr>
              <a:t>。</a:t>
            </a: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個人的には、気持ちや時間に余裕がないときが一番あぶないですが、</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これだけやってあげているのだから、私を労わってほしい。</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このレベルに達してほしいから、もっとがんばらせようとする。</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そんなときは相手の話や気持ちを理解しようとしないことが多く、</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対立とぶつかりあいが生じて、自分もいやーな気持ちになってしまいます。</a:t>
            </a:r>
            <a:endParaRPr lang="en-US" altLang="ja-JP"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5</a:t>
            </a:fld>
            <a:endParaRPr lang="en-US"/>
          </a:p>
        </p:txBody>
      </p:sp>
    </p:spTree>
    <p:extLst>
      <p:ext uri="{BB962C8B-B14F-4D97-AF65-F5344CB8AC3E}">
        <p14:creationId xmlns:p14="http://schemas.microsoft.com/office/powerpoint/2010/main" val="203342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他のタイプのパワーも</a:t>
            </a:r>
            <a:r>
              <a:rPr lang="ja-JP" altLang="en-US" sz="1200" kern="1200" dirty="0">
                <a:solidFill>
                  <a:schemeClr val="tx1"/>
                </a:solidFill>
                <a:effectLst/>
                <a:latin typeface="+mn-lt"/>
                <a:ea typeface="+mn-ea"/>
                <a:cs typeface="+mn-cs"/>
              </a:rPr>
              <a:t>ありま</a:t>
            </a:r>
            <a:r>
              <a:rPr lang="en-US" sz="1200" kern="1200" dirty="0">
                <a:solidFill>
                  <a:schemeClr val="tx1"/>
                </a:solidFill>
                <a:effectLst/>
                <a:latin typeface="+mn-lt"/>
                <a:ea typeface="+mn-ea"/>
                <a:cs typeface="+mn-cs"/>
              </a:rPr>
              <a:t>す。</a:t>
            </a:r>
          </a:p>
          <a:p>
            <a:r>
              <a:rPr lang="ja-JP" altLang="en-US" sz="1200" kern="1200" dirty="0">
                <a:solidFill>
                  <a:schemeClr val="tx1"/>
                </a:solidFill>
                <a:effectLst/>
                <a:latin typeface="+mn-lt"/>
                <a:ea typeface="+mn-ea"/>
                <a:cs typeface="+mn-cs"/>
              </a:rPr>
              <a:t>全部は説明いたしませんが、</a:t>
            </a:r>
            <a:endParaRPr lang="en-US" sz="1200" kern="1200" dirty="0">
              <a:solidFill>
                <a:schemeClr val="tx1"/>
              </a:solidFill>
              <a:effectLst/>
              <a:latin typeface="+mn-lt"/>
              <a:ea typeface="+mn-ea"/>
              <a:cs typeface="+mn-cs"/>
            </a:endParaRPr>
          </a:p>
          <a:p>
            <a:pPr lvl="0"/>
            <a:r>
              <a:rPr lang="en-US" sz="1200" b="1" strike="sngStrike" kern="1200" dirty="0" err="1">
                <a:solidFill>
                  <a:schemeClr val="tx1"/>
                </a:solidFill>
                <a:effectLst/>
                <a:latin typeface="+mn-lt"/>
                <a:ea typeface="+mn-ea"/>
                <a:cs typeface="+mn-cs"/>
              </a:rPr>
              <a:t>経済</a:t>
            </a:r>
            <a:r>
              <a:rPr lang="ja-JP" altLang="en-US" sz="1200" b="1" strike="sngStrike" kern="1200" dirty="0">
                <a:solidFill>
                  <a:schemeClr val="tx1"/>
                </a:solidFill>
                <a:effectLst/>
                <a:latin typeface="+mn-lt"/>
                <a:ea typeface="+mn-ea"/>
                <a:cs typeface="+mn-cs"/>
              </a:rPr>
              <a:t>力</a:t>
            </a:r>
            <a:r>
              <a:rPr lang="en-US" sz="1200" b="1" strike="sngStrike" kern="1200" dirty="0">
                <a:solidFill>
                  <a:schemeClr val="tx1"/>
                </a:solidFill>
                <a:effectLst/>
                <a:latin typeface="+mn-lt"/>
                <a:ea typeface="+mn-ea"/>
                <a:cs typeface="+mn-cs"/>
              </a:rPr>
              <a:t>-</a:t>
            </a:r>
            <a:r>
              <a:rPr lang="en-US" sz="1200" strike="sngStrike" kern="1200" dirty="0" err="1">
                <a:solidFill>
                  <a:schemeClr val="tx1"/>
                </a:solidFill>
                <a:effectLst/>
                <a:latin typeface="+mn-lt"/>
                <a:ea typeface="+mn-ea"/>
                <a:cs typeface="+mn-cs"/>
              </a:rPr>
              <a:t>資金管理</a:t>
            </a:r>
            <a:r>
              <a:rPr lang="ja-JP" altLang="en-US" sz="1200" strike="sngStrike" kern="1200" dirty="0">
                <a:solidFill>
                  <a:schemeClr val="tx1"/>
                </a:solidFill>
                <a:effectLst/>
                <a:latin typeface="+mn-lt"/>
                <a:ea typeface="+mn-ea"/>
                <a:cs typeface="+mn-cs"/>
              </a:rPr>
              <a:t>によって</a:t>
            </a:r>
            <a:r>
              <a:rPr lang="en-US" sz="1200" strike="sngStrike" kern="1200" dirty="0" err="1">
                <a:solidFill>
                  <a:schemeClr val="tx1"/>
                </a:solidFill>
                <a:effectLst/>
                <a:latin typeface="+mn-lt"/>
                <a:ea typeface="+mn-ea"/>
                <a:cs typeface="+mn-cs"/>
              </a:rPr>
              <a:t>信用</a:t>
            </a:r>
            <a:r>
              <a:rPr lang="ja-JP" altLang="en-US" sz="1200" strike="sngStrike" kern="1200" dirty="0">
                <a:solidFill>
                  <a:schemeClr val="tx1"/>
                </a:solidFill>
                <a:effectLst/>
                <a:latin typeface="+mn-lt"/>
                <a:ea typeface="+mn-ea"/>
                <a:cs typeface="+mn-cs"/>
              </a:rPr>
              <a:t>を得ることで、さらなる資金繰りができるのも力を得たことになるでしょうし、</a:t>
            </a:r>
            <a:endParaRPr lang="en-US" altLang="ja-JP" sz="1200" strike="sngStrike" kern="1200" dirty="0">
              <a:solidFill>
                <a:schemeClr val="tx1"/>
              </a:solidFill>
              <a:effectLst/>
              <a:latin typeface="+mn-lt"/>
              <a:ea typeface="+mn-ea"/>
              <a:cs typeface="+mn-cs"/>
            </a:endParaRPr>
          </a:p>
          <a:p>
            <a:pPr lvl="0"/>
            <a:r>
              <a:rPr lang="en-US" sz="1200" strike="sng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strike="sngStrike" dirty="0" err="1">
                <a:latin typeface="Meiryo UI" panose="020B0604030504040204" pitchFamily="50" charset="-128"/>
                <a:ea typeface="Meiryo UI" panose="020B0604030504040204" pitchFamily="50" charset="-128"/>
              </a:rPr>
              <a:t>影響力</a:t>
            </a:r>
            <a:r>
              <a:rPr lang="en-US" sz="1200" b="1" strike="sngStrike" kern="1200" dirty="0" err="1">
                <a:solidFill>
                  <a:schemeClr val="tx1"/>
                </a:solidFill>
                <a:effectLst/>
                <a:latin typeface="+mn-lt"/>
                <a:ea typeface="+mn-ea"/>
                <a:cs typeface="+mn-cs"/>
              </a:rPr>
              <a:t>-</a:t>
            </a:r>
            <a:r>
              <a:rPr lang="en-US" sz="1200" strike="sngStrike" kern="1200" dirty="0" err="1">
                <a:solidFill>
                  <a:schemeClr val="tx1"/>
                </a:solidFill>
                <a:effectLst/>
                <a:latin typeface="+mn-lt"/>
                <a:ea typeface="+mn-ea"/>
                <a:cs typeface="+mn-cs"/>
              </a:rPr>
              <a:t>有名な人が</a:t>
            </a:r>
            <a:r>
              <a:rPr lang="ja-JP" altLang="en-US" sz="1200" strike="sngStrike" kern="1200" dirty="0">
                <a:solidFill>
                  <a:schemeClr val="tx1"/>
                </a:solidFill>
                <a:effectLst/>
                <a:latin typeface="+mn-lt"/>
                <a:ea typeface="+mn-ea"/>
                <a:cs typeface="+mn-cs"/>
              </a:rPr>
              <a:t>広告に出るのは、彼らが私たちに</a:t>
            </a:r>
            <a:r>
              <a:rPr lang="en-US" sz="1200" strike="sngStrike" kern="1200" dirty="0" err="1">
                <a:solidFill>
                  <a:schemeClr val="tx1"/>
                </a:solidFill>
                <a:effectLst/>
                <a:latin typeface="+mn-lt"/>
                <a:ea typeface="+mn-ea"/>
                <a:cs typeface="+mn-cs"/>
              </a:rPr>
              <a:t>影響を与え</a:t>
            </a:r>
            <a:r>
              <a:rPr lang="ja-JP" altLang="en-US" sz="1200" strike="sngStrike" kern="1200" dirty="0">
                <a:solidFill>
                  <a:schemeClr val="tx1"/>
                </a:solidFill>
                <a:effectLst/>
                <a:latin typeface="+mn-lt"/>
                <a:ea typeface="+mn-ea"/>
                <a:cs typeface="+mn-cs"/>
              </a:rPr>
              <a:t>ることができる力があるからです。</a:t>
            </a:r>
            <a:endParaRPr lang="en-US" sz="1200" strike="sngStrike"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pPr lvl="0"/>
            <a:r>
              <a:rPr lang="en-US" sz="1200" b="1" kern="1200" dirty="0" err="1">
                <a:solidFill>
                  <a:schemeClr val="tx1"/>
                </a:solidFill>
                <a:effectLst/>
                <a:latin typeface="+mn-lt"/>
                <a:ea typeface="+mn-ea"/>
                <a:cs typeface="+mn-cs"/>
              </a:rPr>
              <a:t>情報</a:t>
            </a:r>
            <a:r>
              <a:rPr lang="ja-JP" altLang="en-US" sz="1200" b="1" kern="1200" dirty="0">
                <a:solidFill>
                  <a:schemeClr val="tx1"/>
                </a:solidFill>
                <a:effectLst/>
                <a:latin typeface="+mn-lt"/>
                <a:ea typeface="+mn-ea"/>
                <a:cs typeface="+mn-cs"/>
              </a:rPr>
              <a:t>提供</a:t>
            </a:r>
            <a:r>
              <a:rPr lang="en-US" sz="1200" b="1" kern="1200" dirty="0">
                <a:solidFill>
                  <a:schemeClr val="tx1"/>
                </a:solidFill>
                <a:effectLst/>
                <a:latin typeface="+mn-lt"/>
                <a:ea typeface="+mn-ea"/>
                <a:cs typeface="+mn-cs"/>
              </a:rPr>
              <a:t>-</a:t>
            </a:r>
            <a:r>
              <a:rPr lang="ja-JP" altLang="en-US" sz="1200" b="1" kern="1200" dirty="0">
                <a:solidFill>
                  <a:schemeClr val="tx1"/>
                </a:solidFill>
                <a:effectLst/>
                <a:latin typeface="+mn-lt"/>
                <a:ea typeface="+mn-ea"/>
                <a:cs typeface="+mn-cs"/>
              </a:rPr>
              <a:t>これはさきほどのサタンの手口ですね。「あら、あなた知らないんですか？」「実はね」「ここだけの話」</a:t>
            </a:r>
            <a:endParaRPr lang="en-US" altLang="ja-JP" sz="1200" b="1"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他の人</a:t>
            </a:r>
            <a:r>
              <a:rPr lang="ja-JP" altLang="en-US" sz="1200" kern="1200" dirty="0">
                <a:solidFill>
                  <a:schemeClr val="tx1"/>
                </a:solidFill>
                <a:effectLst/>
                <a:latin typeface="+mn-lt"/>
                <a:ea typeface="+mn-ea"/>
                <a:cs typeface="+mn-cs"/>
              </a:rPr>
              <a:t>が持っていない</a:t>
            </a:r>
            <a:r>
              <a:rPr lang="en-US" sz="1200" kern="1200" dirty="0" err="1">
                <a:solidFill>
                  <a:schemeClr val="tx1"/>
                </a:solidFill>
                <a:effectLst/>
                <a:latin typeface="+mn-lt"/>
                <a:ea typeface="+mn-ea"/>
                <a:cs typeface="+mn-cs"/>
              </a:rPr>
              <a:t>情報</a:t>
            </a:r>
            <a:r>
              <a:rPr lang="ja-JP" altLang="en-US" sz="1200" kern="1200" dirty="0">
                <a:solidFill>
                  <a:schemeClr val="tx1"/>
                </a:solidFill>
                <a:effectLst/>
                <a:latin typeface="+mn-lt"/>
                <a:ea typeface="+mn-ea"/>
                <a:cs typeface="+mn-cs"/>
              </a:rPr>
              <a:t>も力になり得ます。</a:t>
            </a:r>
            <a:endParaRPr lang="en-US" altLang="ja-JP"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これは</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おともだち同士の会話でも、</a:t>
            </a:r>
            <a:r>
              <a:rPr lang="en-US" sz="1200" kern="1200" dirty="0" err="1">
                <a:solidFill>
                  <a:schemeClr val="tx1"/>
                </a:solidFill>
                <a:effectLst/>
                <a:latin typeface="+mn-lt"/>
                <a:ea typeface="+mn-ea"/>
                <a:cs typeface="+mn-cs"/>
              </a:rPr>
              <a:t>教会</a:t>
            </a:r>
            <a:r>
              <a:rPr lang="ja-JP" altLang="en-US" sz="1200" kern="1200" dirty="0">
                <a:solidFill>
                  <a:schemeClr val="tx1"/>
                </a:solidFill>
                <a:effectLst/>
                <a:latin typeface="+mn-lt"/>
                <a:ea typeface="+mn-ea"/>
                <a:cs typeface="+mn-cs"/>
              </a:rPr>
              <a:t>内でもおこる可能性も大いにある力だと思います。</a:t>
            </a:r>
            <a:endParaRPr lang="en-US" altLang="ja-JP"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pPr lvl="0"/>
            <a:r>
              <a:rPr lang="en-US" sz="1200" b="1" kern="1200" dirty="0" err="1">
                <a:solidFill>
                  <a:schemeClr val="tx1"/>
                </a:solidFill>
                <a:effectLst/>
                <a:latin typeface="+mn-lt"/>
                <a:ea typeface="+mn-ea"/>
                <a:cs typeface="+mn-cs"/>
              </a:rPr>
              <a:t>心理的、感情的</a:t>
            </a:r>
            <a:r>
              <a:rPr lang="ja-JP" altLang="en-US" sz="1200" b="1" kern="1200" dirty="0">
                <a:solidFill>
                  <a:schemeClr val="tx1"/>
                </a:solidFill>
                <a:effectLst/>
                <a:latin typeface="+mn-lt"/>
                <a:ea typeface="+mn-ea"/>
                <a:cs typeface="+mn-cs"/>
              </a:rPr>
              <a:t>な力</a:t>
            </a:r>
            <a:r>
              <a:rPr lang="en-US" sz="1200" b="1"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感情</a:t>
            </a:r>
            <a:r>
              <a:rPr lang="ja-JP" altLang="en-US" sz="1200" kern="1200" dirty="0">
                <a:solidFill>
                  <a:schemeClr val="tx1"/>
                </a:solidFill>
                <a:effectLst/>
                <a:latin typeface="+mn-lt"/>
                <a:ea typeface="+mn-ea"/>
                <a:cs typeface="+mn-cs"/>
              </a:rPr>
              <a:t>に訴えて</a:t>
            </a:r>
            <a:r>
              <a:rPr lang="en-US" sz="1200" kern="1200" dirty="0" err="1">
                <a:solidFill>
                  <a:schemeClr val="tx1"/>
                </a:solidFill>
                <a:effectLst/>
                <a:latin typeface="+mn-lt"/>
                <a:ea typeface="+mn-ea"/>
                <a:cs typeface="+mn-cs"/>
              </a:rPr>
              <a:t>他人を支配し</a:t>
            </a:r>
            <a:r>
              <a:rPr lang="ja-JP" altLang="en-US" sz="1200" kern="1200" dirty="0">
                <a:solidFill>
                  <a:schemeClr val="tx1"/>
                </a:solidFill>
                <a:effectLst/>
                <a:latin typeface="+mn-lt"/>
                <a:ea typeface="+mn-ea"/>
                <a:cs typeface="+mn-cs"/>
              </a:rPr>
              <a:t>ようとしたり</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恥をかかせ</a:t>
            </a:r>
            <a:r>
              <a:rPr lang="ja-JP" altLang="en-US" sz="1200" kern="1200" dirty="0">
                <a:solidFill>
                  <a:schemeClr val="tx1"/>
                </a:solidFill>
                <a:effectLst/>
                <a:latin typeface="+mn-lt"/>
                <a:ea typeface="+mn-ea"/>
                <a:cs typeface="+mn-cs"/>
              </a:rPr>
              <a:t>て</a:t>
            </a:r>
            <a:r>
              <a:rPr lang="en-US" sz="1200" kern="1200" dirty="0">
                <a:solidFill>
                  <a:schemeClr val="tx1"/>
                </a:solidFill>
                <a:effectLst/>
                <a:latin typeface="+mn-lt"/>
                <a:ea typeface="+mn-ea"/>
                <a:cs typeface="+mn-cs"/>
              </a:rPr>
              <a:t>操</a:t>
            </a:r>
            <a:r>
              <a:rPr lang="ja-JP" altLang="en-US" sz="1200" kern="1200" dirty="0">
                <a:solidFill>
                  <a:schemeClr val="tx1"/>
                </a:solidFill>
                <a:effectLst/>
                <a:latin typeface="+mn-lt"/>
                <a:ea typeface="+mn-ea"/>
                <a:cs typeface="+mn-cs"/>
              </a:rPr>
              <a:t>る</a:t>
            </a:r>
            <a:r>
              <a:rPr lang="en-US" sz="1200" kern="1200" dirty="0" err="1">
                <a:solidFill>
                  <a:schemeClr val="tx1"/>
                </a:solidFill>
                <a:effectLst/>
                <a:latin typeface="+mn-lt"/>
                <a:ea typeface="+mn-ea"/>
                <a:cs typeface="+mn-cs"/>
              </a:rPr>
              <a:t>こと</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strike="sngStrike" dirty="0">
                <a:solidFill>
                  <a:srgbClr val="121212"/>
                </a:solidFill>
                <a:effectLst/>
                <a:latin typeface="Georgia" panose="02040502050405020303" pitchFamily="18" charset="0"/>
              </a:rPr>
              <a:t>エフェソ６：４「父親たち、子供を怒らせてはなりません。主がしつけ諭されるように、育てなさい。</a:t>
            </a:r>
            <a:endParaRPr lang="en-US" sz="1200" strike="sng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ja-JP" altLang="en-US" sz="1200" b="1" strike="sngStrike" kern="1200" dirty="0">
                <a:solidFill>
                  <a:schemeClr val="tx1"/>
                </a:solidFill>
                <a:effectLst/>
                <a:latin typeface="+mn-lt"/>
                <a:ea typeface="+mn-ea"/>
                <a:cs typeface="+mn-cs"/>
              </a:rPr>
              <a:t>精神的</a:t>
            </a:r>
            <a:r>
              <a:rPr lang="en-US" sz="1200" b="1" strike="sngStrike" kern="1200" dirty="0">
                <a:solidFill>
                  <a:schemeClr val="tx1"/>
                </a:solidFill>
                <a:effectLst/>
                <a:latin typeface="+mn-lt"/>
                <a:ea typeface="+mn-ea"/>
                <a:cs typeface="+mn-cs"/>
              </a:rPr>
              <a:t>-</a:t>
            </a:r>
            <a:r>
              <a:rPr lang="en-US" sz="1200" strike="sngStrike" kern="1200" dirty="0">
                <a:solidFill>
                  <a:schemeClr val="tx1"/>
                </a:solidFill>
                <a:effectLst/>
                <a:latin typeface="+mn-lt"/>
                <a:ea typeface="+mn-ea"/>
                <a:cs typeface="+mn-cs"/>
              </a:rPr>
              <a:t>精神的な影響力や立場を利用して、誰かに命令したり、要求したり、卑下したり、信念や行動を強要したりすること。 </a:t>
            </a:r>
          </a:p>
          <a:p>
            <a:r>
              <a:rPr lang="en-US" sz="1200" kern="1200" dirty="0">
                <a:solidFill>
                  <a:schemeClr val="tx1"/>
                </a:solidFill>
                <a:effectLst/>
                <a:latin typeface="+mn-lt"/>
                <a:ea typeface="+mn-ea"/>
                <a:cs typeface="+mn-cs"/>
              </a:rPr>
              <a:t> </a:t>
            </a:r>
          </a:p>
          <a:p>
            <a:pPr lvl="0"/>
            <a:r>
              <a:rPr lang="en-US" sz="1200" b="1" kern="1200" dirty="0" err="1">
                <a:solidFill>
                  <a:schemeClr val="tx1"/>
                </a:solidFill>
                <a:effectLst/>
                <a:latin typeface="+mn-lt"/>
                <a:ea typeface="+mn-ea"/>
                <a:cs typeface="+mn-cs"/>
              </a:rPr>
              <a:t>性的-</a:t>
            </a:r>
            <a:r>
              <a:rPr lang="en-US" sz="1200" strike="noStrike" kern="1200" dirty="0" err="1">
                <a:solidFill>
                  <a:schemeClr val="tx1"/>
                </a:solidFill>
                <a:effectLst/>
                <a:latin typeface="+mn-lt"/>
                <a:ea typeface="+mn-ea"/>
                <a:cs typeface="+mn-cs"/>
              </a:rPr>
              <a:t>個人的な性的満足を得るために他人を利用すること</a:t>
            </a:r>
            <a:r>
              <a:rPr lang="en-US" sz="1200" strike="noStrike" kern="1200" dirty="0">
                <a:solidFill>
                  <a:schemeClr val="tx1"/>
                </a:solidFill>
                <a:effectLst/>
                <a:latin typeface="+mn-lt"/>
                <a:ea typeface="+mn-ea"/>
                <a:cs typeface="+mn-cs"/>
              </a:rPr>
              <a:t>。</a:t>
            </a:r>
            <a:r>
              <a:rPr lang="ja-JP" altLang="en-US" sz="1200" strike="noStrike" kern="1200" dirty="0">
                <a:solidFill>
                  <a:schemeClr val="tx1"/>
                </a:solidFill>
                <a:effectLst/>
                <a:latin typeface="+mn-lt"/>
                <a:ea typeface="+mn-ea"/>
                <a:cs typeface="+mn-cs"/>
              </a:rPr>
              <a:t>これも残念ながら日本に限らず世界中に存在しますね。</a:t>
            </a:r>
            <a:endParaRPr lang="en-US" altLang="ja-JP" sz="1200" strike="noStrike" kern="1200" dirty="0">
              <a:solidFill>
                <a:schemeClr val="tx1"/>
              </a:solidFill>
              <a:effectLst/>
              <a:latin typeface="+mn-lt"/>
              <a:ea typeface="+mn-ea"/>
              <a:cs typeface="+mn-cs"/>
            </a:endParaRPr>
          </a:p>
          <a:p>
            <a:pPr lvl="0"/>
            <a:r>
              <a:rPr lang="ja-JP" altLang="en-US" b="0" i="0" strike="sngStrike" dirty="0">
                <a:solidFill>
                  <a:srgbClr val="000000"/>
                </a:solidFill>
                <a:effectLst/>
                <a:highlight>
                  <a:srgbClr val="FF0000"/>
                </a:highlight>
                <a:latin typeface="ProximaNova"/>
              </a:rPr>
              <a:t>内閣府男女共同参画局</a:t>
            </a:r>
            <a:r>
              <a:rPr lang="ja-JP" altLang="en-US" b="0" i="0" strike="sngStrike" dirty="0">
                <a:solidFill>
                  <a:srgbClr val="444444"/>
                </a:solidFill>
                <a:effectLst/>
                <a:highlight>
                  <a:srgbClr val="FF0000"/>
                </a:highlight>
                <a:latin typeface="Arial" panose="020B0604020202020204" pitchFamily="34" charset="0"/>
              </a:rPr>
              <a:t>（だんじょきょうどうさんかくきょく）</a:t>
            </a:r>
            <a:r>
              <a:rPr lang="ja-JP" altLang="en-US" b="0" i="0" strike="sngStrike" dirty="0">
                <a:solidFill>
                  <a:srgbClr val="000000"/>
                </a:solidFill>
                <a:effectLst/>
                <a:highlight>
                  <a:srgbClr val="FF0000"/>
                </a:highlight>
                <a:latin typeface="ProximaNova"/>
              </a:rPr>
              <a:t>が今年</a:t>
            </a:r>
            <a:r>
              <a:rPr lang="en-US" altLang="ja-JP" b="0" i="0" strike="sngStrike" dirty="0">
                <a:solidFill>
                  <a:srgbClr val="000000"/>
                </a:solidFill>
                <a:effectLst/>
                <a:highlight>
                  <a:srgbClr val="FF0000"/>
                </a:highlight>
                <a:latin typeface="ProximaNova"/>
              </a:rPr>
              <a:t>6</a:t>
            </a:r>
            <a:r>
              <a:rPr lang="ja-JP" altLang="en-US" b="0" i="0" strike="sngStrike" dirty="0">
                <a:solidFill>
                  <a:srgbClr val="000000"/>
                </a:solidFill>
                <a:effectLst/>
                <a:highlight>
                  <a:srgbClr val="FF0000"/>
                </a:highlight>
                <a:latin typeface="ProximaNova"/>
              </a:rPr>
              <a:t>月</a:t>
            </a:r>
            <a:r>
              <a:rPr lang="en-US" altLang="ja-JP" b="0" i="0" strike="sngStrike" dirty="0">
                <a:solidFill>
                  <a:srgbClr val="000000"/>
                </a:solidFill>
                <a:effectLst/>
                <a:highlight>
                  <a:srgbClr val="FF0000"/>
                </a:highlight>
                <a:latin typeface="ProximaNova"/>
              </a:rPr>
              <a:t>17</a:t>
            </a:r>
            <a:r>
              <a:rPr lang="ja-JP" altLang="en-US" b="0" i="0" strike="sngStrike" dirty="0">
                <a:solidFill>
                  <a:srgbClr val="000000"/>
                </a:solidFill>
                <a:effectLst/>
                <a:highlight>
                  <a:srgbClr val="FF0000"/>
                </a:highlight>
                <a:latin typeface="ProximaNova"/>
              </a:rPr>
              <a:t>日に発表した、</a:t>
            </a:r>
            <a:endParaRPr lang="en-US" altLang="ja-JP" b="0" i="0" strike="sngStrike" dirty="0">
              <a:solidFill>
                <a:srgbClr val="000000"/>
              </a:solidFill>
              <a:effectLst/>
              <a:highlight>
                <a:srgbClr val="FF0000"/>
              </a:highlight>
              <a:latin typeface="ProximaNova"/>
            </a:endParaRPr>
          </a:p>
          <a:p>
            <a:pPr lvl="0"/>
            <a:r>
              <a:rPr lang="ja-JP" altLang="en-US" b="0" i="0" strike="sngStrike" dirty="0">
                <a:solidFill>
                  <a:srgbClr val="000000"/>
                </a:solidFill>
                <a:effectLst/>
                <a:highlight>
                  <a:srgbClr val="FF0000"/>
                </a:highlight>
                <a:latin typeface="ProximaNova"/>
              </a:rPr>
              <a:t>全国の若者（</a:t>
            </a:r>
            <a:r>
              <a:rPr lang="en-US" altLang="ja-JP" b="0" i="0" strike="sngStrike" dirty="0">
                <a:solidFill>
                  <a:srgbClr val="000000"/>
                </a:solidFill>
                <a:effectLst/>
                <a:highlight>
                  <a:srgbClr val="FF0000"/>
                </a:highlight>
                <a:latin typeface="ProximaNova"/>
              </a:rPr>
              <a:t>16〜24</a:t>
            </a:r>
            <a:r>
              <a:rPr lang="ja-JP" altLang="en-US" b="0" i="0" strike="sngStrike" dirty="0">
                <a:solidFill>
                  <a:srgbClr val="000000"/>
                </a:solidFill>
                <a:effectLst/>
                <a:highlight>
                  <a:srgbClr val="FF0000"/>
                </a:highlight>
                <a:latin typeface="ProximaNova"/>
              </a:rPr>
              <a:t>歳）を対象とした性暴力被害に関する実態調査の結果によると、</a:t>
            </a:r>
            <a:endParaRPr lang="en-US" altLang="ja-JP" b="0" i="0" strike="sngStrike" dirty="0">
              <a:solidFill>
                <a:srgbClr val="000000"/>
              </a:solidFill>
              <a:effectLst/>
              <a:highlight>
                <a:srgbClr val="FF0000"/>
              </a:highlight>
              <a:latin typeface="ProximaNova"/>
            </a:endParaRPr>
          </a:p>
          <a:p>
            <a:pPr lvl="0"/>
            <a:r>
              <a:rPr lang="ja-JP" altLang="en-US" b="0" i="0" strike="sngStrike" dirty="0">
                <a:solidFill>
                  <a:srgbClr val="000000"/>
                </a:solidFill>
                <a:effectLst/>
                <a:highlight>
                  <a:srgbClr val="FF0000"/>
                </a:highlight>
                <a:latin typeface="ProximaNova"/>
              </a:rPr>
              <a:t>回答者のうち、</a:t>
            </a:r>
            <a:r>
              <a:rPr lang="en-US" altLang="ja-JP" b="0" i="0" strike="sngStrike" dirty="0">
                <a:solidFill>
                  <a:srgbClr val="000000"/>
                </a:solidFill>
                <a:effectLst/>
                <a:highlight>
                  <a:srgbClr val="FF0000"/>
                </a:highlight>
                <a:latin typeface="ProximaNova"/>
              </a:rPr>
              <a:t>4</a:t>
            </a:r>
            <a:r>
              <a:rPr lang="ja-JP" altLang="en-US" b="0" i="0" strike="sngStrike" dirty="0">
                <a:solidFill>
                  <a:srgbClr val="000000"/>
                </a:solidFill>
                <a:effectLst/>
                <a:highlight>
                  <a:srgbClr val="FF0000"/>
                </a:highlight>
                <a:latin typeface="ProximaNova"/>
              </a:rPr>
              <a:t>人に</a:t>
            </a:r>
            <a:r>
              <a:rPr lang="en-US" altLang="ja-JP" b="0" i="0" strike="sngStrike" dirty="0">
                <a:solidFill>
                  <a:srgbClr val="000000"/>
                </a:solidFill>
                <a:effectLst/>
                <a:highlight>
                  <a:srgbClr val="FF0000"/>
                </a:highlight>
                <a:latin typeface="ProximaNova"/>
              </a:rPr>
              <a:t>1</a:t>
            </a:r>
            <a:r>
              <a:rPr lang="ja-JP" altLang="en-US" b="0" i="0" strike="sngStrike" dirty="0">
                <a:solidFill>
                  <a:srgbClr val="000000"/>
                </a:solidFill>
                <a:effectLst/>
                <a:highlight>
                  <a:srgbClr val="FF0000"/>
                </a:highlight>
                <a:latin typeface="ProximaNova"/>
              </a:rPr>
              <a:t>人が何らかの性被害に遭っており、</a:t>
            </a:r>
            <a:endParaRPr lang="en-US" altLang="ja-JP" b="0" i="0" strike="sngStrike" dirty="0">
              <a:solidFill>
                <a:srgbClr val="000000"/>
              </a:solidFill>
              <a:effectLst/>
              <a:highlight>
                <a:srgbClr val="FF0000"/>
              </a:highlight>
              <a:latin typeface="ProximaNova"/>
            </a:endParaRPr>
          </a:p>
          <a:p>
            <a:pPr lvl="0"/>
            <a:r>
              <a:rPr lang="ja-JP" altLang="en-US" b="0" i="0" strike="sngStrike" dirty="0">
                <a:solidFill>
                  <a:srgbClr val="000000"/>
                </a:solidFill>
                <a:effectLst/>
                <a:highlight>
                  <a:srgbClr val="FF0000"/>
                </a:highlight>
                <a:latin typeface="ProximaNova"/>
              </a:rPr>
              <a:t>「言葉による性暴力」と「性交を伴う性暴力」において、最も多い加害者は学校関係者だったそうです。</a:t>
            </a:r>
            <a:endParaRPr lang="en-US" altLang="ja-JP" b="0" i="0" strike="sngStrike" dirty="0">
              <a:solidFill>
                <a:srgbClr val="000000"/>
              </a:solidFill>
              <a:effectLst/>
              <a:highlight>
                <a:srgbClr val="FF0000"/>
              </a:highlight>
              <a:latin typeface="ProximaNova"/>
            </a:endParaRPr>
          </a:p>
          <a:p>
            <a:pPr lvl="0"/>
            <a:endParaRPr lang="en-US" altLang="ja-JP" sz="1200" strike="noStrike" kern="1200" dirty="0">
              <a:solidFill>
                <a:schemeClr val="tx1"/>
              </a:solidFill>
              <a:effectLst/>
              <a:latin typeface="+mn-lt"/>
              <a:ea typeface="+mn-ea"/>
              <a:cs typeface="+mn-cs"/>
            </a:endParaRPr>
          </a:p>
          <a:p>
            <a:pPr lvl="0"/>
            <a:endParaRPr lang="en-US" sz="1200" strike="noStrike"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心理的に、精神的に訴えかける力は、どなたも使う可能性のある力なのではないでしょうか。</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どこにいても視聴覚に訴えかけてくる宣伝、広告は、この力で購買意欲をおこしているように思います。</a:t>
            </a:r>
            <a:endParaRPr lang="en-US" altLang="ja-JP"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私たち</a:t>
            </a:r>
            <a:r>
              <a:rPr lang="ja-JP" altLang="en-US" sz="1200" kern="1200" dirty="0">
                <a:solidFill>
                  <a:schemeClr val="tx1"/>
                </a:solidFill>
                <a:effectLst/>
                <a:latin typeface="+mn-lt"/>
                <a:ea typeface="+mn-ea"/>
                <a:cs typeface="+mn-cs"/>
              </a:rPr>
              <a:t>は</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個人個人の</a:t>
            </a:r>
            <a:r>
              <a:rPr lang="en-US" sz="1200" kern="1200" dirty="0" err="1">
                <a:solidFill>
                  <a:schemeClr val="tx1"/>
                </a:solidFill>
                <a:effectLst/>
                <a:latin typeface="+mn-lt"/>
                <a:ea typeface="+mn-ea"/>
                <a:cs typeface="+mn-cs"/>
              </a:rPr>
              <a:t>境界線を尊重し、その力の使用について責任を持</a:t>
            </a:r>
            <a:r>
              <a:rPr lang="ja-JP" altLang="en-US" sz="1200" kern="1200" dirty="0">
                <a:solidFill>
                  <a:schemeClr val="tx1"/>
                </a:solidFill>
                <a:effectLst/>
                <a:latin typeface="+mn-lt"/>
                <a:ea typeface="+mn-ea"/>
                <a:cs typeface="+mn-cs"/>
              </a:rPr>
              <a:t>つ必要があると思います</a:t>
            </a:r>
            <a:r>
              <a:rPr lang="en-US" sz="1200" kern="1200" dirty="0">
                <a:solidFill>
                  <a:schemeClr val="tx1"/>
                </a:solidFill>
                <a:effectLst/>
                <a:latin typeface="+mn-lt"/>
                <a:ea typeface="+mn-ea"/>
                <a:cs typeface="+mn-cs"/>
              </a:rPr>
              <a:t>。</a:t>
            </a:r>
          </a:p>
          <a:p>
            <a:r>
              <a:rPr lang="ja-JP" altLang="en-US" sz="1200" kern="1200" dirty="0">
                <a:solidFill>
                  <a:schemeClr val="tx1"/>
                </a:solidFill>
                <a:effectLst/>
                <a:latin typeface="+mn-lt"/>
                <a:ea typeface="+mn-ea"/>
                <a:cs typeface="+mn-cs"/>
              </a:rPr>
              <a:t>また</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逆に</a:t>
            </a:r>
            <a:r>
              <a:rPr lang="en-US" sz="1200" kern="1200" dirty="0" err="1">
                <a:solidFill>
                  <a:schemeClr val="tx1"/>
                </a:solidFill>
                <a:effectLst/>
                <a:latin typeface="+mn-lt"/>
                <a:ea typeface="+mn-ea"/>
                <a:cs typeface="+mn-cs"/>
              </a:rPr>
              <a:t>自分には力がないと感じている人が被害者になること</a:t>
            </a:r>
            <a:r>
              <a:rPr lang="ja-JP" altLang="en-US" sz="1200" kern="1200" dirty="0">
                <a:solidFill>
                  <a:schemeClr val="tx1"/>
                </a:solidFill>
                <a:effectLst/>
                <a:latin typeface="+mn-lt"/>
                <a:ea typeface="+mn-ea"/>
                <a:cs typeface="+mn-cs"/>
              </a:rPr>
              <a:t>も</a:t>
            </a:r>
            <a:r>
              <a:rPr lang="en-US" sz="1200" kern="1200" dirty="0" err="1">
                <a:solidFill>
                  <a:schemeClr val="tx1"/>
                </a:solidFill>
                <a:effectLst/>
                <a:latin typeface="+mn-lt"/>
                <a:ea typeface="+mn-ea"/>
                <a:cs typeface="+mn-cs"/>
              </a:rPr>
              <a:t>多い</a:t>
            </a:r>
            <a:r>
              <a:rPr lang="ja-JP" altLang="en-US" sz="1200" kern="1200" dirty="0">
                <a:solidFill>
                  <a:schemeClr val="tx1"/>
                </a:solidFill>
                <a:effectLst/>
                <a:latin typeface="+mn-lt"/>
                <a:ea typeface="+mn-ea"/>
                <a:cs typeface="+mn-cs"/>
              </a:rPr>
              <a:t>ため、</a:t>
            </a:r>
            <a:endParaRPr lang="en-US"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力を乱用されないよう、自分の考え方、捉え方の傾向を</a:t>
            </a:r>
            <a:r>
              <a:rPr lang="en-US" sz="1200" kern="1200" dirty="0" err="1">
                <a:solidFill>
                  <a:schemeClr val="tx1"/>
                </a:solidFill>
                <a:effectLst/>
                <a:latin typeface="+mn-lt"/>
                <a:ea typeface="+mn-ea"/>
                <a:cs typeface="+mn-cs"/>
              </a:rPr>
              <a:t>自覚して、自分を守る必要</a:t>
            </a:r>
            <a:r>
              <a:rPr lang="ja-JP" altLang="en-US" sz="1200" kern="1200" dirty="0">
                <a:solidFill>
                  <a:schemeClr val="tx1"/>
                </a:solidFill>
                <a:effectLst/>
                <a:latin typeface="+mn-lt"/>
                <a:ea typeface="+mn-ea"/>
                <a:cs typeface="+mn-cs"/>
              </a:rPr>
              <a:t>も</a:t>
            </a:r>
            <a:r>
              <a:rPr lang="en-US" sz="1200" kern="1200" dirty="0" err="1">
                <a:solidFill>
                  <a:schemeClr val="tx1"/>
                </a:solidFill>
                <a:effectLst/>
                <a:latin typeface="+mn-lt"/>
                <a:ea typeface="+mn-ea"/>
                <a:cs typeface="+mn-cs"/>
              </a:rPr>
              <a:t>あります</a:t>
            </a:r>
            <a:r>
              <a:rPr lang="en-US" sz="1200" kern="1200" dirty="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5"/>
          </p:nvPr>
        </p:nvSpPr>
        <p:spPr/>
        <p:txBody>
          <a:bodyPr/>
          <a:lstStyle/>
          <a:p>
            <a:fld id="{5990D79B-D250-F942-A3D6-F0E999E3AE2B}" type="slidenum">
              <a:rPr lang="en-US" smtClean="0"/>
              <a:t>6</a:t>
            </a:fld>
            <a:endParaRPr lang="en-US"/>
          </a:p>
        </p:txBody>
      </p:sp>
    </p:spTree>
    <p:extLst>
      <p:ext uri="{BB962C8B-B14F-4D97-AF65-F5344CB8AC3E}">
        <p14:creationId xmlns:p14="http://schemas.microsoft.com/office/powerpoint/2010/main" val="4093744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教会における権力の乱用</a:t>
            </a:r>
          </a:p>
          <a:p>
            <a:r>
              <a:rPr lang="en-US" sz="1200" b="1" kern="1200" dirty="0" err="1">
                <a:solidFill>
                  <a:schemeClr val="tx1"/>
                </a:solidFill>
                <a:effectLst/>
                <a:latin typeface="+mn-lt"/>
                <a:ea typeface="+mn-ea"/>
                <a:cs typeface="+mn-cs"/>
              </a:rPr>
              <a:t>世界中で、権力の乱用に関する話を耳にすることが多くなっています</a:t>
            </a:r>
            <a:r>
              <a:rPr lang="en-US" sz="1200" b="1"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algn="l"/>
            <a:r>
              <a:rPr lang="ja-JP" altLang="en-US" sz="1200" kern="1200" dirty="0">
                <a:solidFill>
                  <a:schemeClr val="tx1"/>
                </a:solidFill>
                <a:effectLst/>
                <a:latin typeface="+mn-lt"/>
                <a:ea typeface="+mn-ea"/>
                <a:cs typeface="+mn-cs"/>
              </a:rPr>
              <a:t>本日午後１５時からは</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家庭部のファミリートークで、</a:t>
            </a:r>
            <a:endParaRPr lang="en-US" altLang="ja-JP" sz="1200" kern="1200" dirty="0">
              <a:solidFill>
                <a:schemeClr val="tx1"/>
              </a:solidFill>
              <a:effectLst/>
              <a:latin typeface="+mn-lt"/>
              <a:ea typeface="+mn-ea"/>
              <a:cs typeface="+mn-cs"/>
            </a:endParaRPr>
          </a:p>
          <a:p>
            <a:pPr algn="l"/>
            <a:r>
              <a:rPr lang="ja-JP" altLang="en-US" b="1" i="0" dirty="0">
                <a:solidFill>
                  <a:srgbClr val="222222"/>
                </a:solidFill>
                <a:effectLst/>
                <a:latin typeface="Google Sans"/>
              </a:rPr>
              <a:t>「統一協会問題」について、今、セブンスデー・アドベンチストのわたしにできることは何か？</a:t>
            </a:r>
            <a:endParaRPr lang="ja-JP" altLang="en-US" b="0" i="0" dirty="0">
              <a:solidFill>
                <a:srgbClr val="050505"/>
              </a:solidFill>
              <a:effectLst/>
              <a:latin typeface="Google Sans"/>
            </a:endParaRPr>
          </a:p>
          <a:p>
            <a:pPr algn="l"/>
            <a:r>
              <a:rPr lang="ja-JP" altLang="en-US" b="0" i="0" dirty="0">
                <a:solidFill>
                  <a:srgbClr val="222222"/>
                </a:solidFill>
                <a:effectLst/>
                <a:latin typeface="Google Sans"/>
              </a:rPr>
              <a:t>福音社編集長の花田憲彦牧師の体験談から理解を深める</a:t>
            </a:r>
            <a:r>
              <a:rPr lang="ja-JP" altLang="en-US" b="0" i="0" dirty="0">
                <a:solidFill>
                  <a:srgbClr val="500050"/>
                </a:solidFill>
                <a:effectLst/>
                <a:latin typeface="Google Sans"/>
              </a:rPr>
              <a:t>ひとときを持つ予定です。</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オンラインではありますが伝道局</a:t>
            </a:r>
            <a:r>
              <a:rPr lang="en-US" altLang="ja-JP" sz="1200" kern="1200" dirty="0">
                <a:solidFill>
                  <a:schemeClr val="tx1"/>
                </a:solidFill>
                <a:effectLst/>
                <a:latin typeface="+mn-lt"/>
                <a:ea typeface="+mn-ea"/>
                <a:cs typeface="+mn-cs"/>
              </a:rPr>
              <a:t>YouTube</a:t>
            </a:r>
            <a:r>
              <a:rPr lang="ja-JP" altLang="en-US" sz="1200" kern="1200" dirty="0">
                <a:solidFill>
                  <a:schemeClr val="tx1"/>
                </a:solidFill>
                <a:effectLst/>
                <a:latin typeface="+mn-lt"/>
                <a:ea typeface="+mn-ea"/>
                <a:cs typeface="+mn-cs"/>
              </a:rPr>
              <a:t>チャンネルでもご覧いただけますので、「伝道局　家庭部」で検索していただければと思いますが、</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報道から考えると、組織的な権力の乱用という暴力がなされ、それが武力による暴力を引き起こし、</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日本だけでなく、世界中でこの痛みは広がり続けてきているようです。</a:t>
            </a:r>
            <a:endParaRPr lang="en-US" altLang="ja-JP"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権力が乱用されると</a:t>
            </a:r>
            <a:r>
              <a:rPr lang="en-US"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ひとが誰かの体や心に力づくで入り込みますので、</a:t>
            </a:r>
            <a:r>
              <a:rPr lang="ja-JP" altLang="en-US" sz="1200" b="1" kern="1200" dirty="0">
                <a:solidFill>
                  <a:schemeClr val="tx1"/>
                </a:solidFill>
                <a:effectLst/>
                <a:latin typeface="+mn-lt"/>
                <a:ea typeface="+mn-ea"/>
                <a:cs typeface="+mn-cs"/>
              </a:rPr>
              <a:t>境界線</a:t>
            </a:r>
            <a:r>
              <a:rPr lang="en-US" altLang="ja-JP" sz="1200" b="1" kern="1200" dirty="0" err="1">
                <a:solidFill>
                  <a:schemeClr val="tx1"/>
                </a:solidFill>
                <a:effectLst/>
                <a:latin typeface="+mn-lt"/>
                <a:ea typeface="+mn-ea"/>
                <a:cs typeface="+mn-cs"/>
              </a:rPr>
              <a:t>が破られ、必ず誰かが傷つき</a:t>
            </a:r>
            <a:r>
              <a:rPr lang="ja-JP" altLang="en-US" sz="1200" b="1" kern="1200" dirty="0">
                <a:solidFill>
                  <a:schemeClr val="tx1"/>
                </a:solidFill>
                <a:effectLst/>
                <a:latin typeface="+mn-lt"/>
                <a:ea typeface="+mn-ea"/>
                <a:cs typeface="+mn-cs"/>
              </a:rPr>
              <a:t>ます。</a:t>
            </a:r>
            <a:endParaRPr lang="en-US" altLang="ja-JP"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そして</a:t>
            </a:r>
            <a:r>
              <a:rPr lang="en-US" sz="1200" b="1" kern="1200" dirty="0">
                <a:solidFill>
                  <a:schemeClr val="tx1"/>
                </a:solidFill>
                <a:effectLst/>
                <a:latin typeface="+mn-lt"/>
                <a:ea typeface="+mn-ea"/>
                <a:cs typeface="+mn-cs"/>
              </a:rPr>
              <a:t>、</a:t>
            </a:r>
            <a:r>
              <a:rPr lang="ja-JP" altLang="en-US" sz="1200" b="1" kern="1200" dirty="0">
                <a:solidFill>
                  <a:schemeClr val="tx1"/>
                </a:solidFill>
                <a:effectLst/>
                <a:latin typeface="+mn-lt"/>
                <a:ea typeface="+mn-ea"/>
                <a:cs typeface="+mn-cs"/>
              </a:rPr>
              <a:t>もし</a:t>
            </a:r>
            <a:r>
              <a:rPr lang="en-US" sz="1200" b="1" kern="1200" dirty="0" err="1">
                <a:solidFill>
                  <a:schemeClr val="tx1"/>
                </a:solidFill>
                <a:effectLst/>
                <a:latin typeface="+mn-lt"/>
                <a:ea typeface="+mn-ea"/>
                <a:cs typeface="+mn-cs"/>
              </a:rPr>
              <a:t>それが</a:t>
            </a:r>
            <a:r>
              <a:rPr lang="ja-JP" altLang="en-US" sz="1200" b="1" kern="1200" dirty="0">
                <a:solidFill>
                  <a:schemeClr val="tx1"/>
                </a:solidFill>
                <a:effectLst/>
                <a:latin typeface="+mn-lt"/>
                <a:ea typeface="+mn-ea"/>
                <a:cs typeface="+mn-cs"/>
              </a:rPr>
              <a:t>組織</a:t>
            </a:r>
            <a:r>
              <a:rPr lang="en-US" sz="1200" b="1" kern="1200" dirty="0">
                <a:solidFill>
                  <a:schemeClr val="tx1"/>
                </a:solidFill>
                <a:effectLst/>
                <a:latin typeface="+mn-lt"/>
                <a:ea typeface="+mn-ea"/>
                <a:cs typeface="+mn-cs"/>
              </a:rPr>
              <a:t>の</a:t>
            </a:r>
            <a:r>
              <a:rPr lang="ja-JP" altLang="en-US" sz="1200" b="1" kern="1200" dirty="0">
                <a:solidFill>
                  <a:schemeClr val="tx1"/>
                </a:solidFill>
                <a:effectLst/>
                <a:latin typeface="+mn-lt"/>
                <a:ea typeface="+mn-ea"/>
                <a:cs typeface="+mn-cs"/>
              </a:rPr>
              <a:t>リーダー、教会の</a:t>
            </a:r>
            <a:r>
              <a:rPr lang="en-US" sz="1200" b="1" kern="1200" dirty="0" err="1">
                <a:solidFill>
                  <a:schemeClr val="tx1"/>
                </a:solidFill>
                <a:effectLst/>
                <a:latin typeface="+mn-lt"/>
                <a:ea typeface="+mn-ea"/>
                <a:cs typeface="+mn-cs"/>
              </a:rPr>
              <a:t>リーダ</a:t>
            </a:r>
            <a:r>
              <a:rPr lang="en-US" sz="1200" b="1" kern="1200" dirty="0">
                <a:solidFill>
                  <a:schemeClr val="tx1"/>
                </a:solidFill>
                <a:effectLst/>
                <a:latin typeface="+mn-lt"/>
                <a:ea typeface="+mn-ea"/>
                <a:cs typeface="+mn-cs"/>
              </a:rPr>
              <a:t>ー</a:t>
            </a:r>
            <a:r>
              <a:rPr lang="ja-JP" altLang="en-US" sz="1200" b="1" kern="1200" dirty="0">
                <a:solidFill>
                  <a:schemeClr val="tx1"/>
                </a:solidFill>
                <a:effectLst/>
                <a:latin typeface="+mn-lt"/>
                <a:ea typeface="+mn-ea"/>
                <a:cs typeface="+mn-cs"/>
              </a:rPr>
              <a:t>、家庭のリーダー</a:t>
            </a:r>
            <a:r>
              <a:rPr lang="en-US" sz="1200" b="1" kern="1200" dirty="0" err="1">
                <a:solidFill>
                  <a:schemeClr val="tx1"/>
                </a:solidFill>
                <a:effectLst/>
                <a:latin typeface="+mn-lt"/>
                <a:ea typeface="+mn-ea"/>
                <a:cs typeface="+mn-cs"/>
              </a:rPr>
              <a:t>である場合</a:t>
            </a:r>
            <a:r>
              <a:rPr lang="en-US" sz="1200" b="1" kern="1200" dirty="0">
                <a:solidFill>
                  <a:schemeClr val="tx1"/>
                </a:solidFill>
                <a:effectLst/>
                <a:latin typeface="+mn-lt"/>
                <a:ea typeface="+mn-ea"/>
                <a:cs typeface="+mn-cs"/>
              </a:rPr>
              <a:t>、</a:t>
            </a:r>
          </a:p>
          <a:p>
            <a:r>
              <a:rPr lang="en-US" sz="1200" b="1" kern="1200" dirty="0" err="1">
                <a:solidFill>
                  <a:schemeClr val="tx1"/>
                </a:solidFill>
                <a:effectLst/>
                <a:latin typeface="+mn-lt"/>
                <a:ea typeface="+mn-ea"/>
                <a:cs typeface="+mn-cs"/>
              </a:rPr>
              <a:t>個人が</a:t>
            </a:r>
            <a:r>
              <a:rPr lang="ja-JP" altLang="en-US" sz="1200" b="1" kern="1200" dirty="0">
                <a:solidFill>
                  <a:schemeClr val="tx1"/>
                </a:solidFill>
                <a:effectLst/>
                <a:latin typeface="+mn-lt"/>
                <a:ea typeface="+mn-ea"/>
                <a:cs typeface="+mn-cs"/>
              </a:rPr>
              <a:t>家族が、そして</a:t>
            </a:r>
            <a:r>
              <a:rPr lang="en-US" sz="1200" b="1" kern="1200" dirty="0" err="1">
                <a:solidFill>
                  <a:schemeClr val="tx1"/>
                </a:solidFill>
                <a:effectLst/>
                <a:latin typeface="+mn-lt"/>
                <a:ea typeface="+mn-ea"/>
                <a:cs typeface="+mn-cs"/>
              </a:rPr>
              <a:t>教会と教会の</a:t>
            </a:r>
            <a:r>
              <a:rPr lang="ja-JP" altLang="en-US" sz="1200" b="1" kern="1200" dirty="0">
                <a:solidFill>
                  <a:schemeClr val="tx1"/>
                </a:solidFill>
                <a:effectLst/>
                <a:latin typeface="+mn-lt"/>
                <a:ea typeface="+mn-ea"/>
                <a:cs typeface="+mn-cs"/>
              </a:rPr>
              <a:t>かかげる</a:t>
            </a:r>
            <a:r>
              <a:rPr lang="en-US" sz="1200" b="1" kern="1200" dirty="0" err="1">
                <a:solidFill>
                  <a:schemeClr val="tx1"/>
                </a:solidFill>
                <a:effectLst/>
                <a:latin typeface="+mn-lt"/>
                <a:ea typeface="+mn-ea"/>
                <a:cs typeface="+mn-cs"/>
              </a:rPr>
              <a:t>使命</a:t>
            </a:r>
            <a:r>
              <a:rPr lang="ja-JP" altLang="en-US" sz="1200" b="1" kern="1200" dirty="0">
                <a:solidFill>
                  <a:schemeClr val="tx1"/>
                </a:solidFill>
                <a:effectLst/>
                <a:latin typeface="+mn-lt"/>
                <a:ea typeface="+mn-ea"/>
                <a:cs typeface="+mn-cs"/>
              </a:rPr>
              <a:t>が</a:t>
            </a:r>
            <a:r>
              <a:rPr lang="en-US" sz="1200" b="1" kern="1200" dirty="0" err="1">
                <a:solidFill>
                  <a:schemeClr val="tx1"/>
                </a:solidFill>
                <a:effectLst/>
                <a:latin typeface="+mn-lt"/>
                <a:ea typeface="+mn-ea"/>
                <a:cs typeface="+mn-cs"/>
              </a:rPr>
              <a:t>傷つ</a:t>
            </a:r>
            <a:r>
              <a:rPr lang="ja-JP" altLang="en-US" sz="1200" b="1" kern="1200" dirty="0">
                <a:solidFill>
                  <a:schemeClr val="tx1"/>
                </a:solidFill>
                <a:effectLst/>
                <a:latin typeface="+mn-lt"/>
                <a:ea typeface="+mn-ea"/>
                <a:cs typeface="+mn-cs"/>
              </a:rPr>
              <a:t>き、</a:t>
            </a:r>
            <a:r>
              <a:rPr lang="en-US" altLang="ja-JP" sz="1200" kern="1200" dirty="0" err="1">
                <a:solidFill>
                  <a:schemeClr val="tx1"/>
                </a:solidFill>
                <a:effectLst/>
                <a:latin typeface="+mn-lt"/>
                <a:ea typeface="+mn-ea"/>
                <a:cs typeface="+mn-cs"/>
              </a:rPr>
              <a:t>神への信頼も失ってしまうのです</a:t>
            </a:r>
            <a:r>
              <a:rPr lang="en-US" altLang="ja-JP"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7</a:t>
            </a:fld>
            <a:endParaRPr lang="en-US"/>
          </a:p>
        </p:txBody>
      </p:sp>
    </p:spTree>
    <p:extLst>
      <p:ext uri="{BB962C8B-B14F-4D97-AF65-F5344CB8AC3E}">
        <p14:creationId xmlns:p14="http://schemas.microsoft.com/office/powerpoint/2010/main" val="344961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聖書における力</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a:lnSpc>
                <a:spcPts val="1800"/>
              </a:lnSpc>
            </a:pPr>
            <a:r>
              <a:rPr lang="ja-JP" altLang="en-US" sz="1800" dirty="0">
                <a:effectLst/>
                <a:latin typeface="Avenir Book"/>
                <a:ea typeface="游明朝" panose="02020400000000000000" pitchFamily="18" charset="-128"/>
                <a:cs typeface="Arial" panose="020B0604020202020204" pitchFamily="34" charset="0"/>
              </a:rPr>
              <a:t>このように、</a:t>
            </a:r>
            <a:r>
              <a:rPr lang="ja-JP" altLang="ja-JP" sz="1800" dirty="0">
                <a:effectLst/>
                <a:latin typeface="Avenir Book"/>
                <a:ea typeface="游明朝" panose="02020400000000000000" pitchFamily="18" charset="-128"/>
                <a:cs typeface="Arial" panose="020B0604020202020204" pitchFamily="34" charset="0"/>
              </a:rPr>
              <a:t>サタン</a:t>
            </a:r>
            <a:r>
              <a:rPr lang="ja-JP" altLang="en-US" sz="1800" dirty="0">
                <a:effectLst/>
                <a:latin typeface="Avenir Book"/>
                <a:ea typeface="游明朝" panose="02020400000000000000" pitchFamily="18" charset="-128"/>
                <a:cs typeface="Arial" panose="020B0604020202020204" pitchFamily="34" charset="0"/>
              </a:rPr>
              <a:t>と、その力に頼ろうとするとき、わたしたちは</a:t>
            </a:r>
            <a:r>
              <a:rPr lang="ja-JP" altLang="ja-JP" sz="1800" dirty="0">
                <a:effectLst/>
                <a:latin typeface="Avenir Book"/>
                <a:ea typeface="游明朝" panose="02020400000000000000" pitchFamily="18" charset="-128"/>
                <a:cs typeface="Arial" panose="020B0604020202020204" pitchFamily="34" charset="0"/>
              </a:rPr>
              <a:t>その権力</a:t>
            </a:r>
            <a:r>
              <a:rPr lang="ja-JP" altLang="en-US" sz="1800" dirty="0">
                <a:effectLst/>
                <a:latin typeface="Avenir Book"/>
                <a:ea typeface="游明朝" panose="02020400000000000000" pitchFamily="18" charset="-128"/>
                <a:cs typeface="Arial" panose="020B0604020202020204" pitchFamily="34" charset="0"/>
              </a:rPr>
              <a:t>を</a:t>
            </a:r>
            <a:r>
              <a:rPr lang="ja-JP" altLang="ja-JP" sz="1800" dirty="0">
                <a:effectLst/>
                <a:latin typeface="Avenir Book"/>
                <a:ea typeface="游明朝" panose="02020400000000000000" pitchFamily="18" charset="-128"/>
                <a:cs typeface="Arial" panose="020B0604020202020204" pitchFamily="34" charset="0"/>
              </a:rPr>
              <a:t>乱用</a:t>
            </a:r>
            <a:r>
              <a:rPr lang="ja-JP" altLang="en-US" sz="1800" dirty="0">
                <a:effectLst/>
                <a:latin typeface="Avenir Book"/>
                <a:ea typeface="游明朝" panose="02020400000000000000" pitchFamily="18" charset="-128"/>
                <a:cs typeface="Arial" panose="020B0604020202020204" pitchFamily="34" charset="0"/>
              </a:rPr>
              <a:t>しやすくなりますが、その</a:t>
            </a:r>
            <a:r>
              <a:rPr lang="ja-JP" altLang="ja-JP" sz="1800" dirty="0">
                <a:effectLst/>
                <a:latin typeface="Avenir Book"/>
                <a:ea typeface="游明朝" panose="02020400000000000000" pitchFamily="18" charset="-128"/>
                <a:cs typeface="Arial" panose="020B0604020202020204" pitchFamily="34" charset="0"/>
              </a:rPr>
              <a:t>対極にあるのが、イエス様です。</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イエス</a:t>
            </a:r>
            <a:r>
              <a:rPr lang="ja-JP" altLang="en-US" sz="1800" dirty="0">
                <a:effectLst/>
                <a:latin typeface="Avenir Book"/>
                <a:ea typeface="游明朝" panose="02020400000000000000" pitchFamily="18" charset="-128"/>
                <a:cs typeface="Arial" panose="020B0604020202020204" pitchFamily="34" charset="0"/>
              </a:rPr>
              <a:t>様</a:t>
            </a:r>
            <a:r>
              <a:rPr lang="ja-JP" altLang="ja-JP" sz="1800" dirty="0">
                <a:effectLst/>
                <a:latin typeface="Avenir Book"/>
                <a:ea typeface="游明朝" panose="02020400000000000000" pitchFamily="18" charset="-128"/>
                <a:cs typeface="Arial" panose="020B0604020202020204" pitchFamily="34" charset="0"/>
              </a:rPr>
              <a:t>はその強大な力を決して自分の利益のために使いませんでした。</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実際、イエス様はご自分の力を捨てて、仕える者の立場を取られました。</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「人の子も仕えられるために来たのではなく、仕えるために、</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また、多くの人の身代金として自分の命を与えるために来たのです」（マルコ</a:t>
            </a:r>
            <a:r>
              <a:rPr lang="en-US" altLang="ja-JP" sz="1800" dirty="0">
                <a:effectLst/>
                <a:latin typeface="Avenir Book"/>
                <a:ea typeface="游明朝" panose="02020400000000000000" pitchFamily="18" charset="-128"/>
                <a:cs typeface="Arial" panose="020B0604020202020204" pitchFamily="34" charset="0"/>
              </a:rPr>
              <a:t>10</a:t>
            </a:r>
            <a:r>
              <a:rPr lang="ja-JP" altLang="ja-JP" sz="1800" dirty="0">
                <a:effectLst/>
                <a:latin typeface="Avenir Book"/>
                <a:ea typeface="游明朝" panose="02020400000000000000" pitchFamily="18" charset="-128"/>
                <a:cs typeface="Arial" panose="020B0604020202020204" pitchFamily="34" charset="0"/>
              </a:rPr>
              <a:t>：</a:t>
            </a:r>
            <a:r>
              <a:rPr lang="en-US" altLang="ja-JP" sz="1800" dirty="0">
                <a:effectLst/>
                <a:latin typeface="Avenir Book"/>
                <a:ea typeface="游明朝" panose="02020400000000000000" pitchFamily="18" charset="-128"/>
                <a:cs typeface="Arial" panose="020B0604020202020204" pitchFamily="34" charset="0"/>
              </a:rPr>
              <a:t>45</a:t>
            </a:r>
            <a:r>
              <a:rPr lang="ja-JP" altLang="ja-JP" sz="1800" dirty="0">
                <a:effectLst/>
                <a:latin typeface="Avenir Book"/>
                <a:ea typeface="游明朝" panose="02020400000000000000" pitchFamily="18" charset="-128"/>
                <a:cs typeface="Arial" panose="020B0604020202020204" pitchFamily="34" charset="0"/>
              </a:rPr>
              <a:t>）</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彼は私たちの模範です。</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彼は境界線を知っていて、それを尊重しました。</a:t>
            </a:r>
            <a:r>
              <a:rPr lang="ja-JP" altLang="en-US" sz="1800" dirty="0">
                <a:effectLst/>
                <a:latin typeface="Avenir Book"/>
                <a:ea typeface="游明朝" panose="02020400000000000000" pitchFamily="18" charset="-128"/>
                <a:cs typeface="Arial" panose="020B0604020202020204" pitchFamily="34" charset="0"/>
              </a:rPr>
              <a:t>　治りたいのか？そう聞かれる方ですよね。</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彼は誰にも強制しませんでしたし、今もそうです。</a:t>
            </a:r>
            <a:r>
              <a:rPr lang="ja-JP" altLang="en-US" sz="1800" dirty="0">
                <a:effectLst/>
                <a:latin typeface="Avenir Book"/>
                <a:ea typeface="游明朝" panose="02020400000000000000" pitchFamily="18" charset="-128"/>
                <a:cs typeface="Arial" panose="020B0604020202020204" pitchFamily="34" charset="0"/>
              </a:rPr>
              <a:t>　</a:t>
            </a:r>
            <a:endParaRPr lang="en-US" altLang="ja-JP" sz="1800" dirty="0">
              <a:effectLst/>
              <a:latin typeface="Avenir Book"/>
              <a:ea typeface="游明朝" panose="02020400000000000000" pitchFamily="18" charset="-128"/>
              <a:cs typeface="Arial" panose="020B0604020202020204" pitchFamily="34" charset="0"/>
            </a:endParaRPr>
          </a:p>
          <a:p>
            <a:pPr>
              <a:lnSpc>
                <a:spcPts val="1800"/>
              </a:lnSpc>
            </a:pPr>
            <a:r>
              <a:rPr lang="ja-JP" altLang="ja-JP" sz="1800" dirty="0">
                <a:effectLst/>
                <a:latin typeface="Avenir Book"/>
                <a:ea typeface="游明朝" panose="02020400000000000000" pitchFamily="18" charset="-128"/>
                <a:cs typeface="Arial" panose="020B0604020202020204" pitchFamily="34" charset="0"/>
              </a:rPr>
              <a:t>彼は私たちに選択と自由を与えてく</a:t>
            </a:r>
            <a:r>
              <a:rPr lang="ja-JP" altLang="en-US" sz="1800" dirty="0">
                <a:effectLst/>
                <a:latin typeface="Avenir Book"/>
                <a:ea typeface="游明朝" panose="02020400000000000000" pitchFamily="18" charset="-128"/>
                <a:cs typeface="Arial" panose="020B0604020202020204" pitchFamily="34" charset="0"/>
              </a:rPr>
              <a:t>ださい</a:t>
            </a:r>
            <a:r>
              <a:rPr lang="ja-JP" altLang="ja-JP" sz="1800" dirty="0">
                <a:effectLst/>
                <a:latin typeface="Avenir Book"/>
                <a:ea typeface="游明朝" panose="02020400000000000000" pitchFamily="18" charset="-128"/>
                <a:cs typeface="Arial" panose="020B0604020202020204" pitchFamily="34" charset="0"/>
              </a:rPr>
              <a:t>ます。</a:t>
            </a:r>
            <a:r>
              <a:rPr lang="ja-JP" altLang="en-US" sz="1800" dirty="0">
                <a:effectLst/>
                <a:latin typeface="Avenir Book"/>
                <a:ea typeface="游明朝" panose="02020400000000000000" pitchFamily="18" charset="-128"/>
                <a:cs typeface="Arial" panose="020B0604020202020204" pitchFamily="34" charset="0"/>
              </a:rPr>
              <a:t>　世界のはじめから、この自由意志は尊重されています。　</a:t>
            </a:r>
            <a:endParaRPr lang="ja-JP" altLang="ja-JP" sz="1800" dirty="0">
              <a:effectLst/>
              <a:latin typeface="Times New Roman" panose="02020603050405020304" pitchFamily="18" charset="0"/>
              <a:ea typeface="游明朝" panose="02020400000000000000" pitchFamily="18" charset="-128"/>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90D79B-D250-F942-A3D6-F0E999E3AE2B}" type="slidenum">
              <a:rPr lang="en-US" smtClean="0"/>
              <a:t>8</a:t>
            </a:fld>
            <a:endParaRPr lang="en-US"/>
          </a:p>
        </p:txBody>
      </p:sp>
    </p:spTree>
    <p:extLst>
      <p:ext uri="{BB962C8B-B14F-4D97-AF65-F5344CB8AC3E}">
        <p14:creationId xmlns:p14="http://schemas.microsoft.com/office/powerpoint/2010/main" val="292970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私たちにできること</a:t>
            </a:r>
            <a:endParaRPr lang="en-US"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力をどう扱うかについて、わたしたちは</a:t>
            </a:r>
            <a:r>
              <a:rPr lang="en-US" sz="1200" kern="1200" dirty="0" err="1">
                <a:solidFill>
                  <a:schemeClr val="tx1"/>
                </a:solidFill>
                <a:effectLst/>
                <a:latin typeface="+mn-lt"/>
                <a:ea typeface="+mn-ea"/>
                <a:cs typeface="+mn-cs"/>
              </a:rPr>
              <a:t>どうすればいいの</a:t>
            </a:r>
            <a:r>
              <a:rPr lang="ja-JP" altLang="en-US" sz="1200" kern="1200" dirty="0">
                <a:solidFill>
                  <a:schemeClr val="tx1"/>
                </a:solidFill>
                <a:effectLst/>
                <a:latin typeface="+mn-lt"/>
                <a:ea typeface="+mn-ea"/>
                <a:cs typeface="+mn-cs"/>
              </a:rPr>
              <a:t>でしょう</a:t>
            </a:r>
            <a:r>
              <a:rPr lang="en-US" sz="1200" kern="1200" dirty="0">
                <a:solidFill>
                  <a:schemeClr val="tx1"/>
                </a:solidFill>
                <a:effectLst/>
                <a:latin typeface="+mn-lt"/>
                <a:ea typeface="+mn-ea"/>
                <a:cs typeface="+mn-cs"/>
              </a:rPr>
              <a:t>か？</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私たちは、</a:t>
            </a:r>
            <a:r>
              <a:rPr lang="en-US" sz="1200" kern="1200" dirty="0" err="1">
                <a:solidFill>
                  <a:schemeClr val="tx1"/>
                </a:solidFill>
                <a:effectLst/>
                <a:latin typeface="+mn-lt"/>
                <a:ea typeface="+mn-ea"/>
                <a:cs typeface="+mn-cs"/>
              </a:rPr>
              <a:t>すべてのことにおいて聖霊に導かれなければ</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人生のどこかで</a:t>
            </a:r>
            <a:r>
              <a:rPr lang="en-US" sz="1200" b="1" kern="1200" dirty="0" err="1">
                <a:solidFill>
                  <a:schemeClr val="tx1"/>
                </a:solidFill>
                <a:effectLst/>
                <a:latin typeface="+mn-lt"/>
                <a:ea typeface="+mn-ea"/>
                <a:cs typeface="+mn-cs"/>
              </a:rPr>
              <a:t>力を乱用する罪を犯す可能性があ</a:t>
            </a:r>
            <a:r>
              <a:rPr lang="ja-JP" altLang="en-US" sz="1200" b="1" kern="1200" dirty="0">
                <a:solidFill>
                  <a:schemeClr val="tx1"/>
                </a:solidFill>
                <a:effectLst/>
                <a:latin typeface="+mn-lt"/>
                <a:ea typeface="+mn-ea"/>
                <a:cs typeface="+mn-cs"/>
              </a:rPr>
              <a:t>ります</a:t>
            </a:r>
            <a:r>
              <a:rPr lang="en-US" sz="1200" b="1"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私たちは、自分が権力の犠牲者にも</a:t>
            </a:r>
            <a:r>
              <a:rPr lang="ja-JP" altLang="en-US" sz="1200" kern="1200" dirty="0">
                <a:solidFill>
                  <a:schemeClr val="tx1"/>
                </a:solidFill>
                <a:effectLst/>
                <a:latin typeface="+mn-lt"/>
                <a:ea typeface="+mn-ea"/>
                <a:cs typeface="+mn-cs"/>
              </a:rPr>
              <a:t>、誤って使うことが</a:t>
            </a:r>
            <a:r>
              <a:rPr lang="en-US" sz="1200" kern="1200" dirty="0" err="1">
                <a:solidFill>
                  <a:schemeClr val="tx1"/>
                </a:solidFill>
                <a:effectLst/>
                <a:latin typeface="+mn-lt"/>
                <a:ea typeface="+mn-ea"/>
                <a:cs typeface="+mn-cs"/>
              </a:rPr>
              <a:t>ないように気をつけなければなりません</a:t>
            </a:r>
            <a:r>
              <a:rPr lang="en-US" sz="1200" kern="1200" dirty="0">
                <a:solidFill>
                  <a:schemeClr val="tx1"/>
                </a:solidFill>
                <a:effectLst/>
                <a:latin typeface="+mn-lt"/>
                <a:ea typeface="+mn-ea"/>
                <a:cs typeface="+mn-cs"/>
              </a:rPr>
              <a:t>。</a:t>
            </a:r>
          </a:p>
          <a:p>
            <a:r>
              <a:rPr lang="ja-JP" altLang="en-US" sz="1200" kern="1200" dirty="0">
                <a:solidFill>
                  <a:schemeClr val="tx1"/>
                </a:solidFill>
                <a:effectLst/>
                <a:latin typeface="+mn-lt"/>
                <a:ea typeface="+mn-ea"/>
                <a:cs typeface="+mn-cs"/>
              </a:rPr>
              <a:t>そのためにできることは、まず、社会</a:t>
            </a:r>
            <a:r>
              <a:rPr lang="en-US" altLang="ja-JP" sz="1200" kern="1200" dirty="0" err="1">
                <a:solidFill>
                  <a:schemeClr val="tx1"/>
                </a:solidFill>
                <a:effectLst/>
                <a:latin typeface="+mn-lt"/>
                <a:ea typeface="+mn-ea"/>
                <a:cs typeface="+mn-cs"/>
              </a:rPr>
              <a:t>の一員として、</a:t>
            </a:r>
            <a:r>
              <a:rPr lang="en-US" sz="1200" kern="1200" dirty="0" err="1">
                <a:solidFill>
                  <a:schemeClr val="tx1"/>
                </a:solidFill>
                <a:effectLst/>
                <a:latin typeface="+mn-lt"/>
                <a:ea typeface="+mn-ea"/>
                <a:cs typeface="+mn-cs"/>
              </a:rPr>
              <a:t>会衆の</a:t>
            </a:r>
            <a:r>
              <a:rPr lang="ja-JP" altLang="en-US" sz="1200" kern="1200" dirty="0">
                <a:solidFill>
                  <a:schemeClr val="tx1"/>
                </a:solidFill>
                <a:effectLst/>
                <a:latin typeface="+mn-lt"/>
                <a:ea typeface="+mn-ea"/>
                <a:cs typeface="+mn-cs"/>
              </a:rPr>
              <a:t>１人</a:t>
            </a:r>
            <a:r>
              <a:rPr lang="en-US" sz="1200" kern="1200" dirty="0" err="1">
                <a:solidFill>
                  <a:schemeClr val="tx1"/>
                </a:solidFill>
                <a:effectLst/>
                <a:latin typeface="+mn-lt"/>
                <a:ea typeface="+mn-ea"/>
                <a:cs typeface="+mn-cs"/>
              </a:rPr>
              <a:t>として</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家族の一員として、私たちは</a:t>
            </a:r>
            <a:r>
              <a:rPr lang="ja-JP" altLang="en-US" sz="1200" kern="1200" dirty="0">
                <a:solidFill>
                  <a:schemeClr val="tx1"/>
                </a:solidFill>
                <a:effectLst/>
                <a:latin typeface="+mn-lt"/>
                <a:ea typeface="+mn-ea"/>
                <a:cs typeface="+mn-cs"/>
              </a:rPr>
              <a:t>与えられた命に</a:t>
            </a:r>
            <a:r>
              <a:rPr lang="en-US" sz="1200" kern="1200" dirty="0" err="1">
                <a:solidFill>
                  <a:schemeClr val="tx1"/>
                </a:solidFill>
                <a:effectLst/>
                <a:latin typeface="+mn-lt"/>
                <a:ea typeface="+mn-ea"/>
                <a:cs typeface="+mn-cs"/>
              </a:rPr>
              <a:t>責任を負</a:t>
            </a:r>
            <a:r>
              <a:rPr lang="ja-JP" altLang="en-US" sz="1200" kern="1200" dirty="0">
                <a:solidFill>
                  <a:schemeClr val="tx1"/>
                </a:solidFill>
                <a:effectLst/>
                <a:latin typeface="+mn-lt"/>
                <a:ea typeface="+mn-ea"/>
                <a:cs typeface="+mn-cs"/>
              </a:rPr>
              <a:t>う必要があります。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創世記１章２９節を見てみましょう。</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神は人をつくられたとき、「産めよ増えよ、地に満ちて地を従わせよ」と言われました。</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生活環境、生き物、食べ物、これらを管理するようにわたしたちに与えられています。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神はこの言葉を言うことでどう思われるか、この選びをしたら人の為になるのか、</a:t>
            </a:r>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環境、言葉、時間の使い方、生き方全体を、私たちは管理する責任があります。</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pPr lvl="0"/>
            <a:r>
              <a:rPr lang="ja-JP" altLang="en-US" b="0" i="0" strike="noStrike" dirty="0">
                <a:solidFill>
                  <a:srgbClr val="000000"/>
                </a:solidFill>
                <a:effectLst/>
                <a:highlight>
                  <a:srgbClr val="FF0000"/>
                </a:highlight>
                <a:latin typeface="ProximaNova"/>
              </a:rPr>
              <a:t>たとえば、先ほどお話しした</a:t>
            </a:r>
            <a:endParaRPr lang="en-US" altLang="ja-JP" b="0" i="0" strike="noStrike" dirty="0">
              <a:solidFill>
                <a:srgbClr val="000000"/>
              </a:solidFill>
              <a:effectLst/>
              <a:highlight>
                <a:srgbClr val="FF0000"/>
              </a:highlight>
              <a:latin typeface="ProximaNova"/>
            </a:endParaRPr>
          </a:p>
          <a:p>
            <a:r>
              <a:rPr lang="ja-JP" altLang="en-US" sz="1200" kern="1200" dirty="0">
                <a:solidFill>
                  <a:schemeClr val="tx1"/>
                </a:solidFill>
                <a:effectLst/>
                <a:latin typeface="+mn-lt"/>
                <a:ea typeface="+mn-ea"/>
                <a:cs typeface="+mn-cs"/>
              </a:rPr>
              <a:t>精神的な力を押し付けていたとき、ひとから気づかせてもらったことがあります。</a:t>
            </a:r>
            <a:endParaRPr lang="en-US" altLang="ja-JP" sz="1200" kern="1200" dirty="0">
              <a:solidFill>
                <a:schemeClr val="tx1"/>
              </a:solidFill>
              <a:effectLst/>
              <a:latin typeface="+mn-lt"/>
              <a:ea typeface="+mn-ea"/>
              <a:cs typeface="+mn-cs"/>
            </a:endParaRPr>
          </a:p>
          <a:p>
            <a:pPr lvl="0"/>
            <a:r>
              <a:rPr lang="ja-JP" altLang="en-US" sz="1200" kern="1200" dirty="0">
                <a:solidFill>
                  <a:schemeClr val="tx1"/>
                </a:solidFill>
                <a:effectLst/>
                <a:latin typeface="+mn-lt"/>
                <a:ea typeface="+mn-ea"/>
                <a:cs typeface="+mn-cs"/>
              </a:rPr>
              <a:t>わが家の</a:t>
            </a:r>
            <a:r>
              <a:rPr lang="en-US" altLang="ja-JP" sz="1200" kern="1200" dirty="0">
                <a:solidFill>
                  <a:schemeClr val="tx1"/>
                </a:solidFill>
                <a:effectLst/>
                <a:latin typeface="+mn-lt"/>
                <a:ea typeface="+mn-ea"/>
                <a:cs typeface="+mn-cs"/>
              </a:rPr>
              <a:t>3</a:t>
            </a:r>
            <a:r>
              <a:rPr lang="ja-JP" altLang="en-US" sz="1200" kern="1200" dirty="0">
                <a:solidFill>
                  <a:schemeClr val="tx1"/>
                </a:solidFill>
                <a:effectLst/>
                <a:latin typeface="+mn-lt"/>
                <a:ea typeface="+mn-ea"/>
                <a:cs typeface="+mn-cs"/>
              </a:rPr>
              <a:t>人の子どもがまだ小さかった時、スーパーで買い物していたときです。</a:t>
            </a:r>
            <a:endParaRPr lang="en-US" altLang="ja-JP" sz="1200" kern="1200" dirty="0">
              <a:solidFill>
                <a:schemeClr val="tx1"/>
              </a:solidFill>
              <a:effectLst/>
              <a:latin typeface="+mn-lt"/>
              <a:ea typeface="+mn-ea"/>
              <a:cs typeface="+mn-cs"/>
            </a:endParaRPr>
          </a:p>
          <a:p>
            <a:pPr lvl="0"/>
            <a:r>
              <a:rPr lang="ja-JP" altLang="en-US" sz="1200" kern="1200" dirty="0">
                <a:solidFill>
                  <a:schemeClr val="tx1"/>
                </a:solidFill>
                <a:effectLst/>
                <a:latin typeface="+mn-lt"/>
                <a:ea typeface="+mn-ea"/>
                <a:cs typeface="+mn-cs"/>
              </a:rPr>
              <a:t>ほかの買い物客からさとされたんです。</a:t>
            </a:r>
            <a:endParaRPr lang="en-US" altLang="ja-JP" sz="1200" kern="1200" dirty="0">
              <a:solidFill>
                <a:schemeClr val="tx1"/>
              </a:solidFill>
              <a:effectLst/>
              <a:latin typeface="+mn-lt"/>
              <a:ea typeface="+mn-ea"/>
              <a:cs typeface="+mn-cs"/>
            </a:endParaRPr>
          </a:p>
          <a:p>
            <a:pPr lvl="0"/>
            <a:r>
              <a:rPr lang="ja-JP" altLang="en-US" sz="1200" kern="1200" dirty="0">
                <a:solidFill>
                  <a:schemeClr val="tx1"/>
                </a:solidFill>
                <a:effectLst/>
                <a:latin typeface="+mn-lt"/>
                <a:ea typeface="+mn-ea"/>
                <a:cs typeface="+mn-cs"/>
              </a:rPr>
              <a:t>「お母さん、そんなに怒らないの。ね？　」。</a:t>
            </a:r>
            <a:endParaRPr lang="en-US" altLang="ja-JP" sz="1200" kern="1200" dirty="0">
              <a:solidFill>
                <a:schemeClr val="tx1"/>
              </a:solidFill>
              <a:effectLst/>
              <a:latin typeface="+mn-lt"/>
              <a:ea typeface="+mn-ea"/>
              <a:cs typeface="+mn-cs"/>
            </a:endParaRPr>
          </a:p>
          <a:p>
            <a:pPr lvl="0"/>
            <a:r>
              <a:rPr lang="ja-JP" altLang="en-US" sz="1200" kern="1200" dirty="0">
                <a:solidFill>
                  <a:schemeClr val="tx1"/>
                </a:solidFill>
                <a:effectLst/>
                <a:latin typeface="+mn-lt"/>
                <a:ea typeface="+mn-ea"/>
                <a:cs typeface="+mn-cs"/>
              </a:rPr>
              <a:t>高齢の先輩女性でした。</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私は早く買ってごはんをつくって、お風呂にいれて、早く寝かせてあげたい、いや、そうすべきだ、という</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理想というよりもしないといけないんだ、という思いこみのようなものが強かったんですね。</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早くしたいのに、商品に触る子、踊る子、走る子。</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思い通りに物事がすすまないことにイライラして、すごーく怖い対応をしていたようです。</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怒鳴り散らしているのが、聞こえた方を悲しくさせてしまったんでしょうね。</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「こどもは走るものよ。お母さんがちゃんと食べさせてるから元気があるのよね。」</a:t>
            </a:r>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a:solidFill>
                  <a:schemeClr val="tx1"/>
                </a:solidFill>
                <a:effectLst/>
                <a:latin typeface="+mn-lt"/>
                <a:ea typeface="+mn-ea"/>
                <a:cs typeface="+mn-cs"/>
              </a:rPr>
              <a:t>はっとさせられた経験でした。</a:t>
            </a:r>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r>
              <a:rPr lang="ja-JP" altLang="en-US" sz="1200" kern="1200" dirty="0">
                <a:solidFill>
                  <a:schemeClr val="tx1"/>
                </a:solidFill>
                <a:effectLst/>
                <a:latin typeface="+mn-lt"/>
                <a:ea typeface="+mn-ea"/>
                <a:cs typeface="+mn-cs"/>
              </a:rPr>
              <a:t>長く接している場所、関係性ほど、気を付けていなければいけないですね。</a:t>
            </a:r>
            <a:endParaRPr lang="en-US" altLang="ja-JP" sz="1200" kern="1200" dirty="0">
              <a:solidFill>
                <a:schemeClr val="tx1"/>
              </a:solidFill>
              <a:effectLst/>
              <a:latin typeface="+mn-lt"/>
              <a:ea typeface="+mn-ea"/>
              <a:cs typeface="+mn-cs"/>
            </a:endParaRPr>
          </a:p>
          <a:p>
            <a:r>
              <a:rPr lang="en-US" altLang="ja-JP" sz="1200" kern="1200" dirty="0">
                <a:solidFill>
                  <a:schemeClr val="tx1"/>
                </a:solidFill>
                <a:effectLst/>
                <a:latin typeface="+mn-lt"/>
                <a:ea typeface="+mn-ea"/>
                <a:cs typeface="+mn-cs"/>
              </a:rPr>
              <a:t>神</a:t>
            </a:r>
            <a:r>
              <a:rPr lang="ja-JP" altLang="en-US" sz="1200" kern="1200" dirty="0">
                <a:solidFill>
                  <a:schemeClr val="tx1"/>
                </a:solidFill>
                <a:effectLst/>
                <a:latin typeface="+mn-lt"/>
                <a:ea typeface="+mn-ea"/>
                <a:cs typeface="+mn-cs"/>
              </a:rPr>
              <a:t>につくられた目的を忘れず、神</a:t>
            </a:r>
            <a:r>
              <a:rPr lang="en-US" altLang="ja-JP" sz="1200" kern="1200" dirty="0" err="1">
                <a:solidFill>
                  <a:schemeClr val="tx1"/>
                </a:solidFill>
                <a:effectLst/>
                <a:latin typeface="+mn-lt"/>
                <a:ea typeface="+mn-ea"/>
                <a:cs typeface="+mn-cs"/>
              </a:rPr>
              <a:t>の前で自分自身に</a:t>
            </a:r>
            <a:r>
              <a:rPr lang="ja-JP" altLang="en-US" sz="1200" kern="1200" dirty="0">
                <a:solidFill>
                  <a:schemeClr val="tx1"/>
                </a:solidFill>
                <a:effectLst/>
                <a:latin typeface="+mn-lt"/>
                <a:ea typeface="+mn-ea"/>
                <a:cs typeface="+mn-cs"/>
              </a:rPr>
              <a:t>まかされている</a:t>
            </a:r>
            <a:r>
              <a:rPr lang="en-US" altLang="ja-JP" sz="1200" kern="1200" dirty="0" err="1">
                <a:solidFill>
                  <a:schemeClr val="tx1"/>
                </a:solidFill>
                <a:effectLst/>
                <a:latin typeface="+mn-lt"/>
                <a:ea typeface="+mn-ea"/>
                <a:cs typeface="+mn-cs"/>
              </a:rPr>
              <a:t>責任を</a:t>
            </a:r>
            <a:r>
              <a:rPr lang="ja-JP" altLang="en-US" sz="1200" kern="1200" dirty="0">
                <a:solidFill>
                  <a:schemeClr val="tx1"/>
                </a:solidFill>
                <a:effectLst/>
                <a:latin typeface="+mn-lt"/>
                <a:ea typeface="+mn-ea"/>
                <a:cs typeface="+mn-cs"/>
              </a:rPr>
              <a:t>認めたいと思います</a:t>
            </a:r>
            <a:r>
              <a:rPr lang="en-US" altLang="ja-JP" sz="1200" kern="1200" dirty="0">
                <a:solidFill>
                  <a:schemeClr val="tx1"/>
                </a:solidFill>
                <a:effectLst/>
                <a:latin typeface="+mn-lt"/>
                <a:ea typeface="+mn-ea"/>
                <a:cs typeface="+mn-cs"/>
              </a:rPr>
              <a:t>。</a:t>
            </a:r>
          </a:p>
          <a:p>
            <a:endParaRPr lang="en-US" altLang="ja-JP" sz="1200" kern="1200" dirty="0">
              <a:solidFill>
                <a:schemeClr val="tx1"/>
              </a:solidFill>
              <a:effectLst/>
              <a:latin typeface="+mn-lt"/>
              <a:ea typeface="+mn-ea"/>
              <a:cs typeface="+mn-cs"/>
            </a:endParaRPr>
          </a:p>
          <a:p>
            <a:endParaRPr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90D79B-D250-F942-A3D6-F0E999E3AE2B}" type="slidenum">
              <a:rPr lang="en-US" smtClean="0"/>
              <a:t>9</a:t>
            </a:fld>
            <a:endParaRPr lang="en-US"/>
          </a:p>
        </p:txBody>
      </p:sp>
    </p:spTree>
    <p:extLst>
      <p:ext uri="{BB962C8B-B14F-4D97-AF65-F5344CB8AC3E}">
        <p14:creationId xmlns:p14="http://schemas.microsoft.com/office/powerpoint/2010/main" val="3781131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2806-D43B-9445-9C0E-9F60112FD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F1490-1E97-FD45-8F50-105FC96A0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895D2-9340-3F47-B745-CA9C8A85E4B7}"/>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E87E060F-B550-C945-9BFC-98C4372A5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6F143-5DE6-1746-9AAD-BD521A48C7BF}"/>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4974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B023-4CA8-EC4B-954B-F38EA5C58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7EF0C-42D7-D146-BE6D-0BCD43246B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30753-5479-BA4D-B78B-044A03B2F5CA}"/>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EE2559BA-1D8C-8F40-9915-02118C947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9E8026-9DE3-664F-8C7A-AFFCE7FBE416}"/>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86743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BBACB-084C-C34F-995C-241844FFF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08784-9D9A-E449-B94E-1B2215DAEE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F4EE-B3AE-8243-8DDE-77526235B6C1}"/>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2F7AF971-54A3-2142-9100-1749BD809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F8D70-75BB-3C41-8809-B6B7120B889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9620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B891-5754-8C48-9740-225F8BDFB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F9FCD-F404-604A-89A7-F0D031C5D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10FCA-5BFF-9544-8BBE-A09883C7FDF6}"/>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BEA45EDA-98B6-8540-AD39-2BBE0FC41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52D18-F09B-3D46-998C-2D4D4EFFBA79}"/>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164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46FE-F993-4F48-B70E-468BDF7D7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19E596-332C-B048-B823-77909E185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404F6-AF07-104E-868D-DE3B9D7F3122}"/>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0BFC441C-F2BB-1648-9100-93D90927F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5F287-D7DD-014B-AB8E-25B23564214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404868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3CB4-B87A-134E-A8BE-46CC78485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B800A-3996-0745-8AC2-99573A7A6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DA7748-ADF2-0843-AD3B-E7B716B12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44AC9-8A7B-D24F-85B8-7EAA40530B62}"/>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6" name="Footer Placeholder 5">
            <a:extLst>
              <a:ext uri="{FF2B5EF4-FFF2-40B4-BE49-F238E27FC236}">
                <a16:creationId xmlns:a16="http://schemas.microsoft.com/office/drawing/2014/main" id="{7A8CAC32-EFCC-6D4D-BC29-58130F5FA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EDB66-F30B-4D48-BDB6-8C0122994EC7}"/>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37807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63B-D2A3-164A-8B0C-FC853502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911F22-ECFB-DD42-97D5-3CF53E714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2444F-6634-3545-B12B-1103181967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5437CA-C5E1-184A-B9A3-8C849A763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DC406-345F-B74B-AE05-551CC3589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A6B6D-931D-B047-AB5F-39CEFD3B6090}"/>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8" name="Footer Placeholder 7">
            <a:extLst>
              <a:ext uri="{FF2B5EF4-FFF2-40B4-BE49-F238E27FC236}">
                <a16:creationId xmlns:a16="http://schemas.microsoft.com/office/drawing/2014/main" id="{03885465-27F8-AC45-B6BF-FF943C37F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46BC10-DA53-E846-B81F-84B7D4B0CBFD}"/>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08273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DED5-FDEA-6F4E-94DE-8CA3E03B0A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C56D4-4DC5-2046-B2F7-A076365D2BF7}"/>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4" name="Footer Placeholder 3">
            <a:extLst>
              <a:ext uri="{FF2B5EF4-FFF2-40B4-BE49-F238E27FC236}">
                <a16:creationId xmlns:a16="http://schemas.microsoft.com/office/drawing/2014/main" id="{57095756-7D77-544F-B8DA-3FC0686DF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2809E-8F49-3647-B277-0581564CB0E8}"/>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118743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68EE4-C085-F148-B33D-334EE3325553}"/>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3" name="Footer Placeholder 2">
            <a:extLst>
              <a:ext uri="{FF2B5EF4-FFF2-40B4-BE49-F238E27FC236}">
                <a16:creationId xmlns:a16="http://schemas.microsoft.com/office/drawing/2014/main" id="{91A365F5-0F00-DE4B-ADA6-6DB53944FF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3D8558-31A9-A142-9A5D-DE93B9F8F962}"/>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343294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A304-32AA-ED41-8041-531904A81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A528A4-9247-FC47-B8F7-18684FEEE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C83DAC-15AF-1248-9B1A-0666A151C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E4602-9E59-1C45-9FB8-2363FCDAEEB8}"/>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6" name="Footer Placeholder 5">
            <a:extLst>
              <a:ext uri="{FF2B5EF4-FFF2-40B4-BE49-F238E27FC236}">
                <a16:creationId xmlns:a16="http://schemas.microsoft.com/office/drawing/2014/main" id="{4BBDF6F8-0C60-E645-B54A-2290E0891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6208F-2A0B-6145-BF95-A756DCB50E91}"/>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248620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C43B-0092-6D40-AB42-7A843D9BB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0DADF7-A038-C843-AC37-43E58BA08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E1225-E262-174F-B15C-E21467383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7C3E3-A310-554D-8F43-7771B34852BD}"/>
              </a:ext>
            </a:extLst>
          </p:cNvPr>
          <p:cNvSpPr>
            <a:spLocks noGrp="1"/>
          </p:cNvSpPr>
          <p:nvPr>
            <p:ph type="dt" sz="half" idx="10"/>
          </p:nvPr>
        </p:nvSpPr>
        <p:spPr/>
        <p:txBody>
          <a:bodyPr/>
          <a:lstStyle/>
          <a:p>
            <a:fld id="{028D7004-C2D7-FC43-B4A5-7B4095484E64}" type="datetimeFigureOut">
              <a:rPr lang="en-US" smtClean="0"/>
              <a:t>7/13/2024</a:t>
            </a:fld>
            <a:endParaRPr lang="en-US"/>
          </a:p>
        </p:txBody>
      </p:sp>
      <p:sp>
        <p:nvSpPr>
          <p:cNvPr id="6" name="Footer Placeholder 5">
            <a:extLst>
              <a:ext uri="{FF2B5EF4-FFF2-40B4-BE49-F238E27FC236}">
                <a16:creationId xmlns:a16="http://schemas.microsoft.com/office/drawing/2014/main" id="{CB700D0A-F439-A94C-B7CA-8763C18D9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0396B-CF19-704B-B9B8-8ECA2E307640}"/>
              </a:ext>
            </a:extLst>
          </p:cNvPr>
          <p:cNvSpPr>
            <a:spLocks noGrp="1"/>
          </p:cNvSpPr>
          <p:nvPr>
            <p:ph type="sldNum" sz="quarter" idx="12"/>
          </p:nvPr>
        </p:nvSpPr>
        <p:spPr/>
        <p:txBody>
          <a:bodyPr/>
          <a:lstStyle/>
          <a:p>
            <a:fld id="{F34A3785-0455-AC42-BBE2-5FAB4369E5A7}" type="slidenum">
              <a:rPr lang="en-US" smtClean="0"/>
              <a:t>‹#›</a:t>
            </a:fld>
            <a:endParaRPr lang="en-US"/>
          </a:p>
        </p:txBody>
      </p:sp>
    </p:spTree>
    <p:extLst>
      <p:ext uri="{BB962C8B-B14F-4D97-AF65-F5344CB8AC3E}">
        <p14:creationId xmlns:p14="http://schemas.microsoft.com/office/powerpoint/2010/main" val="80469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A869BA-1515-8148-8E52-9D2D95217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クリックすると、マスタータイトルのスタイルを編集できます。</a:t>
            </a:r>
          </a:p>
        </p:txBody>
      </p:sp>
      <p:sp>
        <p:nvSpPr>
          <p:cNvPr id="3" name="Text Placeholder 2">
            <a:extLst>
              <a:ext uri="{FF2B5EF4-FFF2-40B4-BE49-F238E27FC236}">
                <a16:creationId xmlns:a16="http://schemas.microsoft.com/office/drawing/2014/main" id="{45FBC4E9-9D34-CA46-A9F0-926840A82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クリックするとマスターのテキストスタイルが編集できます</a:t>
            </a:r>
          </a:p>
          <a:p>
            <a:pPr lvl="1"/>
            <a:r>
              <a:rPr lang="en-US"/>
              <a:t>第2段</a:t>
            </a:r>
          </a:p>
          <a:p>
            <a:pPr lvl="2"/>
            <a:r>
              <a:rPr lang="en-US"/>
              <a:t>第3階層</a:t>
            </a:r>
          </a:p>
          <a:p>
            <a:pPr lvl="3"/>
            <a:r>
              <a:rPr lang="en-US"/>
              <a:t>第4階層</a:t>
            </a:r>
          </a:p>
          <a:p>
            <a:pPr lvl="4"/>
            <a:r>
              <a:rPr lang="en-US"/>
              <a:t>第五階層</a:t>
            </a:r>
          </a:p>
        </p:txBody>
      </p:sp>
      <p:sp>
        <p:nvSpPr>
          <p:cNvPr id="4" name="Date Placeholder 3">
            <a:extLst>
              <a:ext uri="{FF2B5EF4-FFF2-40B4-BE49-F238E27FC236}">
                <a16:creationId xmlns:a16="http://schemas.microsoft.com/office/drawing/2014/main" id="{2E49D829-F9DF-B149-9DA3-8D16A5803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D7004-C2D7-FC43-B4A5-7B4095484E64}" type="datetimeFigureOut">
              <a:rPr lang="en-US" smtClean="0"/>
              <a:t>7/13/2024</a:t>
            </a:fld>
            <a:endParaRPr lang="en-US"/>
          </a:p>
        </p:txBody>
      </p:sp>
      <p:sp>
        <p:nvSpPr>
          <p:cNvPr id="5" name="Footer Placeholder 4">
            <a:extLst>
              <a:ext uri="{FF2B5EF4-FFF2-40B4-BE49-F238E27FC236}">
                <a16:creationId xmlns:a16="http://schemas.microsoft.com/office/drawing/2014/main" id="{B7F9FBAE-923B-7C4C-8126-367192122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9DFFAD-9522-9A40-8079-B2ACE6356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A3785-0455-AC42-BBE2-5FAB4369E5A7}" type="slidenum">
              <a:rPr lang="en-US" smtClean="0"/>
              <a:t>‹#›</a:t>
            </a:fld>
            <a:endParaRPr lang="en-US"/>
          </a:p>
        </p:txBody>
      </p:sp>
    </p:spTree>
    <p:extLst>
      <p:ext uri="{BB962C8B-B14F-4D97-AF65-F5344CB8AC3E}">
        <p14:creationId xmlns:p14="http://schemas.microsoft.com/office/powerpoint/2010/main" val="289731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person, person&#10;&#10;Description automatically generated">
            <a:extLst>
              <a:ext uri="{FF2B5EF4-FFF2-40B4-BE49-F238E27FC236}">
                <a16:creationId xmlns:a16="http://schemas.microsoft.com/office/drawing/2014/main" id="{AC6BAFD7-BC13-CF4B-A896-87F25EA38A65}"/>
              </a:ext>
            </a:extLst>
          </p:cNvPr>
          <p:cNvPicPr>
            <a:picLocks noChangeAspect="1"/>
          </p:cNvPicPr>
          <p:nvPr/>
        </p:nvPicPr>
        <p:blipFill rotWithShape="1">
          <a:blip r:embed="rId3"/>
          <a:srcRect t="2597"/>
          <a:stretch/>
        </p:blipFill>
        <p:spPr>
          <a:xfrm>
            <a:off x="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41DF769-02A6-5C46-9802-2BB399CFA581}"/>
              </a:ext>
            </a:extLst>
          </p:cNvPr>
          <p:cNvSpPr/>
          <p:nvPr/>
        </p:nvSpPr>
        <p:spPr>
          <a:xfrm>
            <a:off x="898258" y="1292443"/>
            <a:ext cx="9106929" cy="769441"/>
          </a:xfrm>
          <a:prstGeom prst="rect">
            <a:avLst/>
          </a:prstGeom>
        </p:spPr>
        <p:txBody>
          <a:bodyPr wrap="square">
            <a:spAutoFit/>
          </a:bodyPr>
          <a:lstStyle/>
          <a:p>
            <a:pPr algn="ctr"/>
            <a:r>
              <a:rPr lang="ja-JP" altLang="en-US" sz="4400" b="1" spc="600" dirty="0">
                <a:solidFill>
                  <a:schemeClr val="bg1"/>
                </a:solidFill>
                <a:latin typeface="Engravers MT" panose="02090707080505020304" pitchFamily="18" charset="77"/>
              </a:rPr>
              <a:t>受けた召し（力について）</a:t>
            </a:r>
            <a:endParaRPr lang="en-US" sz="4400" spc="600" dirty="0">
              <a:solidFill>
                <a:schemeClr val="bg1"/>
              </a:solidFill>
              <a:latin typeface="Engravers MT" panose="02090707080505020304" pitchFamily="18" charset="77"/>
            </a:endParaRPr>
          </a:p>
        </p:txBody>
      </p:sp>
      <p:sp>
        <p:nvSpPr>
          <p:cNvPr id="4" name="TextBox 3">
            <a:extLst>
              <a:ext uri="{FF2B5EF4-FFF2-40B4-BE49-F238E27FC236}">
                <a16:creationId xmlns:a16="http://schemas.microsoft.com/office/drawing/2014/main" id="{91B07142-9B0F-D843-8973-419F9B6012CA}"/>
              </a:ext>
            </a:extLst>
          </p:cNvPr>
          <p:cNvSpPr txBox="1"/>
          <p:nvPr/>
        </p:nvSpPr>
        <p:spPr>
          <a:xfrm>
            <a:off x="7917365" y="5352584"/>
            <a:ext cx="4114801" cy="954107"/>
          </a:xfrm>
          <a:prstGeom prst="rect">
            <a:avLst/>
          </a:prstGeom>
          <a:noFill/>
        </p:spPr>
        <p:txBody>
          <a:bodyPr wrap="square" rtlCol="0">
            <a:spAutoFit/>
          </a:bodyPr>
          <a:lstStyle/>
          <a:p>
            <a:pPr algn="ctr"/>
            <a:r>
              <a:rPr lang="ja-JP" altLang="en-US" sz="2800" dirty="0">
                <a:latin typeface="Corbel" panose="020B0503020204020204" pitchFamily="34" charset="0"/>
              </a:rPr>
              <a:t>世界総会</a:t>
            </a:r>
            <a:endParaRPr lang="en-US" altLang="ja-JP" sz="2800" dirty="0">
              <a:latin typeface="Corbel" panose="020B0503020204020204" pitchFamily="34" charset="0"/>
            </a:endParaRPr>
          </a:p>
          <a:p>
            <a:pPr algn="ctr"/>
            <a:r>
              <a:rPr lang="ja-JP" altLang="en-US" sz="2800" dirty="0">
                <a:latin typeface="Corbel" panose="020B0503020204020204" pitchFamily="34" charset="0"/>
              </a:rPr>
              <a:t>女性伝道部</a:t>
            </a:r>
            <a:endParaRPr lang="en-US" sz="2800" dirty="0">
              <a:latin typeface="Corbel" panose="020B0503020204020204" pitchFamily="34" charset="0"/>
            </a:endParaRPr>
          </a:p>
        </p:txBody>
      </p:sp>
      <p:pic>
        <p:nvPicPr>
          <p:cNvPr id="11" name="Picture 10" descr="Logo, company name&#10;&#10;Description automatically generated">
            <a:extLst>
              <a:ext uri="{FF2B5EF4-FFF2-40B4-BE49-F238E27FC236}">
                <a16:creationId xmlns:a16="http://schemas.microsoft.com/office/drawing/2014/main" id="{F7546D98-678C-E14C-A401-BD59542B65AF}"/>
              </a:ext>
            </a:extLst>
          </p:cNvPr>
          <p:cNvPicPr>
            <a:picLocks noChangeAspect="1"/>
          </p:cNvPicPr>
          <p:nvPr/>
        </p:nvPicPr>
        <p:blipFill>
          <a:blip r:embed="rId4"/>
          <a:stretch>
            <a:fillRect/>
          </a:stretch>
        </p:blipFill>
        <p:spPr>
          <a:xfrm>
            <a:off x="7890872" y="3528060"/>
            <a:ext cx="4114337" cy="1371445"/>
          </a:xfrm>
          <a:prstGeom prst="rect">
            <a:avLst/>
          </a:prstGeom>
        </p:spPr>
      </p:pic>
    </p:spTree>
    <p:extLst>
      <p:ext uri="{BB962C8B-B14F-4D97-AF65-F5344CB8AC3E}">
        <p14:creationId xmlns:p14="http://schemas.microsoft.com/office/powerpoint/2010/main" val="289428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0"/>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3B6F6B19-2BE3-DB4B-A7EB-144FFBA27D2F}"/>
              </a:ext>
            </a:extLst>
          </p:cNvPr>
          <p:cNvSpPr txBox="1"/>
          <p:nvPr/>
        </p:nvSpPr>
        <p:spPr>
          <a:xfrm>
            <a:off x="192505" y="2314623"/>
            <a:ext cx="10109158" cy="3847207"/>
          </a:xfrm>
          <a:prstGeom prst="rect">
            <a:avLst/>
          </a:prstGeom>
          <a:noFill/>
        </p:spPr>
        <p:txBody>
          <a:bodyPr wrap="square">
            <a:spAutoFit/>
          </a:bodyPr>
          <a:lstStyle/>
          <a:p>
            <a:pPr algn="ctr"/>
            <a:r>
              <a:rPr lang="ja-JP" altLang="en-US" sz="4400" b="1" dirty="0">
                <a:solidFill>
                  <a:srgbClr val="9C164D"/>
                </a:solidFill>
                <a:latin typeface="Meiryo UI" panose="020B0604030504040204" pitchFamily="50" charset="-128"/>
                <a:ea typeface="Meiryo UI" panose="020B0604030504040204" pitchFamily="50" charset="-128"/>
                <a:cs typeface="Arial" panose="020B0604020202020204" pitchFamily="34" charset="0"/>
              </a:rPr>
              <a:t>理解し合う</a:t>
            </a:r>
            <a:endParaRPr lang="en-US" altLang="ja-JP" sz="4400" b="1" dirty="0">
              <a:solidFill>
                <a:srgbClr val="9C164D"/>
              </a:solidFill>
              <a:effectLst/>
              <a:latin typeface="Meiryo UI" panose="020B0604030504040204" pitchFamily="50" charset="-128"/>
              <a:ea typeface="Meiryo UI" panose="020B0604030504040204" pitchFamily="50" charset="-128"/>
              <a:cs typeface="Arial" panose="020B0604020202020204" pitchFamily="34" charset="0"/>
            </a:endParaRPr>
          </a:p>
          <a:p>
            <a:pPr algn="ctr"/>
            <a:endParaRPr lang="en-US" altLang="ja-JP" sz="44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4000" kern="1200" dirty="0">
                <a:solidFill>
                  <a:schemeClr val="tx2"/>
                </a:solidFill>
                <a:effectLst/>
                <a:latin typeface="Meiryo UI" panose="020B0604030504040204" pitchFamily="50" charset="-128"/>
                <a:ea typeface="Meiryo UI" panose="020B0604030504040204" pitchFamily="50" charset="-128"/>
              </a:rPr>
              <a:t>我々にかたどり、我々に似せて、</a:t>
            </a:r>
            <a:endParaRPr lang="en-US" altLang="ja-JP" sz="4000" kern="1200" dirty="0">
              <a:solidFill>
                <a:schemeClr val="tx2"/>
              </a:solidFill>
              <a:effectLst/>
              <a:latin typeface="Meiryo UI" panose="020B0604030504040204" pitchFamily="50" charset="-128"/>
              <a:ea typeface="Meiryo UI" panose="020B0604030504040204" pitchFamily="50" charset="-128"/>
            </a:endParaRPr>
          </a:p>
          <a:p>
            <a:pPr algn="ctr"/>
            <a:r>
              <a:rPr lang="ja-JP" altLang="en-US" sz="4000" kern="1200" dirty="0">
                <a:solidFill>
                  <a:schemeClr val="tx2"/>
                </a:solidFill>
                <a:effectLst/>
                <a:latin typeface="Meiryo UI" panose="020B0604030504040204" pitchFamily="50" charset="-128"/>
                <a:ea typeface="Meiryo UI" panose="020B0604030504040204" pitchFamily="50" charset="-128"/>
              </a:rPr>
              <a:t>ひとを造ろう</a:t>
            </a:r>
            <a:r>
              <a:rPr lang="ja-JP" altLang="en-US" sz="4000" dirty="0">
                <a:solidFill>
                  <a:schemeClr val="tx2"/>
                </a:solidFill>
                <a:latin typeface="Meiryo UI" panose="020B0604030504040204" pitchFamily="50" charset="-128"/>
                <a:ea typeface="Meiryo UI" panose="020B0604030504040204" pitchFamily="50" charset="-128"/>
              </a:rPr>
              <a:t>。</a:t>
            </a:r>
            <a:endParaRPr lang="en-US" altLang="ja-JP" sz="4000" dirty="0">
              <a:solidFill>
                <a:schemeClr val="tx2"/>
              </a:solidFill>
              <a:latin typeface="Meiryo UI" panose="020B0604030504040204" pitchFamily="50" charset="-128"/>
              <a:ea typeface="Meiryo UI" panose="020B0604030504040204" pitchFamily="50" charset="-128"/>
            </a:endParaRPr>
          </a:p>
          <a:p>
            <a:pPr algn="ctr"/>
            <a:endParaRPr lang="en-US" altLang="ja-JP" sz="40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36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rPr>
              <a:t>創世記</a:t>
            </a:r>
            <a:r>
              <a:rPr lang="en-US" altLang="ja-JP" sz="36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rPr>
              <a:t>1:26</a:t>
            </a:r>
          </a:p>
        </p:txBody>
      </p:sp>
      <p:sp>
        <p:nvSpPr>
          <p:cNvPr id="2" name="TextBox 11">
            <a:extLst>
              <a:ext uri="{FF2B5EF4-FFF2-40B4-BE49-F238E27FC236}">
                <a16:creationId xmlns:a16="http://schemas.microsoft.com/office/drawing/2014/main" id="{E1754600-07B7-B528-484D-594138973A0C}"/>
              </a:ext>
            </a:extLst>
          </p:cNvPr>
          <p:cNvSpPr txBox="1"/>
          <p:nvPr/>
        </p:nvSpPr>
        <p:spPr>
          <a:xfrm>
            <a:off x="244745" y="772591"/>
            <a:ext cx="6275070" cy="769441"/>
          </a:xfrm>
          <a:prstGeom prst="rect">
            <a:avLst/>
          </a:prstGeom>
          <a:noFill/>
        </p:spPr>
        <p:txBody>
          <a:bodyPr wrap="square">
            <a:spAutoFit/>
          </a:bodyPr>
          <a:lstStyle/>
          <a:p>
            <a:pPr marL="0" marR="0">
              <a:spcBef>
                <a:spcPts val="0"/>
              </a:spcBef>
              <a:spcAft>
                <a:spcPts val="0"/>
              </a:spcAft>
            </a:pPr>
            <a:r>
              <a:rPr lang="ja-JP" altLang="en-US" sz="4400" b="1" dirty="0">
                <a:effectLst/>
                <a:latin typeface="Meiryo UI" panose="020B0604030504040204" pitchFamily="50" charset="-128"/>
                <a:ea typeface="Meiryo UI" panose="020B0604030504040204" pitchFamily="50" charset="-128"/>
                <a:cs typeface="Arial" panose="020B0604020202020204" pitchFamily="34" charset="0"/>
              </a:rPr>
              <a:t>力の扱い方</a:t>
            </a:r>
            <a:endParaRPr lang="en-US" sz="4400" b="1"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35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6F6B19-2BE3-DB4B-A7EB-144FFBA27D2F}"/>
              </a:ext>
            </a:extLst>
          </p:cNvPr>
          <p:cNvSpPr txBox="1"/>
          <p:nvPr/>
        </p:nvSpPr>
        <p:spPr>
          <a:xfrm>
            <a:off x="1178829" y="2127968"/>
            <a:ext cx="8686800" cy="48013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9C164D"/>
                </a:solidFill>
                <a:effectLst/>
                <a:uLnTx/>
                <a:uFillTx/>
                <a:latin typeface="Meiryo UI" panose="020B0604030504040204" pitchFamily="50" charset="-128"/>
                <a:ea typeface="Meiryo UI" panose="020B0604030504040204" pitchFamily="50" charset="-128"/>
                <a:cs typeface="Arial" panose="020B0604020202020204" pitchFamily="34" charset="0"/>
              </a:rPr>
              <a:t>尊重</a:t>
            </a:r>
            <a:r>
              <a:rPr kumimoji="0" lang="ja-JP" altLang="en-US" sz="4400" b="1" i="0" u="none" strike="noStrike" kern="1200" cap="none" spc="0" normalizeH="0" baseline="0" noProof="0" dirty="0">
                <a:ln>
                  <a:noFill/>
                </a:ln>
                <a:solidFill>
                  <a:srgbClr val="9C164D"/>
                </a:solidFill>
                <a:effectLst/>
                <a:uLnTx/>
                <a:uFillTx/>
                <a:latin typeface="Meiryo UI" panose="020B0604030504040204" pitchFamily="50" charset="-128"/>
                <a:ea typeface="Meiryo UI" panose="020B0604030504040204" pitchFamily="50" charset="-128"/>
                <a:cs typeface="Arial" panose="020B0604020202020204" pitchFamily="34" charset="0"/>
              </a:rPr>
              <a:t>する</a:t>
            </a:r>
            <a:r>
              <a:rPr kumimoji="0" lang="en-US" sz="4400" b="1" i="0" u="none" strike="noStrike" kern="1200" cap="none" spc="0" normalizeH="0" baseline="0" noProof="0" dirty="0">
                <a:ln>
                  <a:noFill/>
                </a:ln>
                <a:solidFill>
                  <a:srgbClr val="9C164D"/>
                </a:solidFill>
                <a:effectLst/>
                <a:uLnTx/>
                <a:uFillTx/>
                <a:latin typeface="Meiryo UI" panose="020B0604030504040204" pitchFamily="50" charset="-128"/>
                <a:ea typeface="Meiryo UI" panose="020B0604030504040204" pitchFamily="50" charset="-128"/>
                <a:cs typeface="Arial" panose="020B0604020202020204" pitchFamily="34" charset="0"/>
              </a:rPr>
              <a:t> </a:t>
            </a:r>
            <a:endParaRPr lang="en-US" sz="40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i="0" dirty="0">
                <a:solidFill>
                  <a:schemeClr val="bg2">
                    <a:lumMod val="25000"/>
                  </a:schemeClr>
                </a:solidFill>
                <a:effectLst/>
                <a:latin typeface="Meiryo UI" panose="020B0604030504040204" pitchFamily="50" charset="-128"/>
                <a:ea typeface="Meiryo UI" panose="020B0604030504040204" pitchFamily="50" charset="-128"/>
              </a:rPr>
              <a:t>こういうわけで、兄弟たち、神の憐れみによってあなたがたに勧めます。</a:t>
            </a:r>
            <a:endParaRPr lang="en-US" altLang="ja-JP" sz="400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i="0" dirty="0">
                <a:solidFill>
                  <a:schemeClr val="bg2">
                    <a:lumMod val="25000"/>
                  </a:schemeClr>
                </a:solidFill>
                <a:effectLst/>
                <a:latin typeface="Meiryo UI" panose="020B0604030504040204" pitchFamily="50" charset="-128"/>
                <a:ea typeface="Meiryo UI" panose="020B0604030504040204" pitchFamily="50" charset="-128"/>
              </a:rPr>
              <a:t>自分の体を神に喜ばれる聖なる生けるいけにえとして献げなさい。これこそ、あなたがたのなすべき礼拝です。</a:t>
            </a:r>
            <a:endParaRPr lang="en-US" altLang="ja-JP" sz="4000" kern="120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kern="1200" dirty="0">
                <a:solidFill>
                  <a:schemeClr val="bg2">
                    <a:lumMod val="25000"/>
                  </a:schemeClr>
                </a:solidFill>
                <a:effectLst/>
                <a:latin typeface="Meiryo UI" panose="020B0604030504040204" pitchFamily="50" charset="-128"/>
                <a:ea typeface="Meiryo UI" panose="020B0604030504040204" pitchFamily="50" charset="-128"/>
              </a:rPr>
              <a:t>ローマ12：1</a:t>
            </a:r>
            <a:endParaRPr kumimoji="0" lang="en-US" sz="2600" b="0" i="0" u="none" strike="noStrike" kern="1200" cap="none" spc="0" normalizeH="0" baseline="0" noProof="0" dirty="0">
              <a:ln>
                <a:noFill/>
              </a:ln>
              <a:solidFill>
                <a:schemeClr val="bg2">
                  <a:lumMod val="25000"/>
                </a:schemeClr>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1">
            <a:extLst>
              <a:ext uri="{FF2B5EF4-FFF2-40B4-BE49-F238E27FC236}">
                <a16:creationId xmlns:a16="http://schemas.microsoft.com/office/drawing/2014/main" id="{C2C291C6-F95A-7753-7155-966F4C0DF9B0}"/>
              </a:ext>
            </a:extLst>
          </p:cNvPr>
          <p:cNvSpPr txBox="1"/>
          <p:nvPr/>
        </p:nvSpPr>
        <p:spPr>
          <a:xfrm>
            <a:off x="244745" y="772591"/>
            <a:ext cx="6275070" cy="769441"/>
          </a:xfrm>
          <a:prstGeom prst="rect">
            <a:avLst/>
          </a:prstGeom>
          <a:noFill/>
        </p:spPr>
        <p:txBody>
          <a:bodyPr wrap="square">
            <a:spAutoFit/>
          </a:bodyPr>
          <a:lstStyle/>
          <a:p>
            <a:pPr marL="0" marR="0">
              <a:spcBef>
                <a:spcPts val="0"/>
              </a:spcBef>
              <a:spcAft>
                <a:spcPts val="0"/>
              </a:spcAft>
            </a:pPr>
            <a:r>
              <a:rPr lang="ja-JP" altLang="en-US" sz="4400" b="1" dirty="0">
                <a:effectLst/>
                <a:latin typeface="Meiryo UI" panose="020B0604030504040204" pitchFamily="50" charset="-128"/>
                <a:ea typeface="Meiryo UI" panose="020B0604030504040204" pitchFamily="50" charset="-128"/>
                <a:cs typeface="Arial" panose="020B0604020202020204" pitchFamily="34" charset="0"/>
              </a:rPr>
              <a:t>力の扱い方</a:t>
            </a:r>
            <a:endParaRPr lang="en-US" sz="4400" b="1"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71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B6F6B19-2BE3-DB4B-A7EB-144FFBA27D2F}"/>
              </a:ext>
            </a:extLst>
          </p:cNvPr>
          <p:cNvSpPr txBox="1"/>
          <p:nvPr/>
        </p:nvSpPr>
        <p:spPr>
          <a:xfrm>
            <a:off x="1026429" y="2056686"/>
            <a:ext cx="8686800" cy="48013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9C164D"/>
                </a:solidFill>
                <a:effectLst/>
                <a:uLnTx/>
                <a:uFillTx/>
                <a:latin typeface="Meiryo UI" panose="020B0604030504040204" pitchFamily="50" charset="-128"/>
                <a:ea typeface="Meiryo UI" panose="020B0604030504040204" pitchFamily="50" charset="-128"/>
                <a:cs typeface="Arial" panose="020B0604020202020204" pitchFamily="34" charset="0"/>
              </a:rPr>
              <a:t>協力する</a:t>
            </a:r>
            <a:r>
              <a:rPr kumimoji="0" lang="en-US" altLang="ja-JP" sz="4400" b="1" i="0" u="none" strike="noStrike" kern="1200" cap="none" spc="0" normalizeH="0" baseline="0" noProof="0" dirty="0">
                <a:ln>
                  <a:noFill/>
                </a:ln>
                <a:solidFill>
                  <a:srgbClr val="9C164D"/>
                </a:solidFill>
                <a:effectLst/>
                <a:uLnTx/>
                <a:uFillTx/>
                <a:latin typeface="Meiryo UI" panose="020B0604030504040204" pitchFamily="50" charset="-128"/>
                <a:ea typeface="Meiryo UI" panose="020B0604030504040204" pitchFamily="50" charset="-128"/>
                <a:cs typeface="Arial" panose="020B0604020202020204" pitchFamily="34" charset="0"/>
              </a:rPr>
              <a:t> </a:t>
            </a:r>
            <a:endParaRPr lang="en-US" altLang="ja-JP" sz="4400" dirty="0">
              <a:solidFill>
                <a:srgbClr val="002060"/>
              </a:solidFill>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0" i="0" dirty="0">
                <a:solidFill>
                  <a:schemeClr val="bg2">
                    <a:lumMod val="25000"/>
                  </a:schemeClr>
                </a:solidFill>
                <a:effectLst/>
                <a:latin typeface="Meiryo UI" panose="020B0604030504040204" pitchFamily="50" charset="-128"/>
                <a:ea typeface="Meiryo UI" panose="020B0604030504040204" pitchFamily="50" charset="-128"/>
              </a:rPr>
              <a:t>というのは、わたしたちの一つの体は多くの部分から成り立っていても、すべての部分が同じ働きをしていないように、 わたしたちも数は多いが、キリストに結ばれて一つの体を形づくっており、各自は互いに部分なのです。</a:t>
            </a:r>
            <a:endParaRPr lang="en-US" altLang="ja-JP" sz="4000" b="0" i="0" dirty="0">
              <a:solidFill>
                <a:schemeClr val="bg2">
                  <a:lumMod val="25000"/>
                </a:schemeClr>
              </a:solidFill>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kern="1200" dirty="0">
                <a:solidFill>
                  <a:schemeClr val="bg2">
                    <a:lumMod val="25000"/>
                  </a:schemeClr>
                </a:solidFill>
                <a:effectLst/>
                <a:latin typeface="Meiryo UI" panose="020B0604030504040204" pitchFamily="50" charset="-128"/>
                <a:ea typeface="Meiryo UI" panose="020B0604030504040204" pitchFamily="50" charset="-128"/>
              </a:rPr>
              <a:t>ローマ12：4</a:t>
            </a:r>
            <a:r>
              <a:rPr lang="ja-JP" altLang="en-US" sz="3600" dirty="0">
                <a:solidFill>
                  <a:schemeClr val="bg2">
                    <a:lumMod val="25000"/>
                  </a:schemeClr>
                </a:solidFill>
                <a:latin typeface="Meiryo UI" panose="020B0604030504040204" pitchFamily="50" charset="-128"/>
                <a:ea typeface="Meiryo UI" panose="020B0604030504040204" pitchFamily="50" charset="-128"/>
              </a:rPr>
              <a:t>、</a:t>
            </a:r>
            <a:r>
              <a:rPr lang="en-US" altLang="ja-JP" sz="3600" kern="1200" dirty="0">
                <a:solidFill>
                  <a:schemeClr val="bg2">
                    <a:lumMod val="25000"/>
                  </a:schemeClr>
                </a:solidFill>
                <a:effectLst/>
                <a:latin typeface="Meiryo UI" panose="020B0604030504040204" pitchFamily="50" charset="-128"/>
                <a:ea typeface="Meiryo UI" panose="020B0604030504040204" pitchFamily="50" charset="-128"/>
              </a:rPr>
              <a:t>5</a:t>
            </a:r>
            <a:endParaRPr kumimoji="0" lang="en-US" sz="3600" b="0" i="0" u="none" strike="noStrike" kern="1200" cap="none" spc="0" normalizeH="0" baseline="0" noProof="0" dirty="0">
              <a:ln>
                <a:noFill/>
              </a:ln>
              <a:solidFill>
                <a:schemeClr val="bg2">
                  <a:lumMod val="25000"/>
                </a:schemeClr>
              </a:solidFill>
              <a:effectLst/>
              <a:uLnTx/>
              <a:uFillTx/>
              <a:latin typeface="Meiryo UI" panose="020B0604030504040204" pitchFamily="50" charset="-128"/>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11">
            <a:extLst>
              <a:ext uri="{FF2B5EF4-FFF2-40B4-BE49-F238E27FC236}">
                <a16:creationId xmlns:a16="http://schemas.microsoft.com/office/drawing/2014/main" id="{21AA8214-A84C-FB6E-1D72-52FD402CF78F}"/>
              </a:ext>
            </a:extLst>
          </p:cNvPr>
          <p:cNvSpPr txBox="1"/>
          <p:nvPr/>
        </p:nvSpPr>
        <p:spPr>
          <a:xfrm>
            <a:off x="244745" y="772591"/>
            <a:ext cx="6275070" cy="769441"/>
          </a:xfrm>
          <a:prstGeom prst="rect">
            <a:avLst/>
          </a:prstGeom>
          <a:noFill/>
        </p:spPr>
        <p:txBody>
          <a:bodyPr wrap="square">
            <a:spAutoFit/>
          </a:bodyPr>
          <a:lstStyle/>
          <a:p>
            <a:pPr marL="0" marR="0">
              <a:spcBef>
                <a:spcPts val="0"/>
              </a:spcBef>
              <a:spcAft>
                <a:spcPts val="0"/>
              </a:spcAft>
            </a:pPr>
            <a:r>
              <a:rPr lang="ja-JP" altLang="en-US" sz="4400" b="1" dirty="0">
                <a:effectLst/>
                <a:latin typeface="Meiryo UI" panose="020B0604030504040204" pitchFamily="50" charset="-128"/>
                <a:ea typeface="Meiryo UI" panose="020B0604030504040204" pitchFamily="50" charset="-128"/>
                <a:cs typeface="Arial" panose="020B0604020202020204" pitchFamily="34" charset="0"/>
              </a:rPr>
              <a:t>力の扱い方</a:t>
            </a:r>
            <a:endParaRPr lang="en-US" sz="4400" b="1"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857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4" descr="A picture containing text&#10;&#10;Description automatically generated">
            <a:extLst>
              <a:ext uri="{FF2B5EF4-FFF2-40B4-BE49-F238E27FC236}">
                <a16:creationId xmlns:a16="http://schemas.microsoft.com/office/drawing/2014/main" id="{18F618D2-2952-FED3-8036-9ED453F59B32}"/>
              </a:ext>
            </a:extLst>
          </p:cNvPr>
          <p:cNvPicPr>
            <a:picLocks noGrp="1" noChangeAspect="1"/>
          </p:cNvPicPr>
          <p:nvPr>
            <p:ph idx="1"/>
          </p:nvPr>
        </p:nvPicPr>
        <p:blipFill rotWithShape="1">
          <a:blip r:embed="rId3"/>
          <a:srcRect b="2616"/>
          <a:stretch/>
        </p:blipFill>
        <p:spPr>
          <a:xfrm>
            <a:off x="-7" y="-71808"/>
            <a:ext cx="12191980" cy="6856718"/>
          </a:xfrm>
          <a:prstGeom prst="rect">
            <a:avLst/>
          </a:prstGeom>
        </p:spPr>
      </p:pic>
      <p:pic>
        <p:nvPicPr>
          <p:cNvPr id="7" name="図 6">
            <a:extLst>
              <a:ext uri="{FF2B5EF4-FFF2-40B4-BE49-F238E27FC236}">
                <a16:creationId xmlns:a16="http://schemas.microsoft.com/office/drawing/2014/main" id="{9D2BB948-2741-E8C8-974C-A598B054B1CF}"/>
              </a:ext>
            </a:extLst>
          </p:cNvPr>
          <p:cNvPicPr>
            <a:picLocks noChangeAspect="1"/>
          </p:cNvPicPr>
          <p:nvPr/>
        </p:nvPicPr>
        <p:blipFill rotWithShape="1">
          <a:blip r:embed="rId4"/>
          <a:srcRect b="13111"/>
          <a:stretch/>
        </p:blipFill>
        <p:spPr>
          <a:xfrm flipH="1">
            <a:off x="0" y="-71808"/>
            <a:ext cx="10477500" cy="6856718"/>
          </a:xfrm>
          <a:prstGeom prst="rect">
            <a:avLst/>
          </a:prstGeom>
        </p:spPr>
      </p:pic>
    </p:spTree>
    <p:extLst>
      <p:ext uri="{BB962C8B-B14F-4D97-AF65-F5344CB8AC3E}">
        <p14:creationId xmlns:p14="http://schemas.microsoft.com/office/powerpoint/2010/main" val="49250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3"/>
          <a:srcRect t="261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pink flowers on book page">
            <a:extLst>
              <a:ext uri="{FF2B5EF4-FFF2-40B4-BE49-F238E27FC236}">
                <a16:creationId xmlns:a16="http://schemas.microsoft.com/office/drawing/2014/main" id="{CE701ED8-4135-984F-91C2-C40BF1E1C9AA}"/>
              </a:ext>
            </a:extLst>
          </p:cNvPr>
          <p:cNvPicPr>
            <a:picLocks noChangeAspect="1" noChangeArrowheads="1"/>
          </p:cNvPicPr>
          <p:nvPr/>
        </p:nvPicPr>
        <p:blipFill>
          <a:blip r:embed="rId4">
            <a:clrChange>
              <a:clrFrom>
                <a:srgbClr val="B1A79D"/>
              </a:clrFrom>
              <a:clrTo>
                <a:srgbClr val="B1A79D">
                  <a:alpha val="0"/>
                </a:srgbClr>
              </a:clrTo>
            </a:clrChange>
            <a:extLst>
              <a:ext uri="{28A0092B-C50C-407E-A947-70E740481C1C}">
                <a14:useLocalDpi xmlns:a14="http://schemas.microsoft.com/office/drawing/2010/main" val="0"/>
              </a:ext>
            </a:extLst>
          </a:blip>
          <a:srcRect/>
          <a:stretch>
            <a:fillRect/>
          </a:stretch>
        </p:blipFill>
        <p:spPr bwMode="auto">
          <a:xfrm>
            <a:off x="0" y="11151"/>
            <a:ext cx="10482145" cy="6869151"/>
          </a:xfrm>
          <a:prstGeom prst="rect">
            <a:avLst/>
          </a:prstGeom>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10109F-3797-684A-9B04-6A003D45AC37}"/>
              </a:ext>
            </a:extLst>
          </p:cNvPr>
          <p:cNvSpPr/>
          <p:nvPr/>
        </p:nvSpPr>
        <p:spPr>
          <a:xfrm>
            <a:off x="6695269" y="304295"/>
            <a:ext cx="3786876" cy="61863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4400" b="1" dirty="0">
                <a:solidFill>
                  <a:srgbClr val="777A7B"/>
                </a:solidFill>
                <a:latin typeface="Meiryo UI" panose="020B0604030504040204" pitchFamily="50" charset="-128"/>
                <a:ea typeface="Meiryo UI" panose="020B0604030504040204" pitchFamily="50" charset="-128"/>
              </a:rPr>
              <a:t>…</a:t>
            </a:r>
            <a:r>
              <a:rPr lang="ja-JP" altLang="en-US" sz="4400" b="1" i="0" dirty="0">
                <a:solidFill>
                  <a:srgbClr val="121212"/>
                </a:solidFill>
                <a:effectLst/>
                <a:latin typeface="Meiryo UI" panose="020B0604030504040204" pitchFamily="50" charset="-128"/>
                <a:ea typeface="Meiryo UI" panose="020B0604030504040204" pitchFamily="50" charset="-128"/>
              </a:rPr>
              <a:t>神から招かれたのですから、その招きにふさわしく歩み、 </a:t>
            </a:r>
            <a:endParaRPr lang="en-US" altLang="ja-JP" sz="4400" b="1" i="0" dirty="0">
              <a:solidFill>
                <a:srgbClr val="121212"/>
              </a:solidFill>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400" b="1" i="0" dirty="0">
                <a:solidFill>
                  <a:srgbClr val="121212"/>
                </a:solidFill>
                <a:effectLst/>
                <a:latin typeface="Meiryo UI" panose="020B0604030504040204" pitchFamily="50" charset="-128"/>
                <a:ea typeface="Meiryo UI" panose="020B0604030504040204" pitchFamily="50" charset="-128"/>
              </a:rPr>
              <a:t>一切高ぶることなく、柔和で、寛容の心を持ちなさい。</a:t>
            </a:r>
            <a:endParaRPr lang="en-US" altLang="ja-JP" sz="4400" b="1" i="0" dirty="0">
              <a:solidFill>
                <a:srgbClr val="121212"/>
              </a:solidFill>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4400" b="1" u="none" strike="noStrike" kern="1200" cap="none" spc="0" normalizeH="0" baseline="0" noProof="0" dirty="0">
                <a:ln>
                  <a:noFill/>
                </a:ln>
                <a:solidFill>
                  <a:srgbClr val="C00000"/>
                </a:solidFill>
                <a:uLnTx/>
                <a:uFillTx/>
                <a:latin typeface="Meiryo UI" panose="020B0604030504040204" pitchFamily="50" charset="-128"/>
                <a:ea typeface="Meiryo UI" panose="020B0604030504040204" pitchFamily="50" charset="-128"/>
              </a:rPr>
              <a:t>エフェソ</a:t>
            </a:r>
            <a:r>
              <a:rPr kumimoji="0" lang="en-US" altLang="ja-JP" sz="4400" b="1" u="none" strike="noStrike" kern="1200" cap="none" spc="0" normalizeH="0" baseline="0" noProof="0" dirty="0">
                <a:ln>
                  <a:noFill/>
                </a:ln>
                <a:solidFill>
                  <a:srgbClr val="C00000"/>
                </a:solidFill>
                <a:uLnTx/>
                <a:uFillTx/>
                <a:latin typeface="Meiryo UI" panose="020B0604030504040204" pitchFamily="50" charset="-128"/>
                <a:ea typeface="Meiryo UI" panose="020B0604030504040204" pitchFamily="50" charset="-128"/>
              </a:rPr>
              <a:t>4:1-3</a:t>
            </a:r>
            <a:endParaRPr kumimoji="0" lang="en-US"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595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3"/>
          <a:srcRect t="261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pink flowers on book page">
            <a:extLst>
              <a:ext uri="{FF2B5EF4-FFF2-40B4-BE49-F238E27FC236}">
                <a16:creationId xmlns:a16="http://schemas.microsoft.com/office/drawing/2014/main" id="{CE701ED8-4135-984F-91C2-C40BF1E1C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51"/>
            <a:ext cx="10482145" cy="6869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10109F-3797-684A-9B04-6A003D45AC37}"/>
              </a:ext>
            </a:extLst>
          </p:cNvPr>
          <p:cNvSpPr/>
          <p:nvPr/>
        </p:nvSpPr>
        <p:spPr>
          <a:xfrm>
            <a:off x="6695269" y="304295"/>
            <a:ext cx="3786876" cy="618630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400" b="1" i="0" dirty="0">
                <a:effectLst/>
                <a:latin typeface="Meiryo UI" panose="020B0604030504040204" pitchFamily="50" charset="-128"/>
                <a:ea typeface="Meiryo UI" panose="020B0604030504040204" pitchFamily="50" charset="-128"/>
              </a:rPr>
              <a:t>愛をもって互いに忍耐し、 </a:t>
            </a:r>
            <a:endParaRPr lang="en-US" altLang="ja-JP" sz="4400" b="1" i="0" dirty="0">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400" b="1" i="0" dirty="0">
                <a:effectLst/>
                <a:latin typeface="Meiryo UI" panose="020B0604030504040204" pitchFamily="50" charset="-128"/>
                <a:ea typeface="Meiryo UI" panose="020B0604030504040204" pitchFamily="50" charset="-128"/>
              </a:rPr>
              <a:t>平和のきずなで結ばれて、霊による一致を保つように努めなさい。</a:t>
            </a:r>
            <a:endParaRPr lang="en-US" altLang="ja-JP" sz="4400" b="1" i="0" dirty="0">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4400" b="1" i="0" dirty="0">
              <a:effectLst/>
              <a:latin typeface="Meiryo UI" panose="020B0604030504040204" pitchFamily="50" charset="-128"/>
              <a:ea typeface="Meiryo UI"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rPr>
              <a:t>エフェソ</a:t>
            </a:r>
            <a:r>
              <a:rPr kumimoji="0" lang="en-US"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rPr>
              <a:t>4:1</a:t>
            </a:r>
            <a:r>
              <a:rPr kumimoji="0" lang="ja-JP" altLang="en-US"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rPr>
              <a:t>ー</a:t>
            </a:r>
            <a:r>
              <a:rPr kumimoji="0" lang="en-US" altLang="ja-JP"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rPr>
              <a:t>3</a:t>
            </a:r>
            <a:endParaRPr kumimoji="0" lang="en-US" sz="44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172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C132CF7B-9620-FD4C-91AE-3EAEC5451A05}"/>
              </a:ext>
            </a:extLst>
          </p:cNvPr>
          <p:cNvPicPr>
            <a:picLocks noGrp="1" noChangeAspect="1"/>
          </p:cNvPicPr>
          <p:nvPr>
            <p:ph idx="1"/>
          </p:nvPr>
        </p:nvPicPr>
        <p:blipFill rotWithShape="1">
          <a:blip r:embed="rId3"/>
          <a:srcRect t="261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テキスト ボックス 5">
            <a:extLst>
              <a:ext uri="{FF2B5EF4-FFF2-40B4-BE49-F238E27FC236}">
                <a16:creationId xmlns:a16="http://schemas.microsoft.com/office/drawing/2014/main" id="{5C88747C-FD13-815A-2FDA-3FADDC64A932}"/>
              </a:ext>
            </a:extLst>
          </p:cNvPr>
          <p:cNvSpPr txBox="1"/>
          <p:nvPr/>
        </p:nvSpPr>
        <p:spPr>
          <a:xfrm>
            <a:off x="1483894" y="1691491"/>
            <a:ext cx="7698205"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0" i="0" dirty="0">
                <a:solidFill>
                  <a:srgbClr val="121212"/>
                </a:solidFill>
                <a:effectLst/>
                <a:latin typeface="Meiryo UI" panose="020B0604030504040204" pitchFamily="50" charset="-128"/>
                <a:ea typeface="Meiryo UI" panose="020B0604030504040204" pitchFamily="50" charset="-128"/>
              </a:rPr>
              <a:t>そこで、主に結ばれて囚人となっているわたしはあなたがたに勧めます。神から招かれたのですから、その招きにふさわしく歩み、 一切高ぶることなく、柔和で、寛容の心を持ちなさい。愛をもって互いに忍耐し、 </a:t>
            </a:r>
            <a:r>
              <a:rPr lang="en-US" altLang="ja-JP" sz="4000" b="0" i="0" dirty="0">
                <a:solidFill>
                  <a:srgbClr val="777A7B"/>
                </a:solidFill>
                <a:effectLst/>
                <a:latin typeface="Meiryo UI" panose="020B0604030504040204" pitchFamily="50" charset="-128"/>
                <a:ea typeface="Meiryo UI" panose="020B0604030504040204" pitchFamily="50" charset="-128"/>
              </a:rPr>
              <a:t>3</a:t>
            </a:r>
            <a:r>
              <a:rPr lang="ja-JP" altLang="en-US" sz="4000" b="0" i="0" dirty="0">
                <a:solidFill>
                  <a:srgbClr val="121212"/>
                </a:solidFill>
                <a:effectLst/>
                <a:latin typeface="Meiryo UI" panose="020B0604030504040204" pitchFamily="50" charset="-128"/>
                <a:ea typeface="Meiryo UI" panose="020B0604030504040204" pitchFamily="50" charset="-128"/>
              </a:rPr>
              <a:t>平和のきずなで結ばれて、霊による一致を保つように努めなさい。</a:t>
            </a:r>
            <a:endParaRPr kumimoji="0" lang="en-US" altLang="ja-JP" sz="4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736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テキスト ボックス 5">
            <a:extLst>
              <a:ext uri="{FF2B5EF4-FFF2-40B4-BE49-F238E27FC236}">
                <a16:creationId xmlns:a16="http://schemas.microsoft.com/office/drawing/2014/main" id="{0AC24864-A3DE-519B-C5D2-4B653AB70D52}"/>
              </a:ext>
            </a:extLst>
          </p:cNvPr>
          <p:cNvSpPr txBox="1"/>
          <p:nvPr/>
        </p:nvSpPr>
        <p:spPr>
          <a:xfrm>
            <a:off x="3050005" y="1028343"/>
            <a:ext cx="6100010"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mn-ea"/>
                <a:cs typeface="+mn-cs"/>
              </a:rPr>
              <a:t>4:26では、私たちが時に怒るという現実を扱っています。</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mn-ea"/>
                <a:cs typeface="+mn-cs"/>
              </a:rPr>
              <a:t>そうです、私たちは怒るのです。イエス様だって怒ったのです（マルコ3:5）、</a:t>
            </a:r>
            <a:r>
              <a:rPr kumimoji="0" lang="en-US" altLang="ja-JP" sz="1800" b="0" i="0" u="none" strike="noStrike" kern="1200" cap="none" spc="0" normalizeH="0" baseline="0" noProof="0" dirty="0" err="1">
                <a:ln>
                  <a:noFill/>
                </a:ln>
                <a:solidFill>
                  <a:prstClr val="black"/>
                </a:solidFill>
                <a:effectLst/>
                <a:uLnTx/>
                <a:uFillTx/>
                <a:latin typeface="Calibri" panose="020F0502020204030204"/>
                <a:ea typeface="+mn-ea"/>
                <a:cs typeface="+mn-cs"/>
              </a:rPr>
              <a:t>でも決して罵倒したりはしませんでした。</a:t>
            </a:r>
            <a:r>
              <a:rPr kumimoji="0" lang="en-US" altLang="ja-JP" sz="1800" b="1" i="0" u="none" strike="noStrike" kern="1200" cap="none" spc="0" normalizeH="0" baseline="0" noProof="0" dirty="0" err="1">
                <a:ln>
                  <a:noFill/>
                </a:ln>
                <a:solidFill>
                  <a:srgbClr val="002060"/>
                </a:solidFill>
                <a:effectLst/>
                <a:uLnTx/>
                <a:uFillTx/>
                <a:latin typeface="Calibri" panose="020F0502020204030204"/>
                <a:ea typeface="+mn-ea"/>
                <a:cs typeface="+mn-cs"/>
              </a:rPr>
              <a:t>怒りは、ちょうどこの説教の冒頭で示された鋭利な道具のようなものです</a:t>
            </a:r>
            <a:r>
              <a:rPr kumimoji="0" lang="en-US" altLang="ja-JP" sz="18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mn-ea"/>
                <a:cs typeface="+mn-cs"/>
              </a:rPr>
              <a:t>パウロはエペソ5章1節で、</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mn-ea"/>
                <a:cs typeface="+mn-cs"/>
              </a:rPr>
              <a:t>私たちは神に倣い、</a:t>
            </a:r>
            <a:r>
              <a:rPr kumimoji="0" lang="en-US" altLang="ja-JP" sz="1800" b="1" i="0" u="none" strike="noStrike" kern="1200" cap="none" spc="0" normalizeH="0" baseline="0" noProof="0" dirty="0">
                <a:ln>
                  <a:noFill/>
                </a:ln>
                <a:solidFill>
                  <a:srgbClr val="002060"/>
                </a:solidFill>
                <a:effectLst/>
                <a:uLnTx/>
                <a:uFillTx/>
                <a:latin typeface="Calibri" panose="020F0502020204030204"/>
                <a:ea typeface="+mn-ea"/>
                <a:cs typeface="+mn-cs"/>
              </a:rPr>
              <a:t>"愛の生活を送る "</a:t>
            </a:r>
            <a:r>
              <a:rPr kumimoji="0" lang="en-US" altLang="ja-JP" sz="1800" b="1" i="0" u="none" strike="noStrike" kern="1200" cap="none" spc="0" normalizeH="0" baseline="0" noProof="0" dirty="0" err="1">
                <a:ln>
                  <a:noFill/>
                </a:ln>
                <a:solidFill>
                  <a:prstClr val="black"/>
                </a:solidFill>
                <a:effectLst/>
                <a:uLnTx/>
                <a:uFillTx/>
                <a:latin typeface="Calibri" panose="020F0502020204030204"/>
                <a:ea typeface="+mn-ea"/>
                <a:cs typeface="+mn-cs"/>
              </a:rPr>
              <a:t>ようにと続けています</a:t>
            </a:r>
            <a:r>
              <a:rPr kumimoji="0" lang="en-US" altLang="ja-JP"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もし私たちが、これらの説得力のある良い特徴（説明責任、相互性、尊敬、協力）に焦点を当てて生活するなら、私たちはお互いを、あるいは自分の子供たちをも苛立たせ、刺激し、「急がせる」ことはありません（6:4）。</a:t>
            </a:r>
            <a:r>
              <a:rPr kumimoji="0" lang="en-US" altLang="ja-JP" sz="1800" b="1" i="0" u="none" strike="noStrike" kern="1200" cap="none" spc="0" normalizeH="0" baseline="0" noProof="0" dirty="0" err="1">
                <a:ln>
                  <a:noFill/>
                </a:ln>
                <a:solidFill>
                  <a:srgbClr val="002060"/>
                </a:solidFill>
                <a:effectLst/>
                <a:uLnTx/>
                <a:uFillTx/>
                <a:latin typeface="Calibri" panose="020F0502020204030204"/>
                <a:ea typeface="Times New Roman" panose="02020603050405020304" pitchFamily="18" charset="0"/>
                <a:cs typeface="Arial" panose="020B0604020202020204" pitchFamily="34" charset="0"/>
              </a:rPr>
              <a:t>私たちの夫婦関係は、公平さ、尊敬、そして互いへの、特に神への服従によって築かれるのです</a:t>
            </a:r>
            <a:r>
              <a:rPr kumimoji="0" lang="en-US" altLang="ja-JP" sz="18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Arial" panose="020B0604020202020204" pitchFamily="34" charset="0"/>
              </a:rPr>
              <a:t>。 </a:t>
            </a:r>
            <a:endParaRPr kumimoji="0" lang="en-US" altLang="ja-JP" sz="18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65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up of a flag&#10;&#10;Description automatically generated with low confidence">
            <a:extLst>
              <a:ext uri="{FF2B5EF4-FFF2-40B4-BE49-F238E27FC236}">
                <a16:creationId xmlns:a16="http://schemas.microsoft.com/office/drawing/2014/main" id="{6B17901F-953C-4140-9B5D-E0A0E4030814}"/>
              </a:ext>
            </a:extLst>
          </p:cNvPr>
          <p:cNvPicPr>
            <a:picLocks noGrp="1" noChangeAspect="1"/>
          </p:cNvPicPr>
          <p:nvPr>
            <p:ph idx="1"/>
          </p:nvPr>
        </p:nvPicPr>
        <p:blipFill rotWithShape="1">
          <a:blip r:embed="rId2"/>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78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70ED0A5-3871-BC42-876A-3863BD940FEC}"/>
              </a:ext>
            </a:extLst>
          </p:cNvPr>
          <p:cNvSpPr>
            <a:spLocks noGrp="1"/>
          </p:cNvSpPr>
          <p:nvPr>
            <p:ph idx="1"/>
          </p:nvPr>
        </p:nvSpPr>
        <p:spPr>
          <a:xfrm>
            <a:off x="7611365" y="3688020"/>
            <a:ext cx="4381497" cy="4101042"/>
          </a:xfrm>
        </p:spPr>
        <p:txBody>
          <a:bodyPr>
            <a:normAutofit/>
          </a:bodyPr>
          <a:lstStyle/>
          <a:p>
            <a:pPr marL="0" indent="0" algn="ctr">
              <a:buNone/>
            </a:pPr>
            <a:r>
              <a:rPr lang="en-US" sz="4400" b="1" dirty="0">
                <a:solidFill>
                  <a:schemeClr val="tx1">
                    <a:lumMod val="85000"/>
                    <a:lumOff val="15000"/>
                  </a:schemeClr>
                </a:solidFill>
              </a:rPr>
              <a:t> </a:t>
            </a:r>
          </a:p>
          <a:p>
            <a:pPr marL="0" indent="0" algn="ctr">
              <a:buNone/>
            </a:pPr>
            <a:r>
              <a:rPr lang="en-US" sz="5400" b="1" dirty="0" err="1">
                <a:solidFill>
                  <a:srgbClr val="002060"/>
                </a:solidFill>
              </a:rPr>
              <a:t>善</a:t>
            </a:r>
            <a:r>
              <a:rPr lang="en-US" sz="5400" b="1" dirty="0" err="1">
                <a:solidFill>
                  <a:schemeClr val="tx1">
                    <a:lumMod val="85000"/>
                    <a:lumOff val="15000"/>
                  </a:schemeClr>
                </a:solidFill>
              </a:rPr>
              <a:t>か</a:t>
            </a:r>
            <a:endParaRPr lang="en-US" sz="5400" b="1" dirty="0">
              <a:solidFill>
                <a:schemeClr val="tx1">
                  <a:lumMod val="85000"/>
                  <a:lumOff val="15000"/>
                </a:schemeClr>
              </a:solidFill>
            </a:endParaRPr>
          </a:p>
          <a:p>
            <a:pPr marL="0" indent="0" algn="ctr">
              <a:buNone/>
            </a:pPr>
            <a:r>
              <a:rPr lang="en-US" sz="5400" b="1" dirty="0" err="1">
                <a:solidFill>
                  <a:srgbClr val="C00000"/>
                </a:solidFill>
              </a:rPr>
              <a:t>悪か</a:t>
            </a:r>
            <a:r>
              <a:rPr lang="en-US" sz="5400" b="1" dirty="0">
                <a:solidFill>
                  <a:srgbClr val="C00000"/>
                </a:solidFill>
              </a:rPr>
              <a:t> </a:t>
            </a:r>
          </a:p>
          <a:p>
            <a:pPr marL="0" indent="0" algn="ctr">
              <a:buNone/>
            </a:pPr>
            <a:endParaRPr lang="en-US" sz="4400" b="1"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636A1A87-B5B3-EB4D-A0BA-05CE14DA3D19}"/>
              </a:ext>
            </a:extLst>
          </p:cNvPr>
          <p:cNvCxnSpPr>
            <a:cxnSpLocks/>
          </p:cNvCxnSpPr>
          <p:nvPr/>
        </p:nvCxnSpPr>
        <p:spPr>
          <a:xfrm>
            <a:off x="8496843" y="5249023"/>
            <a:ext cx="23306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D4EBC423-763E-DEA6-E08F-17B6C8738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6" y="0"/>
            <a:ext cx="6857990" cy="3858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DBD9CA-0D86-6820-4C74-095955C4F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3252"/>
            <a:ext cx="6246813" cy="351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5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E70ED0A5-3871-BC42-876A-3863BD940FEC}"/>
              </a:ext>
            </a:extLst>
          </p:cNvPr>
          <p:cNvSpPr>
            <a:spLocks noGrp="1"/>
          </p:cNvSpPr>
          <p:nvPr>
            <p:ph idx="1"/>
          </p:nvPr>
        </p:nvSpPr>
        <p:spPr>
          <a:xfrm>
            <a:off x="7611365" y="3688020"/>
            <a:ext cx="4381497" cy="4101042"/>
          </a:xfrm>
        </p:spPr>
        <p:txBody>
          <a:bodyPr>
            <a:normAutofit/>
          </a:bodyPr>
          <a:lstStyle/>
          <a:p>
            <a:pPr marL="0" indent="0" algn="ctr">
              <a:buNone/>
            </a:pPr>
            <a:r>
              <a:rPr lang="en-US" sz="5400" b="1" dirty="0">
                <a:solidFill>
                  <a:srgbClr val="C00000"/>
                </a:solidFill>
              </a:rPr>
              <a:t> </a:t>
            </a:r>
          </a:p>
          <a:p>
            <a:pPr marL="0" indent="0" algn="ctr">
              <a:buNone/>
            </a:pPr>
            <a:endParaRPr lang="en-US" sz="4400" b="1" dirty="0">
              <a:solidFill>
                <a:schemeClr val="tx1">
                  <a:lumMod val="85000"/>
                  <a:lumOff val="15000"/>
                </a:schemeClr>
              </a:solidFill>
            </a:endParaRPr>
          </a:p>
        </p:txBody>
      </p:sp>
      <p:pic>
        <p:nvPicPr>
          <p:cNvPr id="1026" name="Picture 2">
            <a:extLst>
              <a:ext uri="{FF2B5EF4-FFF2-40B4-BE49-F238E27FC236}">
                <a16:creationId xmlns:a16="http://schemas.microsoft.com/office/drawing/2014/main" id="{D4EBC423-763E-DEA6-E08F-17B6C8738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43" y="-737297"/>
            <a:ext cx="9293153" cy="5228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9DBD9CA-0D86-6820-4C74-095955C4F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19" y="3169980"/>
            <a:ext cx="10778247" cy="6064344"/>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D69DA52A-E954-F0CE-D437-06AE9F0887FA}"/>
              </a:ext>
            </a:extLst>
          </p:cNvPr>
          <p:cNvSpPr/>
          <p:nvPr/>
        </p:nvSpPr>
        <p:spPr>
          <a:xfrm>
            <a:off x="1945532" y="3832698"/>
            <a:ext cx="3326859" cy="13960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3BBBA11-F488-C6C7-613E-E40C6C53B0EE}"/>
              </a:ext>
            </a:extLst>
          </p:cNvPr>
          <p:cNvSpPr/>
          <p:nvPr/>
        </p:nvSpPr>
        <p:spPr>
          <a:xfrm>
            <a:off x="6096001" y="703997"/>
            <a:ext cx="5369542" cy="1728686"/>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4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75A871FD-DBEF-5A40-88AE-8E46D3BF5F6F}"/>
              </a:ext>
            </a:extLst>
          </p:cNvPr>
          <p:cNvSpPr txBox="1"/>
          <p:nvPr/>
        </p:nvSpPr>
        <p:spPr>
          <a:xfrm>
            <a:off x="1455777" y="855013"/>
            <a:ext cx="8274770" cy="769441"/>
          </a:xfrm>
          <a:prstGeom prst="rect">
            <a:avLst/>
          </a:prstGeom>
          <a:noFill/>
        </p:spPr>
        <p:txBody>
          <a:bodyPr wrap="square">
            <a:spAutoFit/>
          </a:bodyPr>
          <a:lstStyle/>
          <a:p>
            <a:pPr marL="0" marR="0" algn="ctr">
              <a:spcBef>
                <a:spcPts val="0"/>
              </a:spcBef>
              <a:spcAft>
                <a:spcPts val="0"/>
              </a:spcAft>
            </a:pPr>
            <a:r>
              <a:rPr lang="en-US" sz="4400" b="1" dirty="0">
                <a:solidFill>
                  <a:schemeClr val="accent6">
                    <a:lumMod val="60000"/>
                    <a:lumOff val="40000"/>
                  </a:schemeClr>
                </a:solidFill>
                <a:effectLst/>
                <a:latin typeface="Meiryo UI" panose="020B0604030504040204" pitchFamily="50" charset="-128"/>
                <a:ea typeface="Meiryo UI" panose="020B0604030504040204" pitchFamily="50" charset="-128"/>
                <a:cs typeface="Arial" panose="020B0604020202020204" pitchFamily="34" charset="0"/>
              </a:rPr>
              <a:t> </a:t>
            </a:r>
            <a:r>
              <a:rPr lang="en-US" sz="4400" b="1" dirty="0" err="1">
                <a:solidFill>
                  <a:schemeClr val="accent6">
                    <a:lumMod val="60000"/>
                    <a:lumOff val="40000"/>
                  </a:schemeClr>
                </a:solidFill>
                <a:effectLst/>
                <a:latin typeface="Meiryo UI" panose="020B0604030504040204" pitchFamily="50" charset="-128"/>
                <a:ea typeface="Meiryo UI" panose="020B0604030504040204" pitchFamily="50" charset="-128"/>
                <a:cs typeface="Arial" panose="020B0604020202020204" pitchFamily="34" charset="0"/>
              </a:rPr>
              <a:t>聖書</a:t>
            </a:r>
            <a:r>
              <a:rPr lang="ja-JP" altLang="en-US" sz="4400" b="1" dirty="0">
                <a:solidFill>
                  <a:schemeClr val="bg1"/>
                </a:solidFill>
                <a:latin typeface="Meiryo UI" panose="020B0604030504040204" pitchFamily="50" charset="-128"/>
                <a:ea typeface="Meiryo UI" panose="020B0604030504040204" pitchFamily="50" charset="-128"/>
                <a:cs typeface="Arial" panose="020B0604020202020204" pitchFamily="34" charset="0"/>
              </a:rPr>
              <a:t>における</a:t>
            </a:r>
            <a:r>
              <a:rPr lang="ja-JP" altLang="en-US" sz="4400" b="1" dirty="0">
                <a:solidFill>
                  <a:schemeClr val="bg1"/>
                </a:solidFill>
                <a:effectLst/>
                <a:latin typeface="Meiryo UI" panose="020B0604030504040204" pitchFamily="50" charset="-128"/>
                <a:ea typeface="Meiryo UI" panose="020B0604030504040204" pitchFamily="50" charset="-128"/>
              </a:rPr>
              <a:t>力</a:t>
            </a:r>
            <a:endParaRPr lang="en-US" sz="4400" b="1" dirty="0">
              <a:solidFill>
                <a:schemeClr val="bg1"/>
              </a:solidFill>
              <a:effectLst/>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id="{EB465663-A657-6F40-9535-C85C7D816C3B}"/>
              </a:ext>
            </a:extLst>
          </p:cNvPr>
          <p:cNvSpPr txBox="1"/>
          <p:nvPr/>
        </p:nvSpPr>
        <p:spPr>
          <a:xfrm>
            <a:off x="1839125" y="2348081"/>
            <a:ext cx="7508075" cy="4196020"/>
          </a:xfrm>
          <a:prstGeom prst="rect">
            <a:avLst/>
          </a:prstGeom>
          <a:noFill/>
        </p:spPr>
        <p:txBody>
          <a:bodyPr wrap="square">
            <a:spAutoFit/>
          </a:bodyPr>
          <a:lstStyle/>
          <a:p>
            <a:pPr marL="285750" indent="-285750">
              <a:lnSpc>
                <a:spcPts val="4000"/>
              </a:lnSpc>
              <a:buFont typeface="Arial" panose="020B0604020202020204" pitchFamily="34" charset="0"/>
              <a:buChar char="•"/>
            </a:pPr>
            <a:r>
              <a:rPr lang="en-US" sz="4000" dirty="0" err="1">
                <a:effectLst/>
                <a:latin typeface="Meiryo UI" panose="020B0604030504040204" pitchFamily="50" charset="-128"/>
                <a:ea typeface="Meiryo UI" panose="020B0604030504040204" pitchFamily="50" charset="-128"/>
                <a:cs typeface="Arial" panose="020B0604020202020204" pitchFamily="34" charset="0"/>
              </a:rPr>
              <a:t>ルシファ</a:t>
            </a:r>
            <a:r>
              <a:rPr lang="en-US" sz="4000" dirty="0">
                <a:effectLst/>
                <a:latin typeface="Meiryo UI" panose="020B0604030504040204" pitchFamily="50" charset="-128"/>
                <a:ea typeface="Meiryo UI" panose="020B0604030504040204" pitchFamily="50" charset="-128"/>
                <a:cs typeface="Arial" panose="020B0604020202020204" pitchFamily="34" charset="0"/>
              </a:rPr>
              <a:t>ー</a:t>
            </a:r>
            <a:r>
              <a:rPr lang="en-US" sz="4000" dirty="0">
                <a:effectLst/>
                <a:latin typeface="Meiryo UI" panose="020B0604030504040204" pitchFamily="50" charset="-128"/>
                <a:ea typeface="Meiryo UI" panose="020B0604030504040204" pitchFamily="50" charset="-128"/>
              </a:rPr>
              <a:t> </a:t>
            </a:r>
          </a:p>
          <a:p>
            <a:pPr marL="285750" indent="-285750">
              <a:lnSpc>
                <a:spcPts val="4000"/>
              </a:lnSpc>
              <a:buFont typeface="Arial" panose="020B0604020202020204" pitchFamily="34" charset="0"/>
              <a:buChar char="•"/>
            </a:pPr>
            <a:endParaRPr lang="en-US" sz="4000" dirty="0">
              <a:latin typeface="Meiryo UI" panose="020B0604030504040204" pitchFamily="50" charset="-128"/>
              <a:ea typeface="Meiryo UI" panose="020B0604030504040204" pitchFamily="50" charset="-128"/>
            </a:endParaRPr>
          </a:p>
          <a:p>
            <a:pPr marL="285750" indent="-285750">
              <a:lnSpc>
                <a:spcPts val="4000"/>
              </a:lnSpc>
              <a:buFont typeface="Arial" panose="020B0604020202020204" pitchFamily="34" charset="0"/>
              <a:buChar char="•"/>
            </a:pPr>
            <a:r>
              <a:rPr lang="en-US" sz="4000" dirty="0" err="1">
                <a:latin typeface="Meiryo UI" panose="020B0604030504040204" pitchFamily="50" charset="-128"/>
                <a:ea typeface="Meiryo UI" panose="020B0604030504040204" pitchFamily="50" charset="-128"/>
              </a:rPr>
              <a:t>ファラオ</a:t>
            </a:r>
            <a:r>
              <a:rPr lang="ja-JP" altLang="en-US" sz="4000" dirty="0">
                <a:latin typeface="Meiryo UI" panose="020B0604030504040204" pitchFamily="50" charset="-128"/>
                <a:ea typeface="Meiryo UI" panose="020B0604030504040204" pitchFamily="50" charset="-128"/>
              </a:rPr>
              <a:t>　　</a:t>
            </a:r>
            <a:r>
              <a:rPr lang="en-US" sz="4000" dirty="0">
                <a:effectLst/>
                <a:latin typeface="Meiryo UI" panose="020B0604030504040204" pitchFamily="50" charset="-128"/>
                <a:ea typeface="Meiryo UI" panose="020B0604030504040204" pitchFamily="50" charset="-128"/>
              </a:rPr>
              <a:t>(出エジプト記10:28)</a:t>
            </a:r>
          </a:p>
          <a:p>
            <a:pPr marL="285750" indent="-285750">
              <a:lnSpc>
                <a:spcPts val="4000"/>
              </a:lnSpc>
              <a:buFont typeface="Arial" panose="020B0604020202020204" pitchFamily="34" charset="0"/>
              <a:buChar char="•"/>
            </a:pPr>
            <a:endParaRPr lang="en-US" sz="4000" dirty="0">
              <a:latin typeface="Meiryo UI" panose="020B0604030504040204" pitchFamily="50" charset="-128"/>
              <a:ea typeface="Meiryo UI" panose="020B0604030504040204" pitchFamily="50" charset="-128"/>
            </a:endParaRPr>
          </a:p>
          <a:p>
            <a:pPr marL="285750" indent="-285750">
              <a:lnSpc>
                <a:spcPts val="4000"/>
              </a:lnSpc>
              <a:buFont typeface="Arial" panose="020B0604020202020204" pitchFamily="34" charset="0"/>
              <a:buChar char="•"/>
            </a:pPr>
            <a:r>
              <a:rPr lang="en-US" sz="4000" dirty="0" err="1">
                <a:latin typeface="Meiryo UI" panose="020B0604030504040204" pitchFamily="50" charset="-128"/>
                <a:ea typeface="Meiryo UI" panose="020B0604030504040204" pitchFamily="50" charset="-128"/>
              </a:rPr>
              <a:t>エリの息子たち</a:t>
            </a:r>
            <a:r>
              <a:rPr lang="ja-JP" altLang="en-US" sz="4000" dirty="0">
                <a:latin typeface="Meiryo UI" panose="020B0604030504040204" pitchFamily="50" charset="-128"/>
                <a:ea typeface="Meiryo UI" panose="020B0604030504040204" pitchFamily="50" charset="-128"/>
              </a:rPr>
              <a:t>　</a:t>
            </a:r>
            <a:endParaRPr lang="en-US" altLang="ja-JP" sz="4000" dirty="0">
              <a:latin typeface="Meiryo UI" panose="020B0604030504040204" pitchFamily="50" charset="-128"/>
              <a:ea typeface="Meiryo UI" panose="020B0604030504040204" pitchFamily="50" charset="-128"/>
            </a:endParaRPr>
          </a:p>
          <a:p>
            <a:pPr>
              <a:lnSpc>
                <a:spcPts val="4000"/>
              </a:lnSpc>
            </a:pPr>
            <a:r>
              <a:rPr lang="ja-JP" altLang="en-US" sz="4000" dirty="0">
                <a:latin typeface="Meiryo UI" panose="020B0604030504040204" pitchFamily="50" charset="-128"/>
                <a:ea typeface="Meiryo UI" panose="020B0604030504040204" pitchFamily="50" charset="-128"/>
              </a:rPr>
              <a:t>　　　　　　　</a:t>
            </a:r>
            <a:r>
              <a:rPr lang="en-US" sz="4000" dirty="0">
                <a:latin typeface="Meiryo UI" panose="020B0604030504040204" pitchFamily="50" charset="-128"/>
                <a:ea typeface="Meiryo UI" panose="020B0604030504040204" pitchFamily="50" charset="-128"/>
              </a:rPr>
              <a:t>(</a:t>
            </a:r>
            <a:r>
              <a:rPr lang="ja-JP" altLang="en-US" sz="4000" dirty="0">
                <a:latin typeface="Meiryo UI" panose="020B0604030504040204" pitchFamily="50" charset="-128"/>
                <a:ea typeface="Meiryo UI" panose="020B0604030504040204" pitchFamily="50" charset="-128"/>
              </a:rPr>
              <a:t>１</a:t>
            </a:r>
            <a:r>
              <a:rPr lang="en-US" sz="4000" dirty="0">
                <a:latin typeface="Meiryo UI" panose="020B0604030504040204" pitchFamily="50" charset="-128"/>
                <a:ea typeface="Meiryo UI" panose="020B0604030504040204" pitchFamily="50" charset="-128"/>
              </a:rPr>
              <a:t>サムエル2:22-25) </a:t>
            </a:r>
          </a:p>
          <a:p>
            <a:pPr marL="285750" indent="-285750">
              <a:lnSpc>
                <a:spcPts val="4000"/>
              </a:lnSpc>
              <a:buFont typeface="Arial" panose="020B0604020202020204" pitchFamily="34" charset="0"/>
              <a:buChar char="•"/>
            </a:pPr>
            <a:endParaRPr lang="en-US" sz="4000" dirty="0">
              <a:latin typeface="Meiryo UI" panose="020B0604030504040204" pitchFamily="50" charset="-128"/>
              <a:ea typeface="Meiryo UI" panose="020B0604030504040204" pitchFamily="50" charset="-128"/>
            </a:endParaRPr>
          </a:p>
          <a:p>
            <a:pPr marL="285750" indent="-285750">
              <a:lnSpc>
                <a:spcPts val="4000"/>
              </a:lnSpc>
              <a:buFont typeface="Arial" panose="020B0604020202020204" pitchFamily="34" charset="0"/>
              <a:buChar char="•"/>
            </a:pPr>
            <a:r>
              <a:rPr lang="en-US" sz="4000" dirty="0" err="1">
                <a:latin typeface="Meiryo UI" panose="020B0604030504040204" pitchFamily="50" charset="-128"/>
                <a:ea typeface="Meiryo UI" panose="020B0604030504040204" pitchFamily="50" charset="-128"/>
              </a:rPr>
              <a:t>ダビデ王</a:t>
            </a:r>
            <a:r>
              <a:rPr lang="ja-JP" altLang="en-US" sz="4000" dirty="0">
                <a:latin typeface="Meiryo UI" panose="020B0604030504040204" pitchFamily="50" charset="-128"/>
                <a:ea typeface="Meiryo UI" panose="020B0604030504040204" pitchFamily="50" charset="-128"/>
              </a:rPr>
              <a:t>　（</a:t>
            </a:r>
            <a:r>
              <a:rPr lang="en-US" altLang="ja-JP" sz="4000" dirty="0">
                <a:latin typeface="Meiryo UI" panose="020B0604030504040204" pitchFamily="50" charset="-128"/>
                <a:ea typeface="Meiryo UI" panose="020B0604030504040204" pitchFamily="50" charset="-128"/>
              </a:rPr>
              <a:t>2</a:t>
            </a:r>
            <a:r>
              <a:rPr lang="ja-JP" altLang="en-US" sz="4000" dirty="0">
                <a:latin typeface="Meiryo UI" panose="020B0604030504040204" pitchFamily="50" charset="-128"/>
                <a:ea typeface="Meiryo UI" panose="020B0604030504040204" pitchFamily="50" charset="-128"/>
              </a:rPr>
              <a:t>サムエル</a:t>
            </a:r>
            <a:r>
              <a:rPr lang="en-US" altLang="ja-JP" sz="4000" dirty="0">
                <a:latin typeface="Meiryo UI" panose="020B0604030504040204" pitchFamily="50" charset="-128"/>
                <a:ea typeface="Meiryo UI" panose="020B0604030504040204" pitchFamily="50" charset="-128"/>
              </a:rPr>
              <a:t>11:2-4</a:t>
            </a:r>
            <a:r>
              <a:rPr lang="ja-JP" altLang="en-US" sz="4000" dirty="0">
                <a:latin typeface="Meiryo UI" panose="020B0604030504040204" pitchFamily="50" charset="-128"/>
                <a:ea typeface="Meiryo UI" panose="020B0604030504040204" pitchFamily="50" charset="-128"/>
              </a:rPr>
              <a:t>）</a:t>
            </a:r>
            <a:endParaRPr lang="en-US"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960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0"/>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511786D0-AE02-B947-AA83-975F17F52FE4}"/>
              </a:ext>
            </a:extLst>
          </p:cNvPr>
          <p:cNvSpPr txBox="1"/>
          <p:nvPr/>
        </p:nvSpPr>
        <p:spPr>
          <a:xfrm>
            <a:off x="2325336" y="2162544"/>
            <a:ext cx="3770664" cy="4131196"/>
          </a:xfrm>
          <a:prstGeom prst="rect">
            <a:avLst/>
          </a:prstGeom>
          <a:noFill/>
        </p:spPr>
        <p:txBody>
          <a:bodyPr wrap="square">
            <a:spAutoFit/>
          </a:bodyPr>
          <a:lstStyle/>
          <a:p>
            <a:pPr marL="285750" marR="0" indent="-285750">
              <a:lnSpc>
                <a:spcPct val="150000"/>
              </a:lnSpc>
              <a:spcBef>
                <a:spcPts val="0"/>
              </a:spcBef>
              <a:spcAft>
                <a:spcPts val="0"/>
              </a:spcAft>
              <a:buFont typeface="Arial" panose="020B0604020202020204" pitchFamily="34" charset="0"/>
              <a:buChar char="•"/>
            </a:pPr>
            <a:r>
              <a:rPr lang="en-US" sz="3600" dirty="0">
                <a:effectLst/>
                <a:latin typeface="Meiryo UI" panose="020B0604030504040204" pitchFamily="50" charset="-128"/>
                <a:ea typeface="Meiryo UI" panose="020B0604030504040204" pitchFamily="50" charset="-128"/>
                <a:cs typeface="Arial" panose="020B0604020202020204" pitchFamily="34" charset="0"/>
              </a:rPr>
              <a:t>弁護士</a:t>
            </a:r>
            <a:endParaRPr lang="en-US" sz="3600" dirty="0">
              <a:effectLst/>
              <a:latin typeface="Meiryo UI" panose="020B0604030504040204" pitchFamily="50" charset="-128"/>
              <a:ea typeface="Meiryo UI" panose="020B0604030504040204" pitchFamily="50" charset="-128"/>
            </a:endParaRPr>
          </a:p>
          <a:p>
            <a:pPr marL="285750" marR="0" indent="-285750">
              <a:lnSpc>
                <a:spcPct val="150000"/>
              </a:lnSpc>
              <a:spcBef>
                <a:spcPts val="0"/>
              </a:spcBef>
              <a:spcAft>
                <a:spcPts val="0"/>
              </a:spcAft>
              <a:buFont typeface="Arial" panose="020B0604020202020204" pitchFamily="34" charset="0"/>
              <a:buChar char="•"/>
            </a:pPr>
            <a:r>
              <a:rPr lang="ja-JP" altLang="en-US" sz="3600" dirty="0">
                <a:effectLst/>
                <a:latin typeface="Meiryo UI" panose="020B0604030504040204" pitchFamily="50" charset="-128"/>
                <a:ea typeface="Meiryo UI" panose="020B0604030504040204" pitchFamily="50" charset="-128"/>
                <a:cs typeface="Arial" panose="020B0604020202020204" pitchFamily="34" charset="0"/>
              </a:rPr>
              <a:t>教師</a:t>
            </a:r>
            <a:endParaRPr lang="en-US" altLang="ja-JP" sz="3600" dirty="0">
              <a:effectLst/>
              <a:latin typeface="Meiryo UI" panose="020B0604030504040204" pitchFamily="50" charset="-128"/>
              <a:ea typeface="Meiryo UI" panose="020B0604030504040204" pitchFamily="50" charset="-128"/>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3600" dirty="0" err="1">
                <a:effectLst/>
                <a:latin typeface="Meiryo UI" panose="020B0604030504040204" pitchFamily="50" charset="-128"/>
                <a:ea typeface="Meiryo UI" panose="020B0604030504040204" pitchFamily="50" charset="-128"/>
                <a:cs typeface="Arial" panose="020B0604020202020204" pitchFamily="34" charset="0"/>
              </a:rPr>
              <a:t>コーチ</a:t>
            </a:r>
            <a:endParaRPr lang="en-US" sz="3600" dirty="0">
              <a:effectLst/>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en-US" altLang="ja-JP" sz="3600" dirty="0" err="1">
                <a:latin typeface="Meiryo UI" panose="020B0604030504040204" pitchFamily="50" charset="-128"/>
                <a:ea typeface="Meiryo UI" panose="020B0604030504040204" pitchFamily="50" charset="-128"/>
                <a:cs typeface="Arial" panose="020B0604020202020204" pitchFamily="34" charset="0"/>
              </a:rPr>
              <a:t>政治家</a:t>
            </a:r>
            <a:endParaRPr lang="en-US" altLang="ja-JP" sz="3600" dirty="0">
              <a:latin typeface="Meiryo UI" panose="020B0604030504040204" pitchFamily="50" charset="-128"/>
              <a:ea typeface="Meiryo UI" panose="020B0604030504040204" pitchFamily="50" charset="-128"/>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ja-JP" altLang="en-US" sz="3600" dirty="0">
                <a:effectLst/>
                <a:latin typeface="Meiryo UI" panose="020B0604030504040204" pitchFamily="50" charset="-128"/>
                <a:ea typeface="Meiryo UI" panose="020B0604030504040204" pitchFamily="50" charset="-128"/>
                <a:cs typeface="Arial" panose="020B0604020202020204" pitchFamily="34" charset="0"/>
              </a:rPr>
              <a:t>医者</a:t>
            </a:r>
            <a:endParaRPr lang="en-US" sz="3600" dirty="0">
              <a:effectLst/>
              <a:latin typeface="Meiryo UI" panose="020B0604030504040204" pitchFamily="50" charset="-128"/>
              <a:ea typeface="Meiryo UI" panose="020B0604030504040204" pitchFamily="50" charset="-128"/>
            </a:endParaRPr>
          </a:p>
        </p:txBody>
      </p:sp>
      <p:sp>
        <p:nvSpPr>
          <p:cNvPr id="11" name="TextBox 10">
            <a:extLst>
              <a:ext uri="{FF2B5EF4-FFF2-40B4-BE49-F238E27FC236}">
                <a16:creationId xmlns:a16="http://schemas.microsoft.com/office/drawing/2014/main" id="{EFC0729C-1A73-9141-B687-2EE2FEC327C6}"/>
              </a:ext>
            </a:extLst>
          </p:cNvPr>
          <p:cNvSpPr txBox="1"/>
          <p:nvPr/>
        </p:nvSpPr>
        <p:spPr>
          <a:xfrm>
            <a:off x="1957108" y="837484"/>
            <a:ext cx="6275070" cy="769441"/>
          </a:xfrm>
          <a:prstGeom prst="rect">
            <a:avLst/>
          </a:prstGeom>
          <a:noFill/>
        </p:spPr>
        <p:txBody>
          <a:bodyPr wrap="square">
            <a:spAutoFit/>
          </a:bodyPr>
          <a:lstStyle/>
          <a:p>
            <a:pPr algn="ctr"/>
            <a:r>
              <a:rPr lang="ja-JP" altLang="en-US" sz="4400" b="1" dirty="0">
                <a:solidFill>
                  <a:schemeClr val="accent6">
                    <a:lumMod val="60000"/>
                    <a:lumOff val="40000"/>
                  </a:schemeClr>
                </a:solidFill>
                <a:latin typeface="Meiryo UI" panose="020B0604030504040204" pitchFamily="50" charset="-128"/>
                <a:ea typeface="Meiryo UI" panose="020B0604030504040204" pitchFamily="50" charset="-128"/>
                <a:cs typeface="Arial" panose="020B0604020202020204" pitchFamily="34" charset="0"/>
              </a:rPr>
              <a:t>力</a:t>
            </a:r>
            <a:r>
              <a:rPr lang="ja-JP" altLang="en-US" sz="4400" b="1" dirty="0">
                <a:solidFill>
                  <a:schemeClr val="bg1"/>
                </a:solidFill>
                <a:effectLst/>
                <a:latin typeface="Meiryo UI" panose="020B0604030504040204" pitchFamily="50" charset="-128"/>
                <a:ea typeface="Meiryo UI" panose="020B0604030504040204" pitchFamily="50" charset="-128"/>
              </a:rPr>
              <a:t>をもちやすい立場</a:t>
            </a:r>
            <a:endParaRPr lang="en-US" sz="4400" b="1" dirty="0">
              <a:solidFill>
                <a:schemeClr val="bg1"/>
              </a:solidFill>
              <a:latin typeface="Avenir Next" panose="020B0503020202020204" pitchFamily="34" charset="0"/>
            </a:endParaRPr>
          </a:p>
        </p:txBody>
      </p:sp>
      <p:sp>
        <p:nvSpPr>
          <p:cNvPr id="4" name="TextBox 3">
            <a:extLst>
              <a:ext uri="{FF2B5EF4-FFF2-40B4-BE49-F238E27FC236}">
                <a16:creationId xmlns:a16="http://schemas.microsoft.com/office/drawing/2014/main" id="{67F5022B-7F75-3E4C-8E5A-2028083363CF}"/>
              </a:ext>
            </a:extLst>
          </p:cNvPr>
          <p:cNvSpPr txBox="1"/>
          <p:nvPr/>
        </p:nvSpPr>
        <p:spPr>
          <a:xfrm>
            <a:off x="5347467" y="2138481"/>
            <a:ext cx="4695568" cy="41311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cs typeface="Arial" panose="020B0604020202020204" pitchFamily="34" charset="0"/>
              </a:rPr>
              <a:t>上司</a:t>
            </a:r>
            <a:endParaRPr lang="en-US" altLang="ja-JP" sz="3600" dirty="0">
              <a:latin typeface="Meiryo UI" panose="020B0604030504040204" pitchFamily="50" charset="-128"/>
              <a:ea typeface="Meiryo UI" panose="020B0604030504040204" pitchFamily="50" charset="-128"/>
            </a:endParaRPr>
          </a:p>
          <a:p>
            <a:pPr marL="285750" marR="0" indent="-285750">
              <a:lnSpc>
                <a:spcPct val="150000"/>
              </a:lnSpc>
              <a:spcBef>
                <a:spcPts val="0"/>
              </a:spcBef>
              <a:spcAft>
                <a:spcPts val="0"/>
              </a:spcAft>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cs typeface="Arial" panose="020B0604020202020204" pitchFamily="34" charset="0"/>
              </a:rPr>
              <a:t>夫／</a:t>
            </a:r>
            <a:r>
              <a:rPr lang="en-US" sz="3600" dirty="0">
                <a:latin typeface="Meiryo UI" panose="020B0604030504040204" pitchFamily="50" charset="-128"/>
                <a:ea typeface="Meiryo UI" panose="020B0604030504040204" pitchFamily="50" charset="-128"/>
                <a:cs typeface="Arial" panose="020B0604020202020204" pitchFamily="34" charset="0"/>
              </a:rPr>
              <a:t>妻</a:t>
            </a:r>
            <a:endParaRPr lang="en-US" sz="36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cs typeface="Arial" panose="020B0604020202020204" pitchFamily="34" charset="0"/>
              </a:rPr>
              <a:t>保護者／</a:t>
            </a:r>
            <a:r>
              <a:rPr lang="en-US" altLang="ja-JP" sz="3600" dirty="0" err="1">
                <a:effectLst/>
                <a:latin typeface="Meiryo UI" panose="020B0604030504040204" pitchFamily="50" charset="-128"/>
                <a:ea typeface="Meiryo UI" panose="020B0604030504040204" pitchFamily="50" charset="-128"/>
                <a:cs typeface="Arial" panose="020B0604020202020204" pitchFamily="34" charset="0"/>
              </a:rPr>
              <a:t>介護者</a:t>
            </a:r>
            <a:endParaRPr lang="en-US" altLang="ja-JP" sz="3600" dirty="0">
              <a:latin typeface="Meiryo UI" panose="020B0604030504040204" pitchFamily="50" charset="-128"/>
              <a:ea typeface="Meiryo UI" panose="020B0604030504040204" pitchFamily="50" charset="-128"/>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en-US" sz="3600" dirty="0" err="1">
                <a:latin typeface="Meiryo UI" panose="020B0604030504040204" pitchFamily="50" charset="-128"/>
                <a:ea typeface="Meiryo UI" panose="020B0604030504040204" pitchFamily="50" charset="-128"/>
                <a:cs typeface="Arial" panose="020B0604020202020204" pitchFamily="34" charset="0"/>
              </a:rPr>
              <a:t>教会指導者</a:t>
            </a:r>
            <a:r>
              <a:rPr lang="en-US" sz="3600" dirty="0" err="1">
                <a:latin typeface="Meiryo UI" panose="020B0604030504040204" pitchFamily="50" charset="-128"/>
                <a:ea typeface="Meiryo UI" panose="020B0604030504040204" pitchFamily="50" charset="-128"/>
              </a:rPr>
              <a:t>、牧師、長老などを含む</a:t>
            </a:r>
            <a:endParaRPr 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462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115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E3FF02BE-EBFC-6B45-BD4E-4897F85A18F8}"/>
              </a:ext>
            </a:extLst>
          </p:cNvPr>
          <p:cNvSpPr txBox="1"/>
          <p:nvPr/>
        </p:nvSpPr>
        <p:spPr>
          <a:xfrm>
            <a:off x="1656646" y="2635395"/>
            <a:ext cx="2740458" cy="24931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600" dirty="0" err="1">
                <a:latin typeface="Meiryo UI" panose="020B0604030504040204" pitchFamily="50" charset="-128"/>
                <a:ea typeface="Meiryo UI" panose="020B0604030504040204" pitchFamily="50" charset="-128"/>
              </a:rPr>
              <a:t>経済</a:t>
            </a:r>
            <a:r>
              <a:rPr lang="ja-JP" altLang="en-US" sz="3600" dirty="0">
                <a:latin typeface="Meiryo UI" panose="020B0604030504040204" pitchFamily="50" charset="-128"/>
                <a:ea typeface="Meiryo UI" panose="020B0604030504040204" pitchFamily="50" charset="-128"/>
              </a:rPr>
              <a:t>力で</a:t>
            </a:r>
            <a:endParaRPr lang="en-US" sz="36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en-US" sz="3600" dirty="0" err="1">
                <a:latin typeface="Meiryo UI" panose="020B0604030504040204" pitchFamily="50" charset="-128"/>
                <a:ea typeface="Meiryo UI" panose="020B0604030504040204" pitchFamily="50" charset="-128"/>
              </a:rPr>
              <a:t>影響力</a:t>
            </a:r>
            <a:r>
              <a:rPr lang="ja-JP" altLang="en-US" sz="3600" dirty="0">
                <a:latin typeface="Meiryo UI" panose="020B0604030504040204" pitchFamily="50" charset="-128"/>
                <a:ea typeface="Meiryo UI" panose="020B0604030504040204" pitchFamily="50" charset="-128"/>
              </a:rPr>
              <a:t>で</a:t>
            </a:r>
            <a:endParaRPr lang="en-US" sz="36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rPr>
              <a:t>情報提供で</a:t>
            </a:r>
            <a:endParaRPr lang="en-US" sz="2800" dirty="0"/>
          </a:p>
        </p:txBody>
      </p:sp>
      <p:sp>
        <p:nvSpPr>
          <p:cNvPr id="3" name="TextBox 2">
            <a:extLst>
              <a:ext uri="{FF2B5EF4-FFF2-40B4-BE49-F238E27FC236}">
                <a16:creationId xmlns:a16="http://schemas.microsoft.com/office/drawing/2014/main" id="{6224911E-DFC8-B341-887E-936400411336}"/>
              </a:ext>
            </a:extLst>
          </p:cNvPr>
          <p:cNvSpPr txBox="1"/>
          <p:nvPr/>
        </p:nvSpPr>
        <p:spPr>
          <a:xfrm>
            <a:off x="1013109" y="884848"/>
            <a:ext cx="8500534" cy="769441"/>
          </a:xfrm>
          <a:prstGeom prst="rect">
            <a:avLst/>
          </a:prstGeom>
          <a:noFill/>
        </p:spPr>
        <p:txBody>
          <a:bodyPr wrap="square" rtlCol="0">
            <a:spAutoFit/>
          </a:bodyPr>
          <a:lstStyle/>
          <a:p>
            <a:pPr algn="ctr"/>
            <a:r>
              <a:rPr lang="en-US" sz="4400" b="1" dirty="0" err="1">
                <a:solidFill>
                  <a:schemeClr val="bg1"/>
                </a:solidFill>
                <a:latin typeface="Meiryo UI" panose="020B0604030504040204" pitchFamily="50" charset="-128"/>
                <a:ea typeface="Meiryo UI" panose="020B0604030504040204" pitchFamily="50" charset="-128"/>
              </a:rPr>
              <a:t>その他の</a:t>
            </a:r>
            <a:r>
              <a:rPr lang="en-US" sz="4400" b="1" dirty="0" err="1">
                <a:solidFill>
                  <a:schemeClr val="accent6">
                    <a:lumMod val="60000"/>
                    <a:lumOff val="40000"/>
                  </a:schemeClr>
                </a:solidFill>
                <a:latin typeface="Meiryo UI" panose="020B0604030504040204" pitchFamily="50" charset="-128"/>
                <a:ea typeface="Meiryo UI" panose="020B0604030504040204" pitchFamily="50" charset="-128"/>
              </a:rPr>
              <a:t>力</a:t>
            </a:r>
            <a:endParaRPr lang="en-US" sz="4400" b="1" dirty="0">
              <a:solidFill>
                <a:schemeClr val="accent6">
                  <a:lumMod val="60000"/>
                  <a:lumOff val="40000"/>
                </a:schemeClr>
              </a:solidFill>
              <a:latin typeface="Meiryo UI" panose="020B0604030504040204" pitchFamily="50" charset="-128"/>
              <a:ea typeface="Meiryo UI" panose="020B0604030504040204" pitchFamily="50" charset="-128"/>
            </a:endParaRPr>
          </a:p>
        </p:txBody>
      </p:sp>
      <p:sp>
        <p:nvSpPr>
          <p:cNvPr id="4" name="TextBox 3">
            <a:extLst>
              <a:ext uri="{FF2B5EF4-FFF2-40B4-BE49-F238E27FC236}">
                <a16:creationId xmlns:a16="http://schemas.microsoft.com/office/drawing/2014/main" id="{CC6C0039-271D-CB48-9A83-723E64A0D7C5}"/>
              </a:ext>
            </a:extLst>
          </p:cNvPr>
          <p:cNvSpPr txBox="1"/>
          <p:nvPr/>
        </p:nvSpPr>
        <p:spPr>
          <a:xfrm>
            <a:off x="5383689" y="2634114"/>
            <a:ext cx="3952817" cy="2469202"/>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rPr>
              <a:t>心理的／感情的</a:t>
            </a:r>
            <a:endParaRPr lang="en-US" altLang="ja-JP" sz="3600" dirty="0">
              <a:latin typeface="Meiryo UI" panose="020B0604030504040204" pitchFamily="50" charset="-128"/>
              <a:ea typeface="Meiryo UI" panose="020B0604030504040204" pitchFamily="50" charset="-128"/>
            </a:endParaRPr>
          </a:p>
          <a:p>
            <a:pPr marL="285750" indent="-285750">
              <a:lnSpc>
                <a:spcPct val="150000"/>
              </a:lnSpc>
              <a:buFont typeface="Arial" panose="020B0604020202020204" pitchFamily="34" charset="0"/>
              <a:buChar char="•"/>
            </a:pPr>
            <a:r>
              <a:rPr lang="ja-JP" altLang="en-US" sz="3600" dirty="0">
                <a:latin typeface="Meiryo UI" panose="020B0604030504040204" pitchFamily="50" charset="-128"/>
                <a:ea typeface="Meiryo UI" panose="020B0604030504040204" pitchFamily="50" charset="-128"/>
              </a:rPr>
              <a:t>精神的</a:t>
            </a:r>
            <a:r>
              <a:rPr lang="en-US" sz="3600" dirty="0">
                <a:latin typeface="Meiryo UI" panose="020B0604030504040204" pitchFamily="50" charset="-128"/>
                <a:ea typeface="Meiryo UI" panose="020B0604030504040204" pitchFamily="50" charset="-128"/>
              </a:rPr>
              <a:t> </a:t>
            </a:r>
          </a:p>
          <a:p>
            <a:pPr marL="285750" indent="-285750">
              <a:lnSpc>
                <a:spcPct val="150000"/>
              </a:lnSpc>
              <a:buFont typeface="Arial" panose="020B0604020202020204" pitchFamily="34" charset="0"/>
              <a:buChar char="•"/>
            </a:pPr>
            <a:r>
              <a:rPr lang="en-US" sz="3600" dirty="0">
                <a:latin typeface="Meiryo UI" panose="020B0604030504040204" pitchFamily="50" charset="-128"/>
                <a:ea typeface="Meiryo UI" panose="020B0604030504040204" pitchFamily="50" charset="-128"/>
              </a:rPr>
              <a:t>性的</a:t>
            </a:r>
          </a:p>
        </p:txBody>
      </p:sp>
    </p:spTree>
    <p:extLst>
      <p:ext uri="{BB962C8B-B14F-4D97-AF65-F5344CB8AC3E}">
        <p14:creationId xmlns:p14="http://schemas.microsoft.com/office/powerpoint/2010/main" val="253287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A7C66C14-C424-E04F-B3EE-85CE00FE8DF1}"/>
              </a:ext>
            </a:extLst>
          </p:cNvPr>
          <p:cNvSpPr txBox="1"/>
          <p:nvPr/>
        </p:nvSpPr>
        <p:spPr>
          <a:xfrm>
            <a:off x="308924" y="941883"/>
            <a:ext cx="10058401" cy="769441"/>
          </a:xfrm>
          <a:prstGeom prst="rect">
            <a:avLst/>
          </a:prstGeom>
          <a:noFill/>
        </p:spPr>
        <p:txBody>
          <a:bodyPr wrap="square">
            <a:spAutoFit/>
          </a:bodyPr>
          <a:lstStyle/>
          <a:p>
            <a:pPr marL="0" marR="0" algn="ctr">
              <a:spcBef>
                <a:spcPts val="0"/>
              </a:spcBef>
              <a:spcAft>
                <a:spcPts val="0"/>
              </a:spcAft>
            </a:pPr>
            <a:r>
              <a:rPr lang="en-US" sz="4400" b="1" dirty="0" err="1">
                <a:solidFill>
                  <a:schemeClr val="bg1"/>
                </a:solidFill>
                <a:effectLst/>
                <a:latin typeface="Meiryo UI" panose="020B0604030504040204" pitchFamily="50" charset="-128"/>
                <a:ea typeface="Meiryo UI" panose="020B0604030504040204" pitchFamily="50" charset="-128"/>
                <a:cs typeface="Arial" panose="020B0604020202020204" pitchFamily="34" charset="0"/>
              </a:rPr>
              <a:t>教会で</a:t>
            </a:r>
            <a:r>
              <a:rPr lang="ja-JP" altLang="en-US" sz="4400" b="1" dirty="0">
                <a:solidFill>
                  <a:schemeClr val="bg1"/>
                </a:solidFill>
                <a:effectLst/>
                <a:latin typeface="Meiryo UI" panose="020B0604030504040204" pitchFamily="50" charset="-128"/>
                <a:ea typeface="Meiryo UI" panose="020B0604030504040204" pitchFamily="50" charset="-128"/>
                <a:cs typeface="Arial" panose="020B0604020202020204" pitchFamily="34" charset="0"/>
              </a:rPr>
              <a:t>の</a:t>
            </a:r>
            <a:r>
              <a:rPr lang="ja-JP" altLang="en-US" sz="4400" b="1" dirty="0">
                <a:solidFill>
                  <a:schemeClr val="accent6">
                    <a:lumMod val="60000"/>
                    <a:lumOff val="40000"/>
                  </a:schemeClr>
                </a:solidFill>
                <a:effectLst/>
                <a:latin typeface="Meiryo UI" panose="020B0604030504040204" pitchFamily="50" charset="-128"/>
                <a:ea typeface="Meiryo UI" panose="020B0604030504040204" pitchFamily="50" charset="-128"/>
                <a:cs typeface="Arial" panose="020B0604020202020204" pitchFamily="34" charset="0"/>
              </a:rPr>
              <a:t>力</a:t>
            </a:r>
            <a:endParaRPr lang="en-US" sz="4400" b="1" dirty="0">
              <a:solidFill>
                <a:schemeClr val="accent6">
                  <a:lumMod val="60000"/>
                  <a:lumOff val="40000"/>
                </a:schemeClr>
              </a:solidFill>
              <a:effectLst/>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id="{E5A4025B-C9B4-8345-A16C-DA46EF3789E4}"/>
              </a:ext>
            </a:extLst>
          </p:cNvPr>
          <p:cNvSpPr txBox="1"/>
          <p:nvPr/>
        </p:nvSpPr>
        <p:spPr>
          <a:xfrm>
            <a:off x="926463" y="2651925"/>
            <a:ext cx="8823325" cy="1981696"/>
          </a:xfrm>
          <a:prstGeom prst="rect">
            <a:avLst/>
          </a:prstGeom>
          <a:noFill/>
        </p:spPr>
        <p:txBody>
          <a:bodyPr wrap="square">
            <a:spAutoFit/>
          </a:bodyPr>
          <a:lstStyle/>
          <a:p>
            <a:pPr>
              <a:lnSpc>
                <a:spcPct val="150000"/>
              </a:lnSpc>
            </a:pPr>
            <a:r>
              <a:rPr lang="en-US" altLang="ja-JP" sz="4400" kern="1200" dirty="0" err="1">
                <a:solidFill>
                  <a:schemeClr val="tx1"/>
                </a:solidFill>
                <a:effectLst/>
                <a:latin typeface="Meiryo UI" panose="020B0604030504040204" pitchFamily="50" charset="-128"/>
                <a:ea typeface="Meiryo UI" panose="020B0604030504040204" pitchFamily="50" charset="-128"/>
              </a:rPr>
              <a:t>権力が乱用されると、人々は傷つ</a:t>
            </a:r>
            <a:r>
              <a:rPr lang="ja-JP" altLang="en-US" sz="4400" kern="1200" dirty="0">
                <a:solidFill>
                  <a:schemeClr val="tx1"/>
                </a:solidFill>
                <a:effectLst/>
                <a:latin typeface="Meiryo UI" panose="020B0604030504040204" pitchFamily="50" charset="-128"/>
                <a:ea typeface="Meiryo UI" panose="020B0604030504040204" pitchFamily="50" charset="-128"/>
              </a:rPr>
              <a:t>きま</a:t>
            </a:r>
            <a:r>
              <a:rPr lang="en-US" altLang="ja-JP" sz="4400" kern="1200" dirty="0" err="1">
                <a:solidFill>
                  <a:schemeClr val="tx1"/>
                </a:solidFill>
                <a:effectLst/>
                <a:latin typeface="Meiryo UI" panose="020B0604030504040204" pitchFamily="50" charset="-128"/>
                <a:ea typeface="Meiryo UI" panose="020B0604030504040204" pitchFamily="50" charset="-128"/>
              </a:rPr>
              <a:t>す。そして、神への信頼も失ってしまうのです</a:t>
            </a:r>
            <a:r>
              <a:rPr lang="en-US" altLang="ja-JP" sz="4400" kern="1200" dirty="0">
                <a:solidFill>
                  <a:schemeClr val="tx1"/>
                </a:solidFill>
                <a:effectLst/>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250620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A4BCBF-7A41-BC4F-AF6D-47B71E245F7E}"/>
              </a:ext>
            </a:extLst>
          </p:cNvPr>
          <p:cNvPicPr>
            <a:picLocks noGrp="1" noChangeAspect="1"/>
          </p:cNvPicPr>
          <p:nvPr>
            <p:ph idx="1"/>
          </p:nvPr>
        </p:nvPicPr>
        <p:blipFill rotWithShape="1">
          <a:blip r:embed="rId3"/>
          <a:srcRect b="2616"/>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75A871FD-DBEF-5A40-88AE-8E46D3BF5F6F}"/>
              </a:ext>
            </a:extLst>
          </p:cNvPr>
          <p:cNvSpPr txBox="1"/>
          <p:nvPr/>
        </p:nvSpPr>
        <p:spPr>
          <a:xfrm>
            <a:off x="1455777" y="855013"/>
            <a:ext cx="8274770" cy="769441"/>
          </a:xfrm>
          <a:prstGeom prst="rect">
            <a:avLst/>
          </a:prstGeom>
          <a:noFill/>
        </p:spPr>
        <p:txBody>
          <a:bodyPr wrap="square">
            <a:spAutoFit/>
          </a:bodyPr>
          <a:lstStyle/>
          <a:p>
            <a:pPr marL="0" marR="0" algn="ctr">
              <a:spcBef>
                <a:spcPts val="0"/>
              </a:spcBef>
              <a:spcAft>
                <a:spcPts val="0"/>
              </a:spcAft>
            </a:pPr>
            <a:r>
              <a:rPr lang="en-US" sz="4400" b="1" dirty="0">
                <a:solidFill>
                  <a:schemeClr val="accent6">
                    <a:lumMod val="60000"/>
                    <a:lumOff val="40000"/>
                  </a:schemeClr>
                </a:solidFill>
                <a:effectLst/>
                <a:latin typeface="Meiryo UI" panose="020B0604030504040204" pitchFamily="50" charset="-128"/>
                <a:ea typeface="Meiryo UI" panose="020B0604030504040204" pitchFamily="50" charset="-128"/>
                <a:cs typeface="Arial" panose="020B0604020202020204" pitchFamily="34" charset="0"/>
              </a:rPr>
              <a:t> </a:t>
            </a:r>
            <a:r>
              <a:rPr lang="en-US" sz="4400" b="1" dirty="0" err="1">
                <a:solidFill>
                  <a:schemeClr val="accent6">
                    <a:lumMod val="60000"/>
                    <a:lumOff val="40000"/>
                  </a:schemeClr>
                </a:solidFill>
                <a:effectLst/>
                <a:latin typeface="Meiryo UI" panose="020B0604030504040204" pitchFamily="50" charset="-128"/>
                <a:ea typeface="Meiryo UI" panose="020B0604030504040204" pitchFamily="50" charset="-128"/>
                <a:cs typeface="Arial" panose="020B0604020202020204" pitchFamily="34" charset="0"/>
              </a:rPr>
              <a:t>聖書</a:t>
            </a:r>
            <a:r>
              <a:rPr lang="ja-JP" altLang="en-US" sz="4400" b="1" dirty="0">
                <a:solidFill>
                  <a:schemeClr val="bg1"/>
                </a:solidFill>
                <a:latin typeface="Meiryo UI" panose="020B0604030504040204" pitchFamily="50" charset="-128"/>
                <a:ea typeface="Meiryo UI" panose="020B0604030504040204" pitchFamily="50" charset="-128"/>
                <a:cs typeface="Arial" panose="020B0604020202020204" pitchFamily="34" charset="0"/>
              </a:rPr>
              <a:t>における</a:t>
            </a:r>
            <a:r>
              <a:rPr lang="ja-JP" altLang="en-US" sz="4400" b="1" dirty="0">
                <a:solidFill>
                  <a:schemeClr val="bg1"/>
                </a:solidFill>
                <a:effectLst/>
                <a:latin typeface="Meiryo UI" panose="020B0604030504040204" pitchFamily="50" charset="-128"/>
                <a:ea typeface="Meiryo UI" panose="020B0604030504040204" pitchFamily="50" charset="-128"/>
              </a:rPr>
              <a:t>力</a:t>
            </a:r>
            <a:endParaRPr lang="en-US" sz="4400" b="1" dirty="0">
              <a:solidFill>
                <a:schemeClr val="bg1"/>
              </a:solidFill>
              <a:effectLst/>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id="{EB465663-A657-6F40-9535-C85C7D816C3B}"/>
              </a:ext>
            </a:extLst>
          </p:cNvPr>
          <p:cNvSpPr txBox="1"/>
          <p:nvPr/>
        </p:nvSpPr>
        <p:spPr>
          <a:xfrm>
            <a:off x="1839124" y="2348081"/>
            <a:ext cx="8274769" cy="4013022"/>
          </a:xfrm>
          <a:prstGeom prst="rect">
            <a:avLst/>
          </a:prstGeom>
          <a:noFill/>
        </p:spPr>
        <p:txBody>
          <a:bodyPr wrap="square">
            <a:spAutoFit/>
          </a:bodyPr>
          <a:lstStyle/>
          <a:p>
            <a:pPr>
              <a:lnSpc>
                <a:spcPct val="150000"/>
              </a:lnSpc>
            </a:pPr>
            <a:r>
              <a:rPr lang="ja-JP" altLang="en-US" sz="4400" i="0" dirty="0">
                <a:solidFill>
                  <a:srgbClr val="121212"/>
                </a:solidFill>
                <a:effectLst/>
                <a:latin typeface="Meiryo UI" panose="020B0604030504040204" pitchFamily="50" charset="-128"/>
                <a:ea typeface="Meiryo UI" panose="020B0604030504040204" pitchFamily="50" charset="-128"/>
              </a:rPr>
              <a:t>人の子は仕えられるためではなく</a:t>
            </a:r>
            <a:endParaRPr lang="en-US" altLang="ja-JP" sz="4400" i="0" dirty="0">
              <a:solidFill>
                <a:srgbClr val="121212"/>
              </a:solidFill>
              <a:effectLst/>
              <a:latin typeface="Meiryo UI" panose="020B0604030504040204" pitchFamily="50" charset="-128"/>
              <a:ea typeface="Meiryo UI" panose="020B0604030504040204" pitchFamily="50" charset="-128"/>
            </a:endParaRPr>
          </a:p>
          <a:p>
            <a:pPr>
              <a:lnSpc>
                <a:spcPct val="150000"/>
              </a:lnSpc>
            </a:pPr>
            <a:r>
              <a:rPr lang="ja-JP" altLang="en-US" sz="4400" i="0" dirty="0">
                <a:solidFill>
                  <a:srgbClr val="121212"/>
                </a:solidFill>
                <a:effectLst/>
                <a:latin typeface="Meiryo UI" panose="020B0604030504040204" pitchFamily="50" charset="-128"/>
                <a:ea typeface="Meiryo UI" panose="020B0604030504040204" pitchFamily="50" charset="-128"/>
              </a:rPr>
              <a:t>仕えるために、また、多くの人の</a:t>
            </a:r>
            <a:endParaRPr lang="en-US" altLang="ja-JP" sz="4400" i="0" dirty="0">
              <a:solidFill>
                <a:srgbClr val="121212"/>
              </a:solidFill>
              <a:effectLst/>
              <a:latin typeface="Meiryo UI" panose="020B0604030504040204" pitchFamily="50" charset="-128"/>
              <a:ea typeface="Meiryo UI" panose="020B0604030504040204" pitchFamily="50" charset="-128"/>
            </a:endParaRPr>
          </a:p>
          <a:p>
            <a:pPr>
              <a:lnSpc>
                <a:spcPct val="150000"/>
              </a:lnSpc>
            </a:pPr>
            <a:r>
              <a:rPr lang="ja-JP" altLang="en-US" sz="4400" i="0" dirty="0">
                <a:solidFill>
                  <a:srgbClr val="121212"/>
                </a:solidFill>
                <a:effectLst/>
                <a:latin typeface="Meiryo UI" panose="020B0604030504040204" pitchFamily="50" charset="-128"/>
                <a:ea typeface="Meiryo UI" panose="020B0604030504040204" pitchFamily="50" charset="-128"/>
              </a:rPr>
              <a:t>身代金として自分の命を献げる</a:t>
            </a:r>
            <a:endParaRPr lang="en-US" altLang="ja-JP" sz="4400" i="0" dirty="0">
              <a:solidFill>
                <a:srgbClr val="121212"/>
              </a:solidFill>
              <a:effectLst/>
              <a:latin typeface="Meiryo UI" panose="020B0604030504040204" pitchFamily="50" charset="-128"/>
              <a:ea typeface="Meiryo UI" panose="020B0604030504040204" pitchFamily="50" charset="-128"/>
            </a:endParaRPr>
          </a:p>
          <a:p>
            <a:pPr>
              <a:lnSpc>
                <a:spcPct val="150000"/>
              </a:lnSpc>
            </a:pPr>
            <a:r>
              <a:rPr lang="ja-JP" altLang="en-US" sz="4400" i="0" dirty="0">
                <a:solidFill>
                  <a:srgbClr val="121212"/>
                </a:solidFill>
                <a:effectLst/>
                <a:latin typeface="Meiryo UI" panose="020B0604030504040204" pitchFamily="50" charset="-128"/>
                <a:ea typeface="Meiryo UI" panose="020B0604030504040204" pitchFamily="50" charset="-128"/>
              </a:rPr>
              <a:t>ために来たのである。　　</a:t>
            </a:r>
            <a:r>
              <a:rPr lang="ja-JP" altLang="en-US" sz="3600" dirty="0">
                <a:effectLst/>
                <a:latin typeface="Meiryo UI" panose="020B0604030504040204" pitchFamily="50" charset="-128"/>
                <a:ea typeface="Meiryo UI" panose="020B0604030504040204" pitchFamily="50" charset="-128"/>
              </a:rPr>
              <a:t>マルコ</a:t>
            </a:r>
            <a:r>
              <a:rPr lang="en-US" sz="3600" dirty="0">
                <a:effectLst/>
                <a:latin typeface="Meiryo UI" panose="020B0604030504040204" pitchFamily="50" charset="-128"/>
                <a:ea typeface="Meiryo UI" panose="020B0604030504040204" pitchFamily="50" charset="-128"/>
              </a:rPr>
              <a:t>10:</a:t>
            </a:r>
            <a:r>
              <a:rPr lang="en-US" altLang="ja-JP" sz="3600" dirty="0">
                <a:effectLst/>
                <a:latin typeface="Meiryo UI" panose="020B0604030504040204" pitchFamily="50" charset="-128"/>
                <a:ea typeface="Meiryo UI" panose="020B0604030504040204" pitchFamily="50" charset="-128"/>
              </a:rPr>
              <a:t>45</a:t>
            </a:r>
            <a:endParaRPr lang="en-US"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381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7D3CF36-68AC-1E47-A91B-5661A5D80D90}"/>
              </a:ext>
            </a:extLst>
          </p:cNvPr>
          <p:cNvPicPr>
            <a:picLocks noGrp="1" noChangeAspect="1"/>
          </p:cNvPicPr>
          <p:nvPr>
            <p:ph idx="1"/>
          </p:nvPr>
        </p:nvPicPr>
        <p:blipFill rotWithShape="1">
          <a:blip r:embed="rId3"/>
          <a:srcRect b="2616"/>
          <a:stretch/>
        </p:blipFill>
        <p:spPr>
          <a:xfrm>
            <a:off x="20" y="0"/>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3B6F6B19-2BE3-DB4B-A7EB-144FFBA27D2F}"/>
              </a:ext>
            </a:extLst>
          </p:cNvPr>
          <p:cNvSpPr txBox="1"/>
          <p:nvPr/>
        </p:nvSpPr>
        <p:spPr>
          <a:xfrm>
            <a:off x="95250" y="2314623"/>
            <a:ext cx="10109158" cy="3908762"/>
          </a:xfrm>
          <a:prstGeom prst="rect">
            <a:avLst/>
          </a:prstGeom>
          <a:noFill/>
        </p:spPr>
        <p:txBody>
          <a:bodyPr wrap="square">
            <a:spAutoFit/>
          </a:bodyPr>
          <a:lstStyle/>
          <a:p>
            <a:pPr algn="ctr"/>
            <a:r>
              <a:rPr lang="ja-JP" altLang="en-US" sz="4400" b="1" dirty="0">
                <a:solidFill>
                  <a:srgbClr val="9C164D"/>
                </a:solidFill>
                <a:effectLst/>
                <a:latin typeface="Meiryo UI" panose="020B0604030504040204" pitchFamily="50" charset="-128"/>
                <a:ea typeface="Meiryo UI" panose="020B0604030504040204" pitchFamily="50" charset="-128"/>
                <a:cs typeface="Arial" panose="020B0604020202020204" pitchFamily="34" charset="0"/>
              </a:rPr>
              <a:t>神からまかされている責任を認める</a:t>
            </a:r>
            <a:endParaRPr lang="en-US" altLang="ja-JP" sz="4400" b="1" dirty="0">
              <a:solidFill>
                <a:srgbClr val="9C164D"/>
              </a:solidFill>
              <a:effectLst/>
              <a:latin typeface="Meiryo UI" panose="020B0604030504040204" pitchFamily="50" charset="-128"/>
              <a:ea typeface="Meiryo UI" panose="020B0604030504040204" pitchFamily="50" charset="-128"/>
              <a:cs typeface="Arial" panose="020B0604020202020204" pitchFamily="34" charset="0"/>
            </a:endParaRPr>
          </a:p>
          <a:p>
            <a:pPr algn="ctr"/>
            <a:endParaRPr lang="en-US" altLang="ja-JP" sz="4400" b="1" dirty="0">
              <a:effectLst/>
              <a:latin typeface="Meiryo UI" panose="020B0604030504040204" pitchFamily="50" charset="-128"/>
              <a:ea typeface="Meiryo UI" panose="020B0604030504040204" pitchFamily="50" charset="-128"/>
              <a:cs typeface="Arial" panose="020B0604020202020204" pitchFamily="34" charset="0"/>
            </a:endParaRPr>
          </a:p>
          <a:p>
            <a:pPr algn="ctr"/>
            <a:endParaRPr lang="en-US" altLang="ja-JP" sz="4400" dirty="0">
              <a:effectLst/>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4000" kern="1200" dirty="0">
                <a:solidFill>
                  <a:schemeClr val="tx2"/>
                </a:solidFill>
                <a:effectLst/>
                <a:latin typeface="Meiryo UI" panose="020B0604030504040204" pitchFamily="50" charset="-128"/>
                <a:ea typeface="Meiryo UI" panose="020B0604030504040204" pitchFamily="50" charset="-128"/>
              </a:rPr>
              <a:t>産めよ増えよ、地に満ちて地を従わせよ</a:t>
            </a:r>
            <a:endParaRPr lang="en-US" altLang="ja-JP" sz="4000" kern="1200" dirty="0">
              <a:solidFill>
                <a:schemeClr val="tx2"/>
              </a:solidFill>
              <a:effectLst/>
              <a:latin typeface="Meiryo UI" panose="020B0604030504040204" pitchFamily="50" charset="-128"/>
              <a:ea typeface="Meiryo UI" panose="020B0604030504040204" pitchFamily="50" charset="-128"/>
            </a:endParaRPr>
          </a:p>
          <a:p>
            <a:pPr algn="ctr"/>
            <a:endParaRPr lang="en-US" altLang="ja-JP" sz="4000" dirty="0">
              <a:solidFill>
                <a:schemeClr val="tx2"/>
              </a:solidFill>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36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rPr>
              <a:t>創世記</a:t>
            </a:r>
            <a:r>
              <a:rPr lang="en-US" altLang="ja-JP" sz="3600" dirty="0">
                <a:solidFill>
                  <a:schemeClr val="tx2"/>
                </a:solidFill>
                <a:effectLst/>
                <a:latin typeface="Meiryo UI" panose="020B0604030504040204" pitchFamily="50" charset="-128"/>
                <a:ea typeface="Meiryo UI" panose="020B0604030504040204" pitchFamily="50" charset="-128"/>
                <a:cs typeface="Arial" panose="020B0604020202020204" pitchFamily="34" charset="0"/>
              </a:rPr>
              <a:t>1:29</a:t>
            </a:r>
          </a:p>
        </p:txBody>
      </p:sp>
      <p:sp>
        <p:nvSpPr>
          <p:cNvPr id="12" name="TextBox 11">
            <a:extLst>
              <a:ext uri="{FF2B5EF4-FFF2-40B4-BE49-F238E27FC236}">
                <a16:creationId xmlns:a16="http://schemas.microsoft.com/office/drawing/2014/main" id="{0480837A-513B-5645-AFDC-ADEC2784D402}"/>
              </a:ext>
            </a:extLst>
          </p:cNvPr>
          <p:cNvSpPr txBox="1"/>
          <p:nvPr/>
        </p:nvSpPr>
        <p:spPr>
          <a:xfrm>
            <a:off x="244745" y="772591"/>
            <a:ext cx="6275070" cy="769441"/>
          </a:xfrm>
          <a:prstGeom prst="rect">
            <a:avLst/>
          </a:prstGeom>
          <a:noFill/>
        </p:spPr>
        <p:txBody>
          <a:bodyPr wrap="square">
            <a:spAutoFit/>
          </a:bodyPr>
          <a:lstStyle/>
          <a:p>
            <a:pPr marL="0" marR="0">
              <a:spcBef>
                <a:spcPts val="0"/>
              </a:spcBef>
              <a:spcAft>
                <a:spcPts val="0"/>
              </a:spcAft>
            </a:pPr>
            <a:r>
              <a:rPr lang="ja-JP" altLang="en-US" sz="4400" b="1" dirty="0">
                <a:effectLst/>
                <a:latin typeface="Meiryo UI" panose="020B0604030504040204" pitchFamily="50" charset="-128"/>
                <a:ea typeface="Meiryo UI" panose="020B0604030504040204" pitchFamily="50" charset="-128"/>
                <a:cs typeface="Arial" panose="020B0604020202020204" pitchFamily="34" charset="0"/>
              </a:rPr>
              <a:t>力の扱い方</a:t>
            </a:r>
            <a:endParaRPr lang="en-US" sz="4400" b="1" dirty="0">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08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4932</Words>
  <Application>Microsoft Office PowerPoint</Application>
  <PresentationFormat>ワイド画面</PresentationFormat>
  <Paragraphs>497</Paragraphs>
  <Slides>18</Slides>
  <Notes>17</Notes>
  <HiddenSlides>3</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Avenir Book</vt:lpstr>
      <vt:lpstr>Avenir Next</vt:lpstr>
      <vt:lpstr>Google Sans</vt:lpstr>
      <vt:lpstr>Meiryo UI</vt:lpstr>
      <vt:lpstr>ProximaNova</vt:lpstr>
      <vt:lpstr>游明朝</vt:lpstr>
      <vt:lpstr>Arial</vt:lpstr>
      <vt:lpstr>Calibri</vt:lpstr>
      <vt:lpstr>Calibri Light</vt:lpstr>
      <vt:lpstr>Corbel</vt:lpstr>
      <vt:lpstr>Engravers MT</vt:lpstr>
      <vt:lpstr>Georgia</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OF POWER</dc:title>
  <dc:creator>Small, Heather-Dawn K.</dc:creator>
  <cp:keywords>, docId:8E8C459736A9A41C1D41CAB03CAEF626</cp:keywords>
  <cp:lastModifiedBy>森田 美江</cp:lastModifiedBy>
  <cp:revision>24</cp:revision>
  <dcterms:created xsi:type="dcterms:W3CDTF">2022-03-29T21:23:05Z</dcterms:created>
  <dcterms:modified xsi:type="dcterms:W3CDTF">2024-07-13T09:48:50Z</dcterms:modified>
</cp:coreProperties>
</file>