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67" r:id="rId5"/>
    <p:sldId id="260" r:id="rId6"/>
    <p:sldId id="265" r:id="rId7"/>
    <p:sldId id="261" r:id="rId8"/>
    <p:sldId id="262" r:id="rId9"/>
    <p:sldId id="263"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B77"/>
    <a:srgbClr val="001E26"/>
    <a:srgbClr val="5F4F3B"/>
    <a:srgbClr val="A48C6E"/>
    <a:srgbClr val="AA622A"/>
    <a:srgbClr val="9D38DD"/>
    <a:srgbClr val="FF6161"/>
    <a:srgbClr val="61C3FF"/>
    <a:srgbClr val="CCECFF"/>
    <a:srgbClr val="FF6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6" d="100"/>
          <a:sy n="146"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2B0E6-2D11-441F-8A03-108D78052CDF}"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626843C0-C67C-4230-84DC-726987FBE1B3}">
      <dgm:prSet custT="1"/>
      <dgm:spPr>
        <a:solidFill>
          <a:schemeClr val="accent3">
            <a:lumMod val="20000"/>
            <a:lumOff val="80000"/>
          </a:schemeClr>
        </a:solidFill>
      </dgm:spPr>
      <dgm:t>
        <a:bodyPr lIns="108000"/>
        <a:lstStyle/>
        <a:p>
          <a:r>
            <a:rPr lang="en-US" sz="1800" b="1">
              <a:solidFill>
                <a:schemeClr val="tx1"/>
              </a:solidFill>
            </a:rPr>
            <a:t>Because God is God of gods and Lord of lords</a:t>
          </a:r>
          <a:endParaRPr lang="es-ES" sz="1800" dirty="0">
            <a:solidFill>
              <a:schemeClr val="tx1"/>
            </a:solidFill>
          </a:endParaRPr>
        </a:p>
      </dgm:t>
    </dgm:pt>
    <dgm:pt modelId="{E873D065-50A8-446F-9DA9-CE22F7AB95F9}" type="parTrans" cxnId="{ACD026AB-6B25-4CB8-AA34-4A76918DBB86}">
      <dgm:prSet/>
      <dgm:spPr/>
      <dgm:t>
        <a:bodyPr/>
        <a:lstStyle/>
        <a:p>
          <a:endParaRPr lang="es-ES" sz="1800">
            <a:solidFill>
              <a:schemeClr val="tx1"/>
            </a:solidFill>
          </a:endParaRPr>
        </a:p>
      </dgm:t>
    </dgm:pt>
    <dgm:pt modelId="{6B1D9EC6-455F-4592-8F83-8DA586E6544E}" type="sibTrans" cxnId="{ACD026AB-6B25-4CB8-AA34-4A76918DBB86}">
      <dgm:prSet/>
      <dgm:spPr/>
      <dgm:t>
        <a:bodyPr/>
        <a:lstStyle/>
        <a:p>
          <a:endParaRPr lang="es-ES" sz="1800">
            <a:solidFill>
              <a:schemeClr val="tx1"/>
            </a:solidFill>
          </a:endParaRPr>
        </a:p>
      </dgm:t>
    </dgm:pt>
    <dgm:pt modelId="{789B127B-0777-4078-BA51-679B0B0079A9}">
      <dgm:prSet custT="1"/>
      <dgm:spPr>
        <a:solidFill>
          <a:srgbClr val="CCECFF"/>
        </a:solidFill>
      </dgm:spPr>
      <dgm:t>
        <a:bodyPr lIns="108000"/>
        <a:lstStyle/>
        <a:p>
          <a:r>
            <a:rPr lang="en-US" sz="1800" b="1">
              <a:solidFill>
                <a:schemeClr val="tx1"/>
              </a:solidFill>
            </a:rPr>
            <a:t>Because He is great, mighty, and awesome</a:t>
          </a:r>
          <a:endParaRPr lang="es-ES" sz="1800" dirty="0">
            <a:solidFill>
              <a:schemeClr val="tx1"/>
            </a:solidFill>
          </a:endParaRPr>
        </a:p>
      </dgm:t>
    </dgm:pt>
    <dgm:pt modelId="{9D0B8911-D9C4-4003-90C0-2F96E3B5B309}" type="parTrans" cxnId="{2BD8D56F-86F2-429A-B53A-F694630420EB}">
      <dgm:prSet/>
      <dgm:spPr/>
      <dgm:t>
        <a:bodyPr/>
        <a:lstStyle/>
        <a:p>
          <a:endParaRPr lang="es-ES" sz="1800">
            <a:solidFill>
              <a:schemeClr val="tx1"/>
            </a:solidFill>
          </a:endParaRPr>
        </a:p>
      </dgm:t>
    </dgm:pt>
    <dgm:pt modelId="{CD409D2C-B3DC-421B-A921-AD0A153D79BC}" type="sibTrans" cxnId="{2BD8D56F-86F2-429A-B53A-F694630420EB}">
      <dgm:prSet/>
      <dgm:spPr/>
      <dgm:t>
        <a:bodyPr/>
        <a:lstStyle/>
        <a:p>
          <a:endParaRPr lang="es-ES" sz="1800">
            <a:solidFill>
              <a:schemeClr val="tx1"/>
            </a:solidFill>
          </a:endParaRPr>
        </a:p>
      </dgm:t>
    </dgm:pt>
    <dgm:pt modelId="{379647FB-6ABB-4C25-815C-9DF3239ACA0E}">
      <dgm:prSet custT="1"/>
      <dgm:spPr>
        <a:solidFill>
          <a:srgbClr val="FFCCFF"/>
        </a:solidFill>
      </dgm:spPr>
      <dgm:t>
        <a:bodyPr lIns="108000"/>
        <a:lstStyle/>
        <a:p>
          <a:r>
            <a:rPr lang="en-US" sz="1800" b="1">
              <a:solidFill>
                <a:schemeClr val="tx1"/>
              </a:solidFill>
            </a:rPr>
            <a:t>Because He is not biased and </a:t>
          </a:r>
          <a:br>
            <a:rPr lang="en-US" sz="1800" b="1">
              <a:solidFill>
                <a:schemeClr val="tx1"/>
              </a:solidFill>
            </a:rPr>
          </a:br>
          <a:r>
            <a:rPr lang="en-US" sz="1800" b="1">
              <a:solidFill>
                <a:schemeClr val="tx1"/>
              </a:solidFill>
            </a:rPr>
            <a:t>does not accept bribes</a:t>
          </a:r>
          <a:endParaRPr lang="es-ES" sz="1800" dirty="0">
            <a:solidFill>
              <a:schemeClr val="tx1"/>
            </a:solidFill>
          </a:endParaRPr>
        </a:p>
      </dgm:t>
    </dgm:pt>
    <dgm:pt modelId="{ABEE8018-C590-4C16-91F7-BFD21EAC3CCA}" type="parTrans" cxnId="{F1559B12-8D65-4190-AD63-23B25165D128}">
      <dgm:prSet/>
      <dgm:spPr/>
      <dgm:t>
        <a:bodyPr/>
        <a:lstStyle/>
        <a:p>
          <a:endParaRPr lang="es-ES" sz="1800">
            <a:solidFill>
              <a:schemeClr val="tx1"/>
            </a:solidFill>
          </a:endParaRPr>
        </a:p>
      </dgm:t>
    </dgm:pt>
    <dgm:pt modelId="{18FECDCA-5A54-4615-8F20-1C7A5E8165E9}" type="sibTrans" cxnId="{F1559B12-8D65-4190-AD63-23B25165D128}">
      <dgm:prSet/>
      <dgm:spPr/>
      <dgm:t>
        <a:bodyPr/>
        <a:lstStyle/>
        <a:p>
          <a:endParaRPr lang="es-ES" sz="1800">
            <a:solidFill>
              <a:schemeClr val="tx1"/>
            </a:solidFill>
          </a:endParaRPr>
        </a:p>
      </dgm:t>
    </dgm:pt>
    <dgm:pt modelId="{7C2E3555-93DE-4BA8-8A73-D280419388EC}">
      <dgm:prSet custT="1"/>
      <dgm:spPr>
        <a:solidFill>
          <a:schemeClr val="accent5">
            <a:lumMod val="20000"/>
            <a:lumOff val="80000"/>
          </a:schemeClr>
        </a:solidFill>
      </dgm:spPr>
      <dgm:t>
        <a:bodyPr lIns="108000"/>
        <a:lstStyle/>
        <a:p>
          <a:r>
            <a:rPr lang="en-US" sz="1800" b="1">
              <a:solidFill>
                <a:schemeClr val="tx1"/>
              </a:solidFill>
            </a:rPr>
            <a:t>Because He defends the fatherless </a:t>
          </a:r>
          <a:br>
            <a:rPr lang="en-US" sz="1800" b="1">
              <a:solidFill>
                <a:schemeClr val="tx1"/>
              </a:solidFill>
            </a:rPr>
          </a:br>
          <a:r>
            <a:rPr lang="en-US" sz="1800" b="1">
              <a:solidFill>
                <a:schemeClr val="tx1"/>
              </a:solidFill>
            </a:rPr>
            <a:t>and the widow</a:t>
          </a:r>
          <a:endParaRPr lang="es-ES" sz="1800" dirty="0">
            <a:solidFill>
              <a:schemeClr val="tx1"/>
            </a:solidFill>
          </a:endParaRPr>
        </a:p>
      </dgm:t>
    </dgm:pt>
    <dgm:pt modelId="{A1CE2AD1-9878-46F2-846D-2FE339FF4080}" type="parTrans" cxnId="{11A81FF0-3EAA-4FDB-926C-C82C7B7DF5B3}">
      <dgm:prSet/>
      <dgm:spPr/>
      <dgm:t>
        <a:bodyPr/>
        <a:lstStyle/>
        <a:p>
          <a:endParaRPr lang="es-ES" sz="1800">
            <a:solidFill>
              <a:schemeClr val="tx1"/>
            </a:solidFill>
          </a:endParaRPr>
        </a:p>
      </dgm:t>
    </dgm:pt>
    <dgm:pt modelId="{AEE1A55E-5D69-4D19-A490-650E26A5F94C}" type="sibTrans" cxnId="{11A81FF0-3EAA-4FDB-926C-C82C7B7DF5B3}">
      <dgm:prSet/>
      <dgm:spPr/>
      <dgm:t>
        <a:bodyPr/>
        <a:lstStyle/>
        <a:p>
          <a:endParaRPr lang="es-ES" sz="1800">
            <a:solidFill>
              <a:schemeClr val="tx1"/>
            </a:solidFill>
          </a:endParaRPr>
        </a:p>
      </dgm:t>
    </dgm:pt>
    <dgm:pt modelId="{B66D1599-8D00-4D75-9DEE-CC6FDF5D0FFC}">
      <dgm:prSet custT="1"/>
      <dgm:spPr>
        <a:solidFill>
          <a:schemeClr val="accent6">
            <a:lumMod val="40000"/>
            <a:lumOff val="60000"/>
          </a:schemeClr>
        </a:solidFill>
      </dgm:spPr>
      <dgm:t>
        <a:bodyPr lIns="108000"/>
        <a:lstStyle/>
        <a:p>
          <a:r>
            <a:rPr lang="en-US" sz="1800" b="1">
              <a:solidFill>
                <a:schemeClr val="tx1"/>
              </a:solidFill>
            </a:rPr>
            <a:t>Because He loves the stranger, </a:t>
          </a:r>
          <a:br>
            <a:rPr lang="en-US" sz="1800" b="1">
              <a:solidFill>
                <a:schemeClr val="tx1"/>
              </a:solidFill>
            </a:rPr>
          </a:br>
          <a:r>
            <a:rPr lang="en-US" sz="1800" b="1">
              <a:solidFill>
                <a:schemeClr val="tx1"/>
              </a:solidFill>
            </a:rPr>
            <a:t>giving them food and clothing</a:t>
          </a:r>
          <a:endParaRPr lang="es-ES" sz="1800" dirty="0">
            <a:solidFill>
              <a:schemeClr val="tx1"/>
            </a:solidFill>
          </a:endParaRPr>
        </a:p>
      </dgm:t>
    </dgm:pt>
    <dgm:pt modelId="{556CB554-64E1-4454-BF4F-C12686B7686A}" type="parTrans" cxnId="{0CEBA152-94D5-4C04-8AB4-72DE9FA8F0FE}">
      <dgm:prSet/>
      <dgm:spPr/>
      <dgm:t>
        <a:bodyPr/>
        <a:lstStyle/>
        <a:p>
          <a:endParaRPr lang="es-ES" sz="1800">
            <a:solidFill>
              <a:schemeClr val="tx1"/>
            </a:solidFill>
          </a:endParaRPr>
        </a:p>
      </dgm:t>
    </dgm:pt>
    <dgm:pt modelId="{4CBD7B0A-93DE-482C-A8E8-9D2E2BCA2ACE}" type="sibTrans" cxnId="{0CEBA152-94D5-4C04-8AB4-72DE9FA8F0FE}">
      <dgm:prSet/>
      <dgm:spPr/>
      <dgm:t>
        <a:bodyPr/>
        <a:lstStyle/>
        <a:p>
          <a:endParaRPr lang="es-ES" sz="1800">
            <a:solidFill>
              <a:schemeClr val="tx1"/>
            </a:solidFill>
          </a:endParaRPr>
        </a:p>
      </dgm:t>
    </dgm:pt>
    <dgm:pt modelId="{E71D95A7-2DDA-4663-A684-60194099F31C}" type="pres">
      <dgm:prSet presAssocID="{9DC2B0E6-2D11-441F-8A03-108D78052CDF}" presName="linearFlow" presStyleCnt="0">
        <dgm:presLayoutVars>
          <dgm:dir/>
          <dgm:resizeHandles val="exact"/>
        </dgm:presLayoutVars>
      </dgm:prSet>
      <dgm:spPr/>
    </dgm:pt>
    <dgm:pt modelId="{1D2F6559-DEFC-4A63-96E4-6616363D6B37}" type="pres">
      <dgm:prSet presAssocID="{626843C0-C67C-4230-84DC-726987FBE1B3}" presName="composite" presStyleCnt="0"/>
      <dgm:spPr/>
    </dgm:pt>
    <dgm:pt modelId="{6BAD906B-9C50-4AB1-BFAA-F4418EC65657}" type="pres">
      <dgm:prSet presAssocID="{626843C0-C67C-4230-84DC-726987FBE1B3}" presName="imgShp" presStyleLbl="fgImgPlace1" presStyleIdx="0" presStyleCnt="5" custScaleX="1320473" custScaleY="1320473" custLinFactX="-1595180" custLinFactNeighborX="-1600000"/>
      <dgm:spPr>
        <a:solidFill>
          <a:srgbClr val="FF6161"/>
        </a:solidFill>
        <a:scene3d>
          <a:camera prst="orthographicFront"/>
          <a:lightRig rig="threePt" dir="t"/>
        </a:scene3d>
        <a:sp3d>
          <a:bevelT w="165100" prst="coolSlant"/>
        </a:sp3d>
      </dgm:spPr>
    </dgm:pt>
    <dgm:pt modelId="{CC175442-6807-499A-BE3E-09452B5E8DC8}" type="pres">
      <dgm:prSet presAssocID="{626843C0-C67C-4230-84DC-726987FBE1B3}" presName="txShp" presStyleLbl="node1" presStyleIdx="0" presStyleCnt="5" custScaleX="145608" custScaleY="2000000" custLinFactNeighborX="2167">
        <dgm:presLayoutVars>
          <dgm:bulletEnabled val="1"/>
        </dgm:presLayoutVars>
      </dgm:prSet>
      <dgm:spPr/>
    </dgm:pt>
    <dgm:pt modelId="{32914709-6353-4AAC-B083-3F04F023D2BD}" type="pres">
      <dgm:prSet presAssocID="{6B1D9EC6-455F-4592-8F83-8DA586E6544E}" presName="spacing" presStyleCnt="0"/>
      <dgm:spPr/>
    </dgm:pt>
    <dgm:pt modelId="{6C18C156-65FD-464E-9B1A-36579DE33DF8}" type="pres">
      <dgm:prSet presAssocID="{789B127B-0777-4078-BA51-679B0B0079A9}" presName="composite" presStyleCnt="0"/>
      <dgm:spPr/>
    </dgm:pt>
    <dgm:pt modelId="{D96034A6-1762-46B8-8E4F-CFC340BED622}" type="pres">
      <dgm:prSet presAssocID="{789B127B-0777-4078-BA51-679B0B0079A9}" presName="imgShp" presStyleLbl="fgImgPlace1" presStyleIdx="1" presStyleCnt="5" custScaleX="1374132" custScaleY="1374132" custLinFactX="-1568350" custLinFactNeighborX="-1600000"/>
      <dgm:spPr>
        <a:solidFill>
          <a:srgbClr val="61C3FF"/>
        </a:solidFill>
        <a:scene3d>
          <a:camera prst="orthographicFront"/>
          <a:lightRig rig="threePt" dir="t"/>
        </a:scene3d>
        <a:sp3d>
          <a:bevelT w="165100" prst="coolSlant"/>
        </a:sp3d>
      </dgm:spPr>
    </dgm:pt>
    <dgm:pt modelId="{26919749-42C5-4493-8DA4-495F51FBCD56}" type="pres">
      <dgm:prSet presAssocID="{789B127B-0777-4078-BA51-679B0B0079A9}" presName="txShp" presStyleLbl="node1" presStyleIdx="1" presStyleCnt="5" custScaleX="145608" custScaleY="2000000" custLinFactNeighborX="2167">
        <dgm:presLayoutVars>
          <dgm:bulletEnabled val="1"/>
        </dgm:presLayoutVars>
      </dgm:prSet>
      <dgm:spPr/>
    </dgm:pt>
    <dgm:pt modelId="{7BF50647-44E3-4E92-BC6A-DACF90197ED9}" type="pres">
      <dgm:prSet presAssocID="{CD409D2C-B3DC-421B-A921-AD0A153D79BC}" presName="spacing" presStyleCnt="0"/>
      <dgm:spPr/>
    </dgm:pt>
    <dgm:pt modelId="{C6E1886B-E3A1-457B-8639-4657F5104016}" type="pres">
      <dgm:prSet presAssocID="{379647FB-6ABB-4C25-815C-9DF3239ACA0E}" presName="composite" presStyleCnt="0"/>
      <dgm:spPr/>
    </dgm:pt>
    <dgm:pt modelId="{5E337D76-57BD-4CB8-8613-3C7E24158465}" type="pres">
      <dgm:prSet presAssocID="{379647FB-6ABB-4C25-815C-9DF3239ACA0E}" presName="imgShp" presStyleLbl="fgImgPlace1" presStyleIdx="2" presStyleCnt="5" custScaleX="1374132" custScaleY="1374132" custLinFactX="-1568350" custLinFactNeighborX="-1600000"/>
      <dgm:spPr>
        <a:solidFill>
          <a:srgbClr val="FF65FF"/>
        </a:solidFill>
        <a:scene3d>
          <a:camera prst="orthographicFront"/>
          <a:lightRig rig="threePt" dir="t"/>
        </a:scene3d>
        <a:sp3d>
          <a:bevelT w="165100" prst="coolSlant"/>
        </a:sp3d>
      </dgm:spPr>
    </dgm:pt>
    <dgm:pt modelId="{2A61F807-D36C-4712-9DA0-2718614D7DCB}" type="pres">
      <dgm:prSet presAssocID="{379647FB-6ABB-4C25-815C-9DF3239ACA0E}" presName="txShp" presStyleLbl="node1" presStyleIdx="2" presStyleCnt="5" custScaleX="145608" custScaleY="2000000" custLinFactNeighborX="2167">
        <dgm:presLayoutVars>
          <dgm:bulletEnabled val="1"/>
        </dgm:presLayoutVars>
      </dgm:prSet>
      <dgm:spPr/>
    </dgm:pt>
    <dgm:pt modelId="{72B7033C-8C9B-4890-954D-2FB2EB2FDFBD}" type="pres">
      <dgm:prSet presAssocID="{18FECDCA-5A54-4615-8F20-1C7A5E8165E9}" presName="spacing" presStyleCnt="0"/>
      <dgm:spPr/>
    </dgm:pt>
    <dgm:pt modelId="{2BCF8FEE-C859-4348-BA7B-FA6E8D4E6969}" type="pres">
      <dgm:prSet presAssocID="{7C2E3555-93DE-4BA8-8A73-D280419388EC}" presName="composite" presStyleCnt="0"/>
      <dgm:spPr/>
    </dgm:pt>
    <dgm:pt modelId="{ABCA2BE8-90FA-4F24-AA7A-376D5B4EEC12}" type="pres">
      <dgm:prSet presAssocID="{7C2E3555-93DE-4BA8-8A73-D280419388EC}" presName="imgShp" presStyleLbl="fgImgPlace1" presStyleIdx="3" presStyleCnt="5" custScaleX="1437780" custScaleY="1437780" custLinFactX="-1536526" custLinFactNeighborX="-1600000"/>
      <dgm:spPr>
        <a:solidFill>
          <a:schemeClr val="accent5">
            <a:lumMod val="60000"/>
            <a:lumOff val="40000"/>
          </a:schemeClr>
        </a:solidFill>
        <a:scene3d>
          <a:camera prst="orthographicFront"/>
          <a:lightRig rig="threePt" dir="t"/>
        </a:scene3d>
        <a:sp3d>
          <a:bevelT w="165100" prst="coolSlant"/>
        </a:sp3d>
      </dgm:spPr>
    </dgm:pt>
    <dgm:pt modelId="{824362FE-5C5C-462C-9906-A2A22788142B}" type="pres">
      <dgm:prSet presAssocID="{7C2E3555-93DE-4BA8-8A73-D280419388EC}" presName="txShp" presStyleLbl="node1" presStyleIdx="3" presStyleCnt="5" custScaleX="145608" custScaleY="2000000" custLinFactNeighborX="2167">
        <dgm:presLayoutVars>
          <dgm:bulletEnabled val="1"/>
        </dgm:presLayoutVars>
      </dgm:prSet>
      <dgm:spPr/>
    </dgm:pt>
    <dgm:pt modelId="{7D8FC3F7-9B04-4535-8F5A-2B2536AFB6DF}" type="pres">
      <dgm:prSet presAssocID="{AEE1A55E-5D69-4D19-A490-650E26A5F94C}" presName="spacing" presStyleCnt="0"/>
      <dgm:spPr/>
    </dgm:pt>
    <dgm:pt modelId="{A4F11FF0-C900-48C9-A7E5-FD0D1688FC6E}" type="pres">
      <dgm:prSet presAssocID="{B66D1599-8D00-4D75-9DEE-CC6FDF5D0FFC}" presName="composite" presStyleCnt="0"/>
      <dgm:spPr/>
    </dgm:pt>
    <dgm:pt modelId="{86E651CF-85E3-467F-B178-41493538F574}" type="pres">
      <dgm:prSet presAssocID="{B66D1599-8D00-4D75-9DEE-CC6FDF5D0FFC}" presName="imgShp" presStyleLbl="fgImgPlace1" presStyleIdx="4" presStyleCnt="5" custScaleX="1437780" custScaleY="1437780" custLinFactX="-1536526" custLinFactNeighborX="-1600000"/>
      <dgm:spPr>
        <a:solidFill>
          <a:schemeClr val="accent6">
            <a:lumMod val="75000"/>
          </a:schemeClr>
        </a:solidFill>
        <a:scene3d>
          <a:camera prst="orthographicFront"/>
          <a:lightRig rig="threePt" dir="t"/>
        </a:scene3d>
        <a:sp3d>
          <a:bevelT w="165100" prst="coolSlant"/>
        </a:sp3d>
      </dgm:spPr>
    </dgm:pt>
    <dgm:pt modelId="{CC1271C0-4EDC-457E-ADF6-BBFF02CC5244}" type="pres">
      <dgm:prSet presAssocID="{B66D1599-8D00-4D75-9DEE-CC6FDF5D0FFC}" presName="txShp" presStyleLbl="node1" presStyleIdx="4" presStyleCnt="5" custScaleX="145608" custScaleY="2000000" custLinFactNeighborX="2167">
        <dgm:presLayoutVars>
          <dgm:bulletEnabled val="1"/>
        </dgm:presLayoutVars>
      </dgm:prSet>
      <dgm:spPr/>
    </dgm:pt>
  </dgm:ptLst>
  <dgm:cxnLst>
    <dgm:cxn modelId="{863AAC0A-29C2-45FD-9E7F-FDB0F578C520}" type="presOf" srcId="{9DC2B0E6-2D11-441F-8A03-108D78052CDF}" destId="{E71D95A7-2DDA-4663-A684-60194099F31C}" srcOrd="0" destOrd="0" presId="urn:microsoft.com/office/officeart/2005/8/layout/vList3"/>
    <dgm:cxn modelId="{F1559B12-8D65-4190-AD63-23B25165D128}" srcId="{9DC2B0E6-2D11-441F-8A03-108D78052CDF}" destId="{379647FB-6ABB-4C25-815C-9DF3239ACA0E}" srcOrd="2" destOrd="0" parTransId="{ABEE8018-C590-4C16-91F7-BFD21EAC3CCA}" sibTransId="{18FECDCA-5A54-4615-8F20-1C7A5E8165E9}"/>
    <dgm:cxn modelId="{CA9D5B21-4CA6-4DC7-8EC8-20F87A5F27CA}" type="presOf" srcId="{626843C0-C67C-4230-84DC-726987FBE1B3}" destId="{CC175442-6807-499A-BE3E-09452B5E8DC8}" srcOrd="0" destOrd="0" presId="urn:microsoft.com/office/officeart/2005/8/layout/vList3"/>
    <dgm:cxn modelId="{5F3C0D6A-360F-4CA2-8EA6-4FDBEFB7FF16}" type="presOf" srcId="{7C2E3555-93DE-4BA8-8A73-D280419388EC}" destId="{824362FE-5C5C-462C-9906-A2A22788142B}" srcOrd="0" destOrd="0" presId="urn:microsoft.com/office/officeart/2005/8/layout/vList3"/>
    <dgm:cxn modelId="{2BD8D56F-86F2-429A-B53A-F694630420EB}" srcId="{9DC2B0E6-2D11-441F-8A03-108D78052CDF}" destId="{789B127B-0777-4078-BA51-679B0B0079A9}" srcOrd="1" destOrd="0" parTransId="{9D0B8911-D9C4-4003-90C0-2F96E3B5B309}" sibTransId="{CD409D2C-B3DC-421B-A921-AD0A153D79BC}"/>
    <dgm:cxn modelId="{0CEBA152-94D5-4C04-8AB4-72DE9FA8F0FE}" srcId="{9DC2B0E6-2D11-441F-8A03-108D78052CDF}" destId="{B66D1599-8D00-4D75-9DEE-CC6FDF5D0FFC}" srcOrd="4" destOrd="0" parTransId="{556CB554-64E1-4454-BF4F-C12686B7686A}" sibTransId="{4CBD7B0A-93DE-482C-A8E8-9D2E2BCA2ACE}"/>
    <dgm:cxn modelId="{ACD026AB-6B25-4CB8-AA34-4A76918DBB86}" srcId="{9DC2B0E6-2D11-441F-8A03-108D78052CDF}" destId="{626843C0-C67C-4230-84DC-726987FBE1B3}" srcOrd="0" destOrd="0" parTransId="{E873D065-50A8-446F-9DA9-CE22F7AB95F9}" sibTransId="{6B1D9EC6-455F-4592-8F83-8DA586E6544E}"/>
    <dgm:cxn modelId="{093049AB-506C-4C64-8C81-382AD809CFC0}" type="presOf" srcId="{789B127B-0777-4078-BA51-679B0B0079A9}" destId="{26919749-42C5-4493-8DA4-495F51FBCD56}" srcOrd="0" destOrd="0" presId="urn:microsoft.com/office/officeart/2005/8/layout/vList3"/>
    <dgm:cxn modelId="{963DF2CF-2B5C-420D-942C-B45FB9E6B2B6}" type="presOf" srcId="{B66D1599-8D00-4D75-9DEE-CC6FDF5D0FFC}" destId="{CC1271C0-4EDC-457E-ADF6-BBFF02CC5244}" srcOrd="0" destOrd="0" presId="urn:microsoft.com/office/officeart/2005/8/layout/vList3"/>
    <dgm:cxn modelId="{A94D92E2-0AC1-4F3A-BD3A-47C08EFF86B8}" type="presOf" srcId="{379647FB-6ABB-4C25-815C-9DF3239ACA0E}" destId="{2A61F807-D36C-4712-9DA0-2718614D7DCB}" srcOrd="0" destOrd="0" presId="urn:microsoft.com/office/officeart/2005/8/layout/vList3"/>
    <dgm:cxn modelId="{11A81FF0-3EAA-4FDB-926C-C82C7B7DF5B3}" srcId="{9DC2B0E6-2D11-441F-8A03-108D78052CDF}" destId="{7C2E3555-93DE-4BA8-8A73-D280419388EC}" srcOrd="3" destOrd="0" parTransId="{A1CE2AD1-9878-46F2-846D-2FE339FF4080}" sibTransId="{AEE1A55E-5D69-4D19-A490-650E26A5F94C}"/>
    <dgm:cxn modelId="{25F9032A-6BB4-4792-836A-6D4D240F15E9}" type="presParOf" srcId="{E71D95A7-2DDA-4663-A684-60194099F31C}" destId="{1D2F6559-DEFC-4A63-96E4-6616363D6B37}" srcOrd="0" destOrd="0" presId="urn:microsoft.com/office/officeart/2005/8/layout/vList3"/>
    <dgm:cxn modelId="{4F42C7FA-7749-419F-80DB-29CB1C41392E}" type="presParOf" srcId="{1D2F6559-DEFC-4A63-96E4-6616363D6B37}" destId="{6BAD906B-9C50-4AB1-BFAA-F4418EC65657}" srcOrd="0" destOrd="0" presId="urn:microsoft.com/office/officeart/2005/8/layout/vList3"/>
    <dgm:cxn modelId="{23E033F2-2D9C-4F9B-A097-3CEC9200F868}" type="presParOf" srcId="{1D2F6559-DEFC-4A63-96E4-6616363D6B37}" destId="{CC175442-6807-499A-BE3E-09452B5E8DC8}" srcOrd="1" destOrd="0" presId="urn:microsoft.com/office/officeart/2005/8/layout/vList3"/>
    <dgm:cxn modelId="{3CD13E2A-B1E8-4F37-B75C-2584D2E970EB}" type="presParOf" srcId="{E71D95A7-2DDA-4663-A684-60194099F31C}" destId="{32914709-6353-4AAC-B083-3F04F023D2BD}" srcOrd="1" destOrd="0" presId="urn:microsoft.com/office/officeart/2005/8/layout/vList3"/>
    <dgm:cxn modelId="{5F61EAD6-E788-4EF5-905E-EEC5CEEE77C7}" type="presParOf" srcId="{E71D95A7-2DDA-4663-A684-60194099F31C}" destId="{6C18C156-65FD-464E-9B1A-36579DE33DF8}" srcOrd="2" destOrd="0" presId="urn:microsoft.com/office/officeart/2005/8/layout/vList3"/>
    <dgm:cxn modelId="{E3B337C7-7D70-4A88-B334-0596132151C2}" type="presParOf" srcId="{6C18C156-65FD-464E-9B1A-36579DE33DF8}" destId="{D96034A6-1762-46B8-8E4F-CFC340BED622}" srcOrd="0" destOrd="0" presId="urn:microsoft.com/office/officeart/2005/8/layout/vList3"/>
    <dgm:cxn modelId="{1B4843EC-AF20-46C4-A7D6-BA43CE8B62DB}" type="presParOf" srcId="{6C18C156-65FD-464E-9B1A-36579DE33DF8}" destId="{26919749-42C5-4493-8DA4-495F51FBCD56}" srcOrd="1" destOrd="0" presId="urn:microsoft.com/office/officeart/2005/8/layout/vList3"/>
    <dgm:cxn modelId="{8CFF5D26-69CA-4E7A-AD23-7E4CFBE456FA}" type="presParOf" srcId="{E71D95A7-2DDA-4663-A684-60194099F31C}" destId="{7BF50647-44E3-4E92-BC6A-DACF90197ED9}" srcOrd="3" destOrd="0" presId="urn:microsoft.com/office/officeart/2005/8/layout/vList3"/>
    <dgm:cxn modelId="{7A7B74EA-68CE-41FD-A37C-8333483CC31E}" type="presParOf" srcId="{E71D95A7-2DDA-4663-A684-60194099F31C}" destId="{C6E1886B-E3A1-457B-8639-4657F5104016}" srcOrd="4" destOrd="0" presId="urn:microsoft.com/office/officeart/2005/8/layout/vList3"/>
    <dgm:cxn modelId="{F11F47D1-7C7C-4C3C-AB69-E2B809F672C1}" type="presParOf" srcId="{C6E1886B-E3A1-457B-8639-4657F5104016}" destId="{5E337D76-57BD-4CB8-8613-3C7E24158465}" srcOrd="0" destOrd="0" presId="urn:microsoft.com/office/officeart/2005/8/layout/vList3"/>
    <dgm:cxn modelId="{12B416A2-5E82-4354-A5D8-0FF622D7EF31}" type="presParOf" srcId="{C6E1886B-E3A1-457B-8639-4657F5104016}" destId="{2A61F807-D36C-4712-9DA0-2718614D7DCB}" srcOrd="1" destOrd="0" presId="urn:microsoft.com/office/officeart/2005/8/layout/vList3"/>
    <dgm:cxn modelId="{F3AFCCB0-3677-4D3C-8EEA-C38B93D42278}" type="presParOf" srcId="{E71D95A7-2DDA-4663-A684-60194099F31C}" destId="{72B7033C-8C9B-4890-954D-2FB2EB2FDFBD}" srcOrd="5" destOrd="0" presId="urn:microsoft.com/office/officeart/2005/8/layout/vList3"/>
    <dgm:cxn modelId="{7643CF5B-DBE7-4584-B8BA-4D937C92019A}" type="presParOf" srcId="{E71D95A7-2DDA-4663-A684-60194099F31C}" destId="{2BCF8FEE-C859-4348-BA7B-FA6E8D4E6969}" srcOrd="6" destOrd="0" presId="urn:microsoft.com/office/officeart/2005/8/layout/vList3"/>
    <dgm:cxn modelId="{E023CE9E-600D-4AE3-AA1B-7CBEE295234B}" type="presParOf" srcId="{2BCF8FEE-C859-4348-BA7B-FA6E8D4E6969}" destId="{ABCA2BE8-90FA-4F24-AA7A-376D5B4EEC12}" srcOrd="0" destOrd="0" presId="urn:microsoft.com/office/officeart/2005/8/layout/vList3"/>
    <dgm:cxn modelId="{AF73F57A-23F5-41B0-9703-1CCB5C20EBCF}" type="presParOf" srcId="{2BCF8FEE-C859-4348-BA7B-FA6E8D4E6969}" destId="{824362FE-5C5C-462C-9906-A2A22788142B}" srcOrd="1" destOrd="0" presId="urn:microsoft.com/office/officeart/2005/8/layout/vList3"/>
    <dgm:cxn modelId="{31A46466-A0E0-48F3-8B7A-3A2A8B34AEE5}" type="presParOf" srcId="{E71D95A7-2DDA-4663-A684-60194099F31C}" destId="{7D8FC3F7-9B04-4535-8F5A-2B2536AFB6DF}" srcOrd="7" destOrd="0" presId="urn:microsoft.com/office/officeart/2005/8/layout/vList3"/>
    <dgm:cxn modelId="{B841D11F-FA24-4171-9ACF-8977B7895732}" type="presParOf" srcId="{E71D95A7-2DDA-4663-A684-60194099F31C}" destId="{A4F11FF0-C900-48C9-A7E5-FD0D1688FC6E}" srcOrd="8" destOrd="0" presId="urn:microsoft.com/office/officeart/2005/8/layout/vList3"/>
    <dgm:cxn modelId="{E17A3381-0B19-4F5B-B186-44B9B784C3FD}" type="presParOf" srcId="{A4F11FF0-C900-48C9-A7E5-FD0D1688FC6E}" destId="{86E651CF-85E3-467F-B178-41493538F574}" srcOrd="0" destOrd="0" presId="urn:microsoft.com/office/officeart/2005/8/layout/vList3"/>
    <dgm:cxn modelId="{5A3A8D0C-5A1D-4B92-BD35-BEBB3B32577C}" type="presParOf" srcId="{A4F11FF0-C900-48C9-A7E5-FD0D1688FC6E}" destId="{CC1271C0-4EDC-457E-ADF6-BBFF02CC524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75442-6807-499A-BE3E-09452B5E8DC8}">
      <dsp:nvSpPr>
        <dsp:cNvPr id="0" name=""/>
        <dsp:cNvSpPr/>
      </dsp:nvSpPr>
      <dsp:spPr>
        <a:xfrm rot="10800000">
          <a:off x="157430" y="132"/>
          <a:ext cx="5036982" cy="517453"/>
        </a:xfrm>
        <a:prstGeom prst="homePlate">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Because God is God of gods and Lord of lords</a:t>
          </a:r>
          <a:endParaRPr lang="es-ES" sz="1800" kern="1200" dirty="0">
            <a:solidFill>
              <a:schemeClr val="tx1"/>
            </a:solidFill>
          </a:endParaRPr>
        </a:p>
      </dsp:txBody>
      <dsp:txXfrm rot="10800000">
        <a:off x="286793" y="132"/>
        <a:ext cx="4907619" cy="517453"/>
      </dsp:txXfrm>
    </dsp:sp>
    <dsp:sp modelId="{6BAD906B-9C50-4AB1-BFAA-F4418EC65657}">
      <dsp:nvSpPr>
        <dsp:cNvPr id="0" name=""/>
        <dsp:cNvSpPr/>
      </dsp:nvSpPr>
      <dsp:spPr>
        <a:xfrm>
          <a:off x="0" y="88038"/>
          <a:ext cx="341641" cy="341641"/>
        </a:xfrm>
        <a:prstGeom prst="ellipse">
          <a:avLst/>
        </a:prstGeom>
        <a:solidFill>
          <a:srgbClr val="FF6161"/>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1">
          <a:scrgbClr r="0" g="0" b="0"/>
        </a:fillRef>
        <a:effectRef idx="3">
          <a:scrgbClr r="0" g="0" b="0"/>
        </a:effectRef>
        <a:fontRef idx="minor"/>
      </dsp:style>
    </dsp:sp>
    <dsp:sp modelId="{26919749-42C5-4493-8DA4-495F51FBCD56}">
      <dsp:nvSpPr>
        <dsp:cNvPr id="0" name=""/>
        <dsp:cNvSpPr/>
      </dsp:nvSpPr>
      <dsp:spPr>
        <a:xfrm rot="10800000">
          <a:off x="157430" y="525309"/>
          <a:ext cx="5036982" cy="517453"/>
        </a:xfrm>
        <a:prstGeom prst="homePlat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Because He is great, mighty, and awesome</a:t>
          </a:r>
          <a:endParaRPr lang="es-ES" sz="1800" kern="1200" dirty="0">
            <a:solidFill>
              <a:schemeClr val="tx1"/>
            </a:solidFill>
          </a:endParaRPr>
        </a:p>
      </dsp:txBody>
      <dsp:txXfrm rot="10800000">
        <a:off x="286793" y="525309"/>
        <a:ext cx="4907619" cy="517453"/>
      </dsp:txXfrm>
    </dsp:sp>
    <dsp:sp modelId="{D96034A6-1762-46B8-8E4F-CFC340BED622}">
      <dsp:nvSpPr>
        <dsp:cNvPr id="0" name=""/>
        <dsp:cNvSpPr/>
      </dsp:nvSpPr>
      <dsp:spPr>
        <a:xfrm>
          <a:off x="0" y="606273"/>
          <a:ext cx="355524" cy="355524"/>
        </a:xfrm>
        <a:prstGeom prst="ellipse">
          <a:avLst/>
        </a:prstGeom>
        <a:solidFill>
          <a:srgbClr val="61C3FF"/>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1">
          <a:scrgbClr r="0" g="0" b="0"/>
        </a:fillRef>
        <a:effectRef idx="3">
          <a:scrgbClr r="0" g="0" b="0"/>
        </a:effectRef>
        <a:fontRef idx="minor"/>
      </dsp:style>
    </dsp:sp>
    <dsp:sp modelId="{2A61F807-D36C-4712-9DA0-2718614D7DCB}">
      <dsp:nvSpPr>
        <dsp:cNvPr id="0" name=""/>
        <dsp:cNvSpPr/>
      </dsp:nvSpPr>
      <dsp:spPr>
        <a:xfrm rot="10800000">
          <a:off x="157430" y="1050485"/>
          <a:ext cx="5036982" cy="517453"/>
        </a:xfrm>
        <a:prstGeom prst="homePlate">
          <a:avLst/>
        </a:prstGeom>
        <a:solidFill>
          <a:srgbClr val="FFC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Because He is not biased and </a:t>
          </a:r>
          <a:br>
            <a:rPr lang="en-US" sz="1800" b="1" kern="1200">
              <a:solidFill>
                <a:schemeClr val="tx1"/>
              </a:solidFill>
            </a:rPr>
          </a:br>
          <a:r>
            <a:rPr lang="en-US" sz="1800" b="1" kern="1200">
              <a:solidFill>
                <a:schemeClr val="tx1"/>
              </a:solidFill>
            </a:rPr>
            <a:t>does not accept bribes</a:t>
          </a:r>
          <a:endParaRPr lang="es-ES" sz="1800" kern="1200" dirty="0">
            <a:solidFill>
              <a:schemeClr val="tx1"/>
            </a:solidFill>
          </a:endParaRPr>
        </a:p>
      </dsp:txBody>
      <dsp:txXfrm rot="10800000">
        <a:off x="286793" y="1050485"/>
        <a:ext cx="4907619" cy="517453"/>
      </dsp:txXfrm>
    </dsp:sp>
    <dsp:sp modelId="{5E337D76-57BD-4CB8-8613-3C7E24158465}">
      <dsp:nvSpPr>
        <dsp:cNvPr id="0" name=""/>
        <dsp:cNvSpPr/>
      </dsp:nvSpPr>
      <dsp:spPr>
        <a:xfrm>
          <a:off x="0" y="1131450"/>
          <a:ext cx="355524" cy="355524"/>
        </a:xfrm>
        <a:prstGeom prst="ellipse">
          <a:avLst/>
        </a:prstGeom>
        <a:solidFill>
          <a:srgbClr val="FF65FF"/>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1">
          <a:scrgbClr r="0" g="0" b="0"/>
        </a:fillRef>
        <a:effectRef idx="3">
          <a:scrgbClr r="0" g="0" b="0"/>
        </a:effectRef>
        <a:fontRef idx="minor"/>
      </dsp:style>
    </dsp:sp>
    <dsp:sp modelId="{824362FE-5C5C-462C-9906-A2A22788142B}">
      <dsp:nvSpPr>
        <dsp:cNvPr id="0" name=""/>
        <dsp:cNvSpPr/>
      </dsp:nvSpPr>
      <dsp:spPr>
        <a:xfrm rot="10800000">
          <a:off x="157430" y="1575662"/>
          <a:ext cx="5036982" cy="517453"/>
        </a:xfrm>
        <a:prstGeom prst="homePlate">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Because He defends the fatherless </a:t>
          </a:r>
          <a:br>
            <a:rPr lang="en-US" sz="1800" b="1" kern="1200">
              <a:solidFill>
                <a:schemeClr val="tx1"/>
              </a:solidFill>
            </a:rPr>
          </a:br>
          <a:r>
            <a:rPr lang="en-US" sz="1800" b="1" kern="1200">
              <a:solidFill>
                <a:schemeClr val="tx1"/>
              </a:solidFill>
            </a:rPr>
            <a:t>and the widow</a:t>
          </a:r>
          <a:endParaRPr lang="es-ES" sz="1800" kern="1200" dirty="0">
            <a:solidFill>
              <a:schemeClr val="tx1"/>
            </a:solidFill>
          </a:endParaRPr>
        </a:p>
      </dsp:txBody>
      <dsp:txXfrm rot="10800000">
        <a:off x="286793" y="1575662"/>
        <a:ext cx="4907619" cy="517453"/>
      </dsp:txXfrm>
    </dsp:sp>
    <dsp:sp modelId="{ABCA2BE8-90FA-4F24-AA7A-376D5B4EEC12}">
      <dsp:nvSpPr>
        <dsp:cNvPr id="0" name=""/>
        <dsp:cNvSpPr/>
      </dsp:nvSpPr>
      <dsp:spPr>
        <a:xfrm>
          <a:off x="0" y="1648393"/>
          <a:ext cx="371992" cy="371992"/>
        </a:xfrm>
        <a:prstGeom prst="ellipse">
          <a:avLst/>
        </a:prstGeom>
        <a:solidFill>
          <a:schemeClr val="accent5">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1">
          <a:scrgbClr r="0" g="0" b="0"/>
        </a:fillRef>
        <a:effectRef idx="3">
          <a:scrgbClr r="0" g="0" b="0"/>
        </a:effectRef>
        <a:fontRef idx="minor"/>
      </dsp:style>
    </dsp:sp>
    <dsp:sp modelId="{CC1271C0-4EDC-457E-ADF6-BBFF02CC5244}">
      <dsp:nvSpPr>
        <dsp:cNvPr id="0" name=""/>
        <dsp:cNvSpPr/>
      </dsp:nvSpPr>
      <dsp:spPr>
        <a:xfrm rot="10800000">
          <a:off x="157430" y="2100839"/>
          <a:ext cx="5036982" cy="517453"/>
        </a:xfrm>
        <a:prstGeom prst="homePlat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Because He loves the stranger, </a:t>
          </a:r>
          <a:br>
            <a:rPr lang="en-US" sz="1800" b="1" kern="1200">
              <a:solidFill>
                <a:schemeClr val="tx1"/>
              </a:solidFill>
            </a:rPr>
          </a:br>
          <a:r>
            <a:rPr lang="en-US" sz="1800" b="1" kern="1200">
              <a:solidFill>
                <a:schemeClr val="tx1"/>
              </a:solidFill>
            </a:rPr>
            <a:t>giving them food and clothing</a:t>
          </a:r>
          <a:endParaRPr lang="es-ES" sz="1800" kern="1200" dirty="0">
            <a:solidFill>
              <a:schemeClr val="tx1"/>
            </a:solidFill>
          </a:endParaRPr>
        </a:p>
      </dsp:txBody>
      <dsp:txXfrm rot="10800000">
        <a:off x="286793" y="2100839"/>
        <a:ext cx="4907619" cy="517453"/>
      </dsp:txXfrm>
    </dsp:sp>
    <dsp:sp modelId="{86E651CF-85E3-467F-B178-41493538F574}">
      <dsp:nvSpPr>
        <dsp:cNvPr id="0" name=""/>
        <dsp:cNvSpPr/>
      </dsp:nvSpPr>
      <dsp:spPr>
        <a:xfrm>
          <a:off x="0" y="2173569"/>
          <a:ext cx="371992" cy="371992"/>
        </a:xfrm>
        <a:prstGeom prst="ellipse">
          <a:avLst/>
        </a:prstGeom>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47CD3FC-2E02-48BC-AF0D-89AA433589AA}" type="datetimeFigureOut">
              <a:rPr lang="es-ES" smtClean="0"/>
              <a:t>11/10/2021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32928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7CD3FC-2E02-48BC-AF0D-89AA433589AA}" type="datetimeFigureOut">
              <a:rPr lang="es-ES" smtClean="0"/>
              <a:t>11/10/2021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42216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7CD3FC-2E02-48BC-AF0D-89AA433589AA}" type="datetimeFigureOut">
              <a:rPr lang="es-ES" smtClean="0"/>
              <a:t>11/10/2021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6375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7CD3FC-2E02-48BC-AF0D-89AA433589AA}" type="datetimeFigureOut">
              <a:rPr lang="es-ES" smtClean="0"/>
              <a:t>11/10/2021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12001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7CD3FC-2E02-48BC-AF0D-89AA433589AA}" type="datetimeFigureOut">
              <a:rPr lang="es-ES" smtClean="0"/>
              <a:t>11/10/2021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38974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7CD3FC-2E02-48BC-AF0D-89AA433589AA}" type="datetimeFigureOut">
              <a:rPr lang="es-ES" smtClean="0"/>
              <a:t>11/10/2021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29550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7CD3FC-2E02-48BC-AF0D-89AA433589AA}" type="datetimeFigureOut">
              <a:rPr lang="es-ES" smtClean="0"/>
              <a:t>11/10/2021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18666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7CD3FC-2E02-48BC-AF0D-89AA433589AA}" type="datetimeFigureOut">
              <a:rPr lang="es-ES" smtClean="0"/>
              <a:t>11/10/2021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113143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CD3FC-2E02-48BC-AF0D-89AA433589AA}" type="datetimeFigureOut">
              <a:rPr lang="es-ES" smtClean="0"/>
              <a:t>11/10/2021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321463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7CD3FC-2E02-48BC-AF0D-89AA433589AA}" type="datetimeFigureOut">
              <a:rPr lang="es-ES" smtClean="0"/>
              <a:t>11/10/2021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38913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7CD3FC-2E02-48BC-AF0D-89AA433589AA}" type="datetimeFigureOut">
              <a:rPr lang="es-ES" smtClean="0"/>
              <a:t>11/10/2021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E39A89-3C3B-41DA-8528-936926A7E78A}" type="slidenum">
              <a:rPr lang="es-ES" smtClean="0"/>
              <a:t>‹Nº›</a:t>
            </a:fld>
            <a:endParaRPr lang="es-ES"/>
          </a:p>
        </p:txBody>
      </p:sp>
    </p:spTree>
    <p:extLst>
      <p:ext uri="{BB962C8B-B14F-4D97-AF65-F5344CB8AC3E}">
        <p14:creationId xmlns:p14="http://schemas.microsoft.com/office/powerpoint/2010/main" val="142962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7CD3FC-2E02-48BC-AF0D-89AA433589AA}" type="datetimeFigureOut">
              <a:rPr lang="es-ES" smtClean="0"/>
              <a:t>11/10/2021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E39A89-3C3B-41DA-8528-936926A7E78A}" type="slidenum">
              <a:rPr lang="es-ES" smtClean="0"/>
              <a:t>‹Nº›</a:t>
            </a:fld>
            <a:endParaRPr lang="es-ES"/>
          </a:p>
        </p:txBody>
      </p:sp>
    </p:spTree>
    <p:extLst>
      <p:ext uri="{BB962C8B-B14F-4D97-AF65-F5344CB8AC3E}">
        <p14:creationId xmlns:p14="http://schemas.microsoft.com/office/powerpoint/2010/main" val="2401873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C823EF3-487F-4C1C-807E-653DDD6AC6CA}"/>
              </a:ext>
            </a:extLst>
          </p:cNvPr>
          <p:cNvSpPr txBox="1"/>
          <p:nvPr/>
        </p:nvSpPr>
        <p:spPr>
          <a:xfrm>
            <a:off x="735148" y="0"/>
            <a:ext cx="7673703" cy="1569660"/>
          </a:xfrm>
          <a:prstGeom prst="rect">
            <a:avLst/>
          </a:prstGeom>
          <a:noFill/>
        </p:spPr>
        <p:txBody>
          <a:bodyPr wrap="square" rtlCol="0">
            <a:spAutoFit/>
            <a:scene3d>
              <a:camera prst="orthographicFront"/>
              <a:lightRig rig="flood" dir="t"/>
            </a:scene3d>
            <a:sp3d extrusionH="57150" contourW="12700">
              <a:bevelT w="38100" h="38100" prst="slope"/>
              <a:contourClr>
                <a:schemeClr val="accent2">
                  <a:lumMod val="50000"/>
                </a:schemeClr>
              </a:contourClr>
            </a:sp3d>
          </a:bodyPr>
          <a:lstStyle/>
          <a:p>
            <a:pPr algn="ctr"/>
            <a:r>
              <a:rPr lang="es-ES" sz="4800" b="1" spc="30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rPr>
              <a:t>“</a:t>
            </a:r>
            <a:r>
              <a:rPr lang="en-US" sz="4800" b="1" spc="30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rPr>
              <a:t>THE STRANGER IN </a:t>
            </a:r>
            <a:br>
              <a:rPr lang="en-US" sz="4800" b="1" spc="30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rPr>
            </a:br>
            <a:r>
              <a:rPr lang="en-US" sz="4800" b="1" spc="30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rPr>
              <a:t>YOUR GATES</a:t>
            </a:r>
            <a:r>
              <a:rPr lang="es-ES" sz="4800" b="1" spc="30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rPr>
              <a:t>”</a:t>
            </a:r>
            <a:endParaRPr lang="es-ES" sz="4800" b="1" spc="300" dirty="0">
              <a:ln w="22225">
                <a:solidFill>
                  <a:schemeClr val="accent2"/>
                </a:solidFill>
                <a:prstDash val="solid"/>
              </a:ln>
              <a:solidFill>
                <a:schemeClr val="accent6">
                  <a:lumMod val="60000"/>
                  <a:lumOff val="40000"/>
                </a:schemeClr>
              </a:solidFill>
              <a:effectLst>
                <a:outerShdw blurRad="50800" dist="38100" dir="2700000" algn="tl" rotWithShape="0">
                  <a:prstClr val="black">
                    <a:alpha val="32000"/>
                  </a:prstClr>
                </a:outerShdw>
              </a:effectLst>
            </a:endParaRPr>
          </a:p>
        </p:txBody>
      </p:sp>
      <p:sp>
        <p:nvSpPr>
          <p:cNvPr id="5" name="CuadroTexto 4">
            <a:extLst>
              <a:ext uri="{FF2B5EF4-FFF2-40B4-BE49-F238E27FC236}">
                <a16:creationId xmlns:a16="http://schemas.microsoft.com/office/drawing/2014/main" id="{52E9EFB3-CFC6-449C-A053-E3B377A421CB}"/>
              </a:ext>
            </a:extLst>
          </p:cNvPr>
          <p:cNvSpPr txBox="1"/>
          <p:nvPr/>
        </p:nvSpPr>
        <p:spPr>
          <a:xfrm>
            <a:off x="6431655" y="4804946"/>
            <a:ext cx="2712345" cy="338554"/>
          </a:xfrm>
          <a:prstGeom prst="rect">
            <a:avLst/>
          </a:prstGeom>
          <a:noFill/>
        </p:spPr>
        <p:txBody>
          <a:bodyPr wrap="none" rtlCol="0">
            <a:spAutoFit/>
          </a:bodyPr>
          <a:lstStyle/>
          <a:p>
            <a:pPr algn="r"/>
            <a:r>
              <a:rPr lang="en-US" sz="1600" b="1">
                <a:solidFill>
                  <a:srgbClr val="117981"/>
                </a:solidFill>
              </a:rPr>
              <a:t>Lesson 5 for October 30, 2021</a:t>
            </a:r>
            <a:endParaRPr lang="es-ES" sz="1600" b="1" dirty="0">
              <a:solidFill>
                <a:srgbClr val="117981"/>
              </a:solidFill>
            </a:endParaRPr>
          </a:p>
        </p:txBody>
      </p:sp>
    </p:spTree>
    <p:extLst>
      <p:ext uri="{BB962C8B-B14F-4D97-AF65-F5344CB8AC3E}">
        <p14:creationId xmlns:p14="http://schemas.microsoft.com/office/powerpoint/2010/main" val="26048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5AB157-C5A6-4558-8F41-413471A2C005}"/>
              </a:ext>
            </a:extLst>
          </p:cNvPr>
          <p:cNvSpPr txBox="1"/>
          <p:nvPr/>
        </p:nvSpPr>
        <p:spPr>
          <a:xfrm>
            <a:off x="3271111" y="2103667"/>
            <a:ext cx="4331967" cy="280076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b="1">
                <a:solidFill>
                  <a:schemeClr val="accent3">
                    <a:lumMod val="75000"/>
                  </a:schemeClr>
                </a:solidFill>
              </a:rPr>
              <a:t>What do we need to love the stranger?</a:t>
            </a:r>
            <a:endParaRPr lang="es-ES" b="1" dirty="0">
              <a:solidFill>
                <a:schemeClr val="accent3">
                  <a:lumMod val="75000"/>
                </a:schemeClr>
              </a:solidFill>
            </a:endParaRPr>
          </a:p>
          <a:p>
            <a:pPr>
              <a:spcBef>
                <a:spcPts val="1800"/>
              </a:spcBef>
            </a:pPr>
            <a:r>
              <a:rPr lang="en-US" b="1">
                <a:solidFill>
                  <a:schemeClr val="accent6">
                    <a:lumMod val="75000"/>
                  </a:schemeClr>
                </a:solidFill>
              </a:rPr>
              <a:t>Why should we love the stranger?</a:t>
            </a:r>
            <a:endParaRPr lang="es-ES" b="1" dirty="0">
              <a:solidFill>
                <a:schemeClr val="accent6">
                  <a:lumMod val="75000"/>
                </a:schemeClr>
              </a:solidFill>
            </a:endParaRPr>
          </a:p>
          <a:p>
            <a:pPr lvl="1">
              <a:spcBef>
                <a:spcPts val="600"/>
              </a:spcBef>
            </a:pPr>
            <a:r>
              <a:rPr lang="es-ES" b="1"/>
              <a:t>Because God loves them</a:t>
            </a:r>
            <a:endParaRPr lang="es-ES" b="1" dirty="0"/>
          </a:p>
          <a:p>
            <a:pPr lvl="1">
              <a:spcBef>
                <a:spcPts val="600"/>
              </a:spcBef>
            </a:pPr>
            <a:r>
              <a:rPr lang="en-US" b="1"/>
              <a:t>Because we are strangers too</a:t>
            </a:r>
            <a:endParaRPr lang="es-ES" b="1" dirty="0"/>
          </a:p>
          <a:p>
            <a:pPr>
              <a:spcBef>
                <a:spcPts val="1800"/>
              </a:spcBef>
            </a:pPr>
            <a:r>
              <a:rPr lang="en-US" b="1">
                <a:solidFill>
                  <a:schemeClr val="tx2">
                    <a:lumMod val="75000"/>
                  </a:schemeClr>
                </a:solidFill>
              </a:rPr>
              <a:t>How should we treat the stranger?</a:t>
            </a:r>
            <a:endParaRPr lang="es-ES" b="1" dirty="0">
              <a:solidFill>
                <a:schemeClr val="tx2">
                  <a:lumMod val="75000"/>
                </a:schemeClr>
              </a:solidFill>
            </a:endParaRPr>
          </a:p>
          <a:p>
            <a:pPr lvl="1">
              <a:spcBef>
                <a:spcPts val="600"/>
              </a:spcBef>
            </a:pPr>
            <a:r>
              <a:rPr lang="es-ES" b="1"/>
              <a:t>Treating them fairly</a:t>
            </a:r>
            <a:endParaRPr lang="es-ES" b="1" dirty="0"/>
          </a:p>
          <a:p>
            <a:pPr lvl="1">
              <a:spcBef>
                <a:spcPts val="600"/>
              </a:spcBef>
            </a:pPr>
            <a:r>
              <a:rPr lang="es-ES" b="1"/>
              <a:t>Caring for them</a:t>
            </a:r>
            <a:endParaRPr lang="es-ES" b="1" dirty="0"/>
          </a:p>
        </p:txBody>
      </p:sp>
      <p:sp>
        <p:nvSpPr>
          <p:cNvPr id="3" name="CuadroTexto 2">
            <a:extLst>
              <a:ext uri="{FF2B5EF4-FFF2-40B4-BE49-F238E27FC236}">
                <a16:creationId xmlns:a16="http://schemas.microsoft.com/office/drawing/2014/main" id="{FFAB6810-BF7A-4717-8C4D-47547397E680}"/>
              </a:ext>
            </a:extLst>
          </p:cNvPr>
          <p:cNvSpPr txBox="1"/>
          <p:nvPr/>
        </p:nvSpPr>
        <p:spPr>
          <a:xfrm>
            <a:off x="222431" y="44654"/>
            <a:ext cx="8699137" cy="1831271"/>
          </a:xfrm>
          <a:prstGeom prst="rect">
            <a:avLst/>
          </a:prstGeom>
          <a:noFill/>
        </p:spPr>
        <p:txBody>
          <a:bodyPr wrap="square" rtlCol="0">
            <a:spAutoFit/>
          </a:bodyPr>
          <a:lstStyle/>
          <a:p>
            <a:pPr>
              <a:spcBef>
                <a:spcPts val="600"/>
              </a:spcBef>
            </a:pPr>
            <a:r>
              <a:rPr lang="en-US" b="1"/>
              <a:t>Jesus was asked about the most important commandment of the Law. He answered: “Love the Lord your God,” (Mr. 12:30; Dt. 6:5) and mentioned a second commandment: “Love your neighbor as yourself.” (Mr. 12:31; Lv. 19:18)</a:t>
            </a:r>
            <a:endParaRPr lang="es-ES" b="1" dirty="0"/>
          </a:p>
          <a:p>
            <a:pPr>
              <a:spcBef>
                <a:spcPts val="600"/>
              </a:spcBef>
            </a:pPr>
            <a:r>
              <a:rPr lang="en-US" b="1"/>
              <a:t>Deuteronomy addresses the love for the neighbor in need, especially the stranger </a:t>
            </a:r>
            <a:br>
              <a:rPr lang="en-US" b="1"/>
            </a:br>
            <a:r>
              <a:rPr lang="en-US" b="1"/>
              <a:t>(Dt. 10:19). Fatherless and widows are often mentioned too (Dt. 10:18; 14:29; 16:11, 14; 24:17, 19-21; 26:12-13; 27:19).</a:t>
            </a:r>
            <a:endParaRPr lang="es-ES" b="1" dirty="0"/>
          </a:p>
        </p:txBody>
      </p:sp>
      <p:pic>
        <p:nvPicPr>
          <p:cNvPr id="5" name="Imagen 4" descr="Un grupo de personas disfrazadas&#10;&#10;Descripción generada automáticamente con confianza baja">
            <a:extLst>
              <a:ext uri="{FF2B5EF4-FFF2-40B4-BE49-F238E27FC236}">
                <a16:creationId xmlns:a16="http://schemas.microsoft.com/office/drawing/2014/main" id="{8B1515D6-1203-4A1B-924C-36E23E2CDA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63" y="1990202"/>
            <a:ext cx="2320366" cy="3071239"/>
          </a:xfrm>
          <a:prstGeom prst="round2DiagRect">
            <a:avLst>
              <a:gd name="adj1" fmla="val 16667"/>
              <a:gd name="adj2" fmla="val 0"/>
            </a:avLst>
          </a:prstGeom>
          <a:ln w="38100" cap="sq">
            <a:solidFill>
              <a:srgbClr val="8A855C"/>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a:extLst>
              <a:ext uri="{FF2B5EF4-FFF2-40B4-BE49-F238E27FC236}">
                <a16:creationId xmlns:a16="http://schemas.microsoft.com/office/drawing/2014/main" id="{BBA52024-B1CD-44EB-B644-DA1E68091D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26627" y="1990201"/>
            <a:ext cx="1277310" cy="3071239"/>
          </a:xfrm>
          <a:prstGeom prst="round2DiagRect">
            <a:avLst>
              <a:gd name="adj1" fmla="val 0"/>
              <a:gd name="adj2" fmla="val 15336"/>
            </a:avLst>
          </a:prstGeom>
          <a:ln w="38100" cap="sq">
            <a:solidFill>
              <a:srgbClr val="F1EEC4"/>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2" name="Imagen 11" descr="Imagen que contiene dibujo&#10;&#10;Descripción generada automáticamente">
            <a:extLst>
              <a:ext uri="{FF2B5EF4-FFF2-40B4-BE49-F238E27FC236}">
                <a16:creationId xmlns:a16="http://schemas.microsoft.com/office/drawing/2014/main" id="{4B5A312E-2715-4311-9F57-F9D9646A5D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2633" y="2785477"/>
            <a:ext cx="479641" cy="285464"/>
          </a:xfrm>
          <a:prstGeom prst="rect">
            <a:avLst/>
          </a:prstGeom>
        </p:spPr>
      </p:pic>
      <p:pic>
        <p:nvPicPr>
          <p:cNvPr id="16" name="Imagen 15" descr="Imagen que contiene dibujo&#10;&#10;Descripción generada automáticamente">
            <a:extLst>
              <a:ext uri="{FF2B5EF4-FFF2-40B4-BE49-F238E27FC236}">
                <a16:creationId xmlns:a16="http://schemas.microsoft.com/office/drawing/2014/main" id="{434A7E4B-AB29-4869-A7D8-9E14D1A144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92633" y="3975167"/>
            <a:ext cx="479641" cy="285464"/>
          </a:xfrm>
          <a:prstGeom prst="rect">
            <a:avLst/>
          </a:prstGeom>
        </p:spPr>
      </p:pic>
      <p:pic>
        <p:nvPicPr>
          <p:cNvPr id="22" name="Imagen 21" descr="Icono&#10;&#10;Descripción generada automáticamente">
            <a:extLst>
              <a:ext uri="{FF2B5EF4-FFF2-40B4-BE49-F238E27FC236}">
                <a16:creationId xmlns:a16="http://schemas.microsoft.com/office/drawing/2014/main" id="{C4C27F8C-AD5A-4A2E-BA9B-83D18646675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92633" y="2254987"/>
            <a:ext cx="479641" cy="285464"/>
          </a:xfrm>
          <a:prstGeom prst="rect">
            <a:avLst/>
          </a:prstGeom>
        </p:spPr>
      </p:pic>
      <p:pic>
        <p:nvPicPr>
          <p:cNvPr id="24" name="Imagen 23" descr="Forma, Icono&#10;&#10;Descripción generada automáticamente">
            <a:extLst>
              <a:ext uri="{FF2B5EF4-FFF2-40B4-BE49-F238E27FC236}">
                <a16:creationId xmlns:a16="http://schemas.microsoft.com/office/drawing/2014/main" id="{3CAC64E3-CA7B-47D5-94E4-ABA6380BCC7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77891" y="4586302"/>
            <a:ext cx="283582" cy="215898"/>
          </a:xfrm>
          <a:prstGeom prst="rect">
            <a:avLst/>
          </a:prstGeom>
        </p:spPr>
      </p:pic>
      <p:pic>
        <p:nvPicPr>
          <p:cNvPr id="26" name="Imagen 25" descr="Forma&#10;&#10;Descripción generada automáticamente">
            <a:extLst>
              <a:ext uri="{FF2B5EF4-FFF2-40B4-BE49-F238E27FC236}">
                <a16:creationId xmlns:a16="http://schemas.microsoft.com/office/drawing/2014/main" id="{107B7A7C-862F-4A61-A19F-B5A4DBEA834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7891" y="4244330"/>
            <a:ext cx="283582" cy="215898"/>
          </a:xfrm>
          <a:prstGeom prst="rect">
            <a:avLst/>
          </a:prstGeom>
        </p:spPr>
      </p:pic>
      <p:pic>
        <p:nvPicPr>
          <p:cNvPr id="29" name="Imagen 28" descr="Forma, Icono&#10;&#10;Descripción generada automáticamente">
            <a:extLst>
              <a:ext uri="{FF2B5EF4-FFF2-40B4-BE49-F238E27FC236}">
                <a16:creationId xmlns:a16="http://schemas.microsoft.com/office/drawing/2014/main" id="{69B51FB2-35E0-441B-9CEF-936461BBBEE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77891" y="3383930"/>
            <a:ext cx="283582" cy="215898"/>
          </a:xfrm>
          <a:prstGeom prst="rect">
            <a:avLst/>
          </a:prstGeom>
        </p:spPr>
      </p:pic>
      <p:pic>
        <p:nvPicPr>
          <p:cNvPr id="30" name="Imagen 29" descr="Icono&#10;&#10;Descripción generada automáticamente">
            <a:extLst>
              <a:ext uri="{FF2B5EF4-FFF2-40B4-BE49-F238E27FC236}">
                <a16:creationId xmlns:a16="http://schemas.microsoft.com/office/drawing/2014/main" id="{E097CD1A-4313-4578-A99F-4DCC9CD7313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77891" y="3034701"/>
            <a:ext cx="283582" cy="215898"/>
          </a:xfrm>
          <a:prstGeom prst="rect">
            <a:avLst/>
          </a:prstGeom>
        </p:spPr>
      </p:pic>
    </p:spTree>
    <p:extLst>
      <p:ext uri="{BB962C8B-B14F-4D97-AF65-F5344CB8AC3E}">
        <p14:creationId xmlns:p14="http://schemas.microsoft.com/office/powerpoint/2010/main" val="213346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ppt_x-#ppt_w/2"/>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ppt_w/2"/>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Effect transition="in" filter="wipe(left)">
                                      <p:cBhvr>
                                        <p:cTn id="54" dur="500"/>
                                        <p:tgtEl>
                                          <p:spTgt spid="2">
                                            <p:txEl>
                                              <p:pRg st="2" end="2"/>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500"/>
                                        <p:tgtEl>
                                          <p:spTgt spid="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Effect transition="in" filter="wipe(left)">
                                      <p:cBhvr>
                                        <p:cTn id="86" dur="500"/>
                                        <p:tgtEl>
                                          <p:spTgt spid="2">
                                            <p:txEl>
                                              <p:pRg st="5" end="5"/>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0E5C3D-12D3-4710-BAAD-09BD49C854CC}"/>
              </a:ext>
            </a:extLst>
          </p:cNvPr>
          <p:cNvSpPr txBox="1"/>
          <p:nvPr/>
        </p:nvSpPr>
        <p:spPr>
          <a:xfrm>
            <a:off x="0" y="0"/>
            <a:ext cx="9144000" cy="584775"/>
          </a:xfrm>
          <a:prstGeom prst="rect">
            <a:avLst/>
          </a:prstGeom>
          <a:noFill/>
        </p:spPr>
        <p:txBody>
          <a:bodyPr wrap="square">
            <a:spAutoFit/>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WHAT DO WE NEED TO LOVE THE STRANGER?</a:t>
            </a:r>
            <a:endPar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0BECEC8-D66F-425F-8760-4C533C849B04}"/>
              </a:ext>
            </a:extLst>
          </p:cNvPr>
          <p:cNvSpPr txBox="1"/>
          <p:nvPr/>
        </p:nvSpPr>
        <p:spPr>
          <a:xfrm>
            <a:off x="1645920" y="465800"/>
            <a:ext cx="5852159" cy="584775"/>
          </a:xfrm>
          <a:prstGeom prst="rect">
            <a:avLst/>
          </a:prstGeom>
          <a:noFill/>
        </p:spPr>
        <p:txBody>
          <a:bodyPr wrap="square">
            <a:spAutoFit/>
          </a:bodyPr>
          <a:lstStyle/>
          <a:p>
            <a:r>
              <a:rPr lang="es-E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Therefore circumcise the foreskin of your heart, and be stiff-necked no longer.</a:t>
            </a:r>
            <a:r>
              <a:rPr lang="es-E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(Deuteronomy 10:16</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0A50540-1FEE-495A-A34F-E9D1B0736DF1}"/>
              </a:ext>
            </a:extLst>
          </p:cNvPr>
          <p:cNvSpPr txBox="1"/>
          <p:nvPr/>
        </p:nvSpPr>
        <p:spPr>
          <a:xfrm>
            <a:off x="1530664" y="1145166"/>
            <a:ext cx="5995894" cy="3647152"/>
          </a:xfrm>
          <a:prstGeom prst="rect">
            <a:avLst/>
          </a:prstGeom>
          <a:noFill/>
        </p:spPr>
        <p:txBody>
          <a:bodyPr wrap="square" rtlCol="0">
            <a:spAutoFit/>
          </a:bodyPr>
          <a:lstStyle/>
          <a:p>
            <a:pPr>
              <a:spcBef>
                <a:spcPts val="600"/>
              </a:spcBef>
            </a:pPr>
            <a:r>
              <a:rPr lang="en-US" b="1"/>
              <a:t>The Israelites were already transgressing the Law by making a golden idol while God was writing it on stone tablets </a:t>
            </a:r>
            <a:br>
              <a:rPr lang="en-US" b="1"/>
            </a:br>
            <a:r>
              <a:rPr lang="en-US" b="1"/>
              <a:t>(Dt. 9:11-12).</a:t>
            </a:r>
            <a:endParaRPr lang="es-ES" b="1" dirty="0"/>
          </a:p>
          <a:p>
            <a:pPr>
              <a:spcBef>
                <a:spcPts val="600"/>
              </a:spcBef>
            </a:pPr>
            <a:r>
              <a:rPr lang="en-US" b="1"/>
              <a:t>Moses broke the tablets God had written because the people had broken the Covenant. However, God forgave them and ordered Moses to prepare new tablets, giving them a new chance (Dt. 10:1-2).</a:t>
            </a:r>
            <a:endParaRPr lang="es-ES" b="1" dirty="0"/>
          </a:p>
          <a:p>
            <a:pPr>
              <a:spcBef>
                <a:spcPts val="600"/>
              </a:spcBef>
            </a:pPr>
            <a:r>
              <a:rPr lang="en-US" b="1"/>
              <a:t>Nevertheless, they couldn’t be faithful to the Covenant if they only trusted external signs (like the physical circumcision).</a:t>
            </a:r>
            <a:endParaRPr lang="es-ES" b="1" dirty="0"/>
          </a:p>
          <a:p>
            <a:pPr>
              <a:spcBef>
                <a:spcPts val="600"/>
              </a:spcBef>
            </a:pPr>
            <a:r>
              <a:rPr lang="en-US" b="1"/>
              <a:t>They needed a circumcision of the heart (Dt. 10:16). </a:t>
            </a:r>
            <a:br>
              <a:rPr lang="en-US" b="1"/>
            </a:br>
            <a:r>
              <a:rPr lang="en-US" b="1"/>
              <a:t>Only then they could “love the stranger.” (Dt. 10:19)</a:t>
            </a:r>
            <a:endParaRPr lang="es-ES" b="1" dirty="0"/>
          </a:p>
        </p:txBody>
      </p:sp>
      <p:pic>
        <p:nvPicPr>
          <p:cNvPr id="4" name="Imagen 3" descr="Imagen que contiene persona, hombre, pasto, parado&#10;&#10;Descripción generada automáticamente">
            <a:extLst>
              <a:ext uri="{FF2B5EF4-FFF2-40B4-BE49-F238E27FC236}">
                <a16:creationId xmlns:a16="http://schemas.microsoft.com/office/drawing/2014/main" id="{C96E2830-3885-4EFC-8805-0F588A0288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256" y="2502491"/>
            <a:ext cx="1386453" cy="1360297"/>
          </a:xfrm>
          <a:prstGeom prst="snip2DiagRect">
            <a:avLst>
              <a:gd name="adj1" fmla="val 13574"/>
              <a:gd name="adj2" fmla="val 16667"/>
            </a:avLst>
          </a:prstGeom>
          <a:solidFill>
            <a:srgbClr val="FFFFFF">
              <a:shade val="85000"/>
            </a:srgbClr>
          </a:solidFill>
          <a:ln w="38100" cap="sq">
            <a:solidFill>
              <a:srgbClr val="AF490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ente, grupo, hombre&#10;&#10;Descripción generada automáticamente">
            <a:extLst>
              <a:ext uri="{FF2B5EF4-FFF2-40B4-BE49-F238E27FC236}">
                <a16:creationId xmlns:a16="http://schemas.microsoft.com/office/drawing/2014/main" id="{8E3BAFD8-D7B4-4379-862E-1180CC7720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6053" y="566056"/>
            <a:ext cx="1386930" cy="1849818"/>
          </a:xfrm>
          <a:prstGeom prst="snip2DiagRect">
            <a:avLst/>
          </a:prstGeom>
          <a:solidFill>
            <a:srgbClr val="FFFFFF">
              <a:shade val="85000"/>
            </a:srgbClr>
          </a:solidFill>
          <a:ln w="381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una persona&#10;&#10;Descripción generada automáticamente con confianza media">
            <a:extLst>
              <a:ext uri="{FF2B5EF4-FFF2-40B4-BE49-F238E27FC236}">
                <a16:creationId xmlns:a16="http://schemas.microsoft.com/office/drawing/2014/main" id="{0EFA023B-5C21-49C6-8BD2-4A361E67D0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41814" y="2502491"/>
            <a:ext cx="1386930" cy="1360298"/>
          </a:xfrm>
          <a:prstGeom prst="snip2DiagRect">
            <a:avLst>
              <a:gd name="adj1" fmla="val 16538"/>
              <a:gd name="adj2" fmla="val 16667"/>
            </a:avLst>
          </a:prstGeom>
          <a:solidFill>
            <a:srgbClr val="FFFFFF">
              <a:shade val="85000"/>
            </a:srgbClr>
          </a:solidFill>
          <a:ln w="38100" cap="sq">
            <a:solidFill>
              <a:srgbClr val="AF490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nterior, cama, tabla, hombre&#10;&#10;Descripción generada automáticamente">
            <a:extLst>
              <a:ext uri="{FF2B5EF4-FFF2-40B4-BE49-F238E27FC236}">
                <a16:creationId xmlns:a16="http://schemas.microsoft.com/office/drawing/2014/main" id="{FF31418F-76F2-489C-89CC-F17777ACAF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256" y="566057"/>
            <a:ext cx="1386929" cy="1849817"/>
          </a:xfrm>
          <a:prstGeom prst="snip2DiagRect">
            <a:avLst>
              <a:gd name="adj1" fmla="val 15698"/>
              <a:gd name="adj2" fmla="val 0"/>
            </a:avLst>
          </a:prstGeom>
          <a:solidFill>
            <a:srgbClr val="FFFFFF">
              <a:shade val="85000"/>
            </a:srgbClr>
          </a:solidFill>
          <a:ln w="381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582E0BA-B14D-4EB8-A0D3-5A0D48CDDEE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5256" y="3957023"/>
            <a:ext cx="1386453" cy="1085601"/>
          </a:xfrm>
          <a:prstGeom prst="snip2DiagRect">
            <a:avLst/>
          </a:prstGeom>
          <a:solidFill>
            <a:srgbClr val="FFFFFF">
              <a:shade val="85000"/>
            </a:srgbClr>
          </a:solidFill>
          <a:ln w="381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Imagen que contiene hombre, sonriendo, cuarto, joven&#10;&#10;Descripción generada automáticamente">
            <a:extLst>
              <a:ext uri="{FF2B5EF4-FFF2-40B4-BE49-F238E27FC236}">
                <a16:creationId xmlns:a16="http://schemas.microsoft.com/office/drawing/2014/main" id="{928A9332-84F3-46E7-9545-3561A3B6557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54801" y="3949397"/>
            <a:ext cx="1973943" cy="1093227"/>
          </a:xfrm>
          <a:prstGeom prst="snip2DiagRect">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654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900" decel="100000" fill="hold"/>
                                        <p:tgtEl>
                                          <p:spTgt spid="1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900" decel="100000" fill="hold"/>
                                        <p:tgtEl>
                                          <p:spTgt spid="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900" decel="100000" fill="hold"/>
                                        <p:tgtEl>
                                          <p:spTgt spid="1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wipe(left)">
                                      <p:cBhvr>
                                        <p:cTn id="7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descr="Imagen que contiene persona, exterior, hombre, sostener&#10;&#10;Descripción generada automáticamente">
            <a:extLst>
              <a:ext uri="{FF2B5EF4-FFF2-40B4-BE49-F238E27FC236}">
                <a16:creationId xmlns:a16="http://schemas.microsoft.com/office/drawing/2014/main" id="{087F5114-A9C9-4D00-82FF-E10CEBC4EA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4056" y="748390"/>
            <a:ext cx="4632779" cy="4632779"/>
          </a:xfrm>
          <a:prstGeom prst="rect">
            <a:avLst/>
          </a:prstGeom>
        </p:spPr>
      </p:pic>
      <p:sp>
        <p:nvSpPr>
          <p:cNvPr id="3" name="CuadroTexto 2">
            <a:extLst>
              <a:ext uri="{FF2B5EF4-FFF2-40B4-BE49-F238E27FC236}">
                <a16:creationId xmlns:a16="http://schemas.microsoft.com/office/drawing/2014/main" id="{303AF9FE-43E2-4CF6-8C6C-7D4D51852A02}"/>
              </a:ext>
            </a:extLst>
          </p:cNvPr>
          <p:cNvSpPr txBox="1"/>
          <p:nvPr/>
        </p:nvSpPr>
        <p:spPr>
          <a:xfrm>
            <a:off x="2315028" y="-104501"/>
            <a:ext cx="6828971" cy="769441"/>
          </a:xfrm>
          <a:prstGeom prst="rect">
            <a:avLst/>
          </a:prstGeom>
          <a:noFill/>
        </p:spPr>
        <p:txBody>
          <a:bodyPr wrap="square">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GOD LOVES THE STRANGER</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00B11D2B-8202-4CBA-BBA2-AC4DD130BE07}"/>
              </a:ext>
            </a:extLst>
          </p:cNvPr>
          <p:cNvSpPr txBox="1"/>
          <p:nvPr/>
        </p:nvSpPr>
        <p:spPr>
          <a:xfrm>
            <a:off x="2137800" y="482313"/>
            <a:ext cx="6990304" cy="584775"/>
          </a:xfrm>
          <a:prstGeom prst="rect">
            <a:avLst/>
          </a:prstGeom>
          <a:noFill/>
        </p:spPr>
        <p:txBody>
          <a:bodyPr wrap="square">
            <a:spAutoFit/>
          </a:bodyPr>
          <a:lstStyle/>
          <a:p>
            <a:pPr algn="ct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bg1"/>
                </a:solidFill>
                <a:effectLst>
                  <a:outerShdw blurRad="38100" dist="38100" dir="2700000" algn="tl">
                    <a:srgbClr val="000000">
                      <a:alpha val="43137"/>
                    </a:srgbClr>
                  </a:outerShdw>
                </a:effectLst>
                <a:latin typeface="Comic Sans MS" panose="030F0702030302020204" pitchFamily="66" charset="0"/>
              </a:rPr>
              <a:t>He administers justice for the fatherless and the widow, and loves the stranger, giving him food and clothing.</a:t>
            </a: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(Deuteronomy 10:18</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1E2DCC1F-AE10-46BF-B676-151699BFC085}"/>
              </a:ext>
            </a:extLst>
          </p:cNvPr>
          <p:cNvSpPr txBox="1"/>
          <p:nvPr/>
        </p:nvSpPr>
        <p:spPr>
          <a:xfrm>
            <a:off x="182879" y="1025443"/>
            <a:ext cx="8937897" cy="369332"/>
          </a:xfrm>
          <a:prstGeom prst="rect">
            <a:avLst/>
          </a:prstGeom>
          <a:noFill/>
        </p:spPr>
        <p:txBody>
          <a:bodyPr wrap="square" rtlCol="0">
            <a:spAutoFit/>
          </a:bodyPr>
          <a:lstStyle/>
          <a:p>
            <a:pPr>
              <a:spcBef>
                <a:spcPts val="600"/>
              </a:spcBef>
            </a:pPr>
            <a:r>
              <a:rPr lang="en-US" b="1"/>
              <a:t>Deuteronomy 10:17-18 enumerates the reasons why we should love the stranger:</a:t>
            </a:r>
            <a:endParaRPr lang="es-ES" b="1" dirty="0"/>
          </a:p>
        </p:txBody>
      </p:sp>
      <p:graphicFrame>
        <p:nvGraphicFramePr>
          <p:cNvPr id="7" name="Diagrama 6">
            <a:extLst>
              <a:ext uri="{FF2B5EF4-FFF2-40B4-BE49-F238E27FC236}">
                <a16:creationId xmlns:a16="http://schemas.microsoft.com/office/drawing/2014/main" id="{0B958678-4709-47EA-A429-97817E581C50}"/>
              </a:ext>
            </a:extLst>
          </p:cNvPr>
          <p:cNvGraphicFramePr/>
          <p:nvPr>
            <p:extLst>
              <p:ext uri="{D42A27DB-BD31-4B8C-83A1-F6EECF244321}">
                <p14:modId xmlns:p14="http://schemas.microsoft.com/office/powerpoint/2010/main" val="1781255313"/>
              </p:ext>
            </p:extLst>
          </p:nvPr>
        </p:nvGraphicFramePr>
        <p:xfrm>
          <a:off x="23223" y="1394775"/>
          <a:ext cx="5201919" cy="261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BFA8BEFB-EC5A-4560-BA7D-B7374AEA8449}"/>
              </a:ext>
            </a:extLst>
          </p:cNvPr>
          <p:cNvSpPr txBox="1"/>
          <p:nvPr/>
        </p:nvSpPr>
        <p:spPr>
          <a:xfrm>
            <a:off x="208104" y="3972199"/>
            <a:ext cx="5042262" cy="1200329"/>
          </a:xfrm>
          <a:prstGeom prst="rect">
            <a:avLst/>
          </a:prstGeom>
          <a:noFill/>
        </p:spPr>
        <p:txBody>
          <a:bodyPr wrap="square" rtlCol="0">
            <a:spAutoFit/>
          </a:bodyPr>
          <a:lstStyle/>
          <a:p>
            <a:pPr>
              <a:spcBef>
                <a:spcPts val="600"/>
              </a:spcBef>
            </a:pPr>
            <a:r>
              <a:rPr lang="en-US" b="1"/>
              <a:t>God is almighty. He does not need anything and can do anything He wants to. Still, He loves the stranger and helps them. He also invites us to love them and help them.</a:t>
            </a:r>
            <a:endParaRPr lang="es-ES" b="1" dirty="0"/>
          </a:p>
        </p:txBody>
      </p:sp>
      <p:sp>
        <p:nvSpPr>
          <p:cNvPr id="12" name="Rectángulo 11">
            <a:extLst>
              <a:ext uri="{FF2B5EF4-FFF2-40B4-BE49-F238E27FC236}">
                <a16:creationId xmlns:a16="http://schemas.microsoft.com/office/drawing/2014/main" id="{DBED45ED-7183-4E0D-B27A-A01D156AAC6B}"/>
              </a:ext>
            </a:extLst>
          </p:cNvPr>
          <p:cNvSpPr/>
          <p:nvPr/>
        </p:nvSpPr>
        <p:spPr>
          <a:xfrm flipH="1">
            <a:off x="74929" y="79829"/>
            <a:ext cx="2104390" cy="931100"/>
          </a:xfrm>
          <a:custGeom>
            <a:avLst/>
            <a:gdLst>
              <a:gd name="connsiteX0" fmla="*/ 0 w 2104390"/>
              <a:gd name="connsiteY0" fmla="*/ 0 h 952872"/>
              <a:gd name="connsiteX1" fmla="*/ 2104390 w 2104390"/>
              <a:gd name="connsiteY1" fmla="*/ 0 h 952872"/>
              <a:gd name="connsiteX2" fmla="*/ 2104390 w 2104390"/>
              <a:gd name="connsiteY2" fmla="*/ 952872 h 952872"/>
              <a:gd name="connsiteX3" fmla="*/ 0 w 2104390"/>
              <a:gd name="connsiteY3" fmla="*/ 952872 h 952872"/>
              <a:gd name="connsiteX4" fmla="*/ 0 w 2104390"/>
              <a:gd name="connsiteY4" fmla="*/ 0 h 952872"/>
              <a:gd name="connsiteX0" fmla="*/ 0 w 2104390"/>
              <a:gd name="connsiteY0" fmla="*/ 0 h 952872"/>
              <a:gd name="connsiteX1" fmla="*/ 2104390 w 2104390"/>
              <a:gd name="connsiteY1" fmla="*/ 0 h 952872"/>
              <a:gd name="connsiteX2" fmla="*/ 1407704 w 2104390"/>
              <a:gd name="connsiteY2" fmla="*/ 952872 h 952872"/>
              <a:gd name="connsiteX3" fmla="*/ 0 w 2104390"/>
              <a:gd name="connsiteY3" fmla="*/ 952872 h 952872"/>
              <a:gd name="connsiteX4" fmla="*/ 0 w 2104390"/>
              <a:gd name="connsiteY4" fmla="*/ 0 h 952872"/>
              <a:gd name="connsiteX0" fmla="*/ 0 w 2104390"/>
              <a:gd name="connsiteY0" fmla="*/ 0 h 952872"/>
              <a:gd name="connsiteX1" fmla="*/ 2104390 w 2104390"/>
              <a:gd name="connsiteY1" fmla="*/ 0 h 952872"/>
              <a:gd name="connsiteX2" fmla="*/ 2082618 w 2104390"/>
              <a:gd name="connsiteY2" fmla="*/ 923844 h 952872"/>
              <a:gd name="connsiteX3" fmla="*/ 0 w 2104390"/>
              <a:gd name="connsiteY3" fmla="*/ 952872 h 952872"/>
              <a:gd name="connsiteX4" fmla="*/ 0 w 2104390"/>
              <a:gd name="connsiteY4" fmla="*/ 0 h 952872"/>
              <a:gd name="connsiteX0" fmla="*/ 0 w 2104390"/>
              <a:gd name="connsiteY0" fmla="*/ 0 h 923844"/>
              <a:gd name="connsiteX1" fmla="*/ 2104390 w 2104390"/>
              <a:gd name="connsiteY1" fmla="*/ 0 h 923844"/>
              <a:gd name="connsiteX2" fmla="*/ 2082618 w 2104390"/>
              <a:gd name="connsiteY2" fmla="*/ 923844 h 923844"/>
              <a:gd name="connsiteX3" fmla="*/ 689428 w 2104390"/>
              <a:gd name="connsiteY3" fmla="*/ 916586 h 923844"/>
              <a:gd name="connsiteX4" fmla="*/ 0 w 2104390"/>
              <a:gd name="connsiteY4" fmla="*/ 0 h 923844"/>
              <a:gd name="connsiteX0" fmla="*/ 0 w 2104390"/>
              <a:gd name="connsiteY0" fmla="*/ 0 h 931100"/>
              <a:gd name="connsiteX1" fmla="*/ 2104390 w 2104390"/>
              <a:gd name="connsiteY1" fmla="*/ 0 h 931100"/>
              <a:gd name="connsiteX2" fmla="*/ 2082618 w 2104390"/>
              <a:gd name="connsiteY2" fmla="*/ 923844 h 931100"/>
              <a:gd name="connsiteX3" fmla="*/ 689428 w 2104390"/>
              <a:gd name="connsiteY3" fmla="*/ 931100 h 931100"/>
              <a:gd name="connsiteX4" fmla="*/ 0 w 2104390"/>
              <a:gd name="connsiteY4" fmla="*/ 0 h 93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390" h="931100">
                <a:moveTo>
                  <a:pt x="0" y="0"/>
                </a:moveTo>
                <a:lnTo>
                  <a:pt x="2104390" y="0"/>
                </a:lnTo>
                <a:lnTo>
                  <a:pt x="2082618" y="923844"/>
                </a:lnTo>
                <a:lnTo>
                  <a:pt x="689428" y="931100"/>
                </a:lnTo>
                <a:lnTo>
                  <a:pt x="0" y="0"/>
                </a:lnTo>
                <a:close/>
              </a:path>
            </a:pathLst>
          </a:custGeom>
          <a:blipFill>
            <a:blip r:embed="rId9"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7526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
                                        <p:tgtEl>
                                          <p:spTgt spid="2"/>
                                        </p:tgtEl>
                                      </p:cBhvr>
                                    </p:animEffect>
                                    <p:anim calcmode="lin" valueType="num">
                                      <p:cBhvr>
                                        <p:cTn id="28" dur="400" fill="hold"/>
                                        <p:tgtEl>
                                          <p:spTgt spid="2"/>
                                        </p:tgtEl>
                                        <p:attrNameLst>
                                          <p:attrName>ppt_x</p:attrName>
                                        </p:attrNameLst>
                                      </p:cBhvr>
                                      <p:tavLst>
                                        <p:tav tm="0">
                                          <p:val>
                                            <p:strVal val="#ppt_x"/>
                                          </p:val>
                                        </p:tav>
                                        <p:tav tm="100000">
                                          <p:val>
                                            <p:strVal val="#ppt_x"/>
                                          </p:val>
                                        </p:tav>
                                      </p:tavLst>
                                    </p:anim>
                                    <p:anim calcmode="lin" valueType="num">
                                      <p:cBhvr>
                                        <p:cTn id="29" dur="400" fill="hold"/>
                                        <p:tgtEl>
                                          <p:spTgt spid="2"/>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graphicEl>
                                              <a:dgm id="{6BAD906B-9C50-4AB1-BFAA-F4418EC65657}"/>
                                            </p:graphicEl>
                                          </p:spTgt>
                                        </p:tgtEl>
                                        <p:attrNameLst>
                                          <p:attrName>style.visibility</p:attrName>
                                        </p:attrNameLst>
                                      </p:cBhvr>
                                      <p:to>
                                        <p:strVal val="visible"/>
                                      </p:to>
                                    </p:set>
                                    <p:anim calcmode="lin" valueType="num">
                                      <p:cBhvr>
                                        <p:cTn id="36" dur="500" fill="hold"/>
                                        <p:tgtEl>
                                          <p:spTgt spid="7">
                                            <p:graphicEl>
                                              <a:dgm id="{6BAD906B-9C50-4AB1-BFAA-F4418EC65657}"/>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6BAD906B-9C50-4AB1-BFAA-F4418EC65657}"/>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6BAD906B-9C50-4AB1-BFAA-F4418EC65657}"/>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
                                            <p:graphicEl>
                                              <a:dgm id="{CC175442-6807-499A-BE3E-09452B5E8DC8}"/>
                                            </p:graphicEl>
                                          </p:spTgt>
                                        </p:tgtEl>
                                        <p:attrNameLst>
                                          <p:attrName>style.visibility</p:attrName>
                                        </p:attrNameLst>
                                      </p:cBhvr>
                                      <p:to>
                                        <p:strVal val="visible"/>
                                      </p:to>
                                    </p:set>
                                    <p:animEffect transition="in" filter="wipe(left)">
                                      <p:cBhvr>
                                        <p:cTn id="41" dur="500"/>
                                        <p:tgtEl>
                                          <p:spTgt spid="7">
                                            <p:graphicEl>
                                              <a:dgm id="{CC175442-6807-499A-BE3E-09452B5E8DC8}"/>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graphicEl>
                                              <a:dgm id="{D96034A6-1762-46B8-8E4F-CFC340BED622}"/>
                                            </p:graphicEl>
                                          </p:spTgt>
                                        </p:tgtEl>
                                        <p:attrNameLst>
                                          <p:attrName>style.visibility</p:attrName>
                                        </p:attrNameLst>
                                      </p:cBhvr>
                                      <p:to>
                                        <p:strVal val="visible"/>
                                      </p:to>
                                    </p:set>
                                    <p:anim calcmode="lin" valueType="num">
                                      <p:cBhvr>
                                        <p:cTn id="46" dur="500" fill="hold"/>
                                        <p:tgtEl>
                                          <p:spTgt spid="7">
                                            <p:graphicEl>
                                              <a:dgm id="{D96034A6-1762-46B8-8E4F-CFC340BED622}"/>
                                            </p:graphicEl>
                                          </p:spTgt>
                                        </p:tgtEl>
                                        <p:attrNameLst>
                                          <p:attrName>ppt_w</p:attrName>
                                        </p:attrNameLst>
                                      </p:cBhvr>
                                      <p:tavLst>
                                        <p:tav tm="0">
                                          <p:val>
                                            <p:fltVal val="0"/>
                                          </p:val>
                                        </p:tav>
                                        <p:tav tm="100000">
                                          <p:val>
                                            <p:strVal val="#ppt_w"/>
                                          </p:val>
                                        </p:tav>
                                      </p:tavLst>
                                    </p:anim>
                                    <p:anim calcmode="lin" valueType="num">
                                      <p:cBhvr>
                                        <p:cTn id="47" dur="500" fill="hold"/>
                                        <p:tgtEl>
                                          <p:spTgt spid="7">
                                            <p:graphicEl>
                                              <a:dgm id="{D96034A6-1762-46B8-8E4F-CFC340BED622}"/>
                                            </p:graphicEl>
                                          </p:spTgt>
                                        </p:tgtEl>
                                        <p:attrNameLst>
                                          <p:attrName>ppt_h</p:attrName>
                                        </p:attrNameLst>
                                      </p:cBhvr>
                                      <p:tavLst>
                                        <p:tav tm="0">
                                          <p:val>
                                            <p:fltVal val="0"/>
                                          </p:val>
                                        </p:tav>
                                        <p:tav tm="100000">
                                          <p:val>
                                            <p:strVal val="#ppt_h"/>
                                          </p:val>
                                        </p:tav>
                                      </p:tavLst>
                                    </p:anim>
                                    <p:animEffect transition="in" filter="fade">
                                      <p:cBhvr>
                                        <p:cTn id="48" dur="500"/>
                                        <p:tgtEl>
                                          <p:spTgt spid="7">
                                            <p:graphicEl>
                                              <a:dgm id="{D96034A6-1762-46B8-8E4F-CFC340BED622}"/>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graphicEl>
                                              <a:dgm id="{26919749-42C5-4493-8DA4-495F51FBCD56}"/>
                                            </p:graphicEl>
                                          </p:spTgt>
                                        </p:tgtEl>
                                        <p:attrNameLst>
                                          <p:attrName>style.visibility</p:attrName>
                                        </p:attrNameLst>
                                      </p:cBhvr>
                                      <p:to>
                                        <p:strVal val="visible"/>
                                      </p:to>
                                    </p:set>
                                    <p:animEffect transition="in" filter="wipe(left)">
                                      <p:cBhvr>
                                        <p:cTn id="51" dur="500"/>
                                        <p:tgtEl>
                                          <p:spTgt spid="7">
                                            <p:graphicEl>
                                              <a:dgm id="{26919749-42C5-4493-8DA4-495F51FBCD5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5E337D76-57BD-4CB8-8613-3C7E24158465}"/>
                                            </p:graphicEl>
                                          </p:spTgt>
                                        </p:tgtEl>
                                        <p:attrNameLst>
                                          <p:attrName>style.visibility</p:attrName>
                                        </p:attrNameLst>
                                      </p:cBhvr>
                                      <p:to>
                                        <p:strVal val="visible"/>
                                      </p:to>
                                    </p:set>
                                    <p:anim calcmode="lin" valueType="num">
                                      <p:cBhvr>
                                        <p:cTn id="56" dur="500" fill="hold"/>
                                        <p:tgtEl>
                                          <p:spTgt spid="7">
                                            <p:graphicEl>
                                              <a:dgm id="{5E337D76-57BD-4CB8-8613-3C7E24158465}"/>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E337D76-57BD-4CB8-8613-3C7E24158465}"/>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E337D76-57BD-4CB8-8613-3C7E24158465}"/>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
                                            <p:graphicEl>
                                              <a:dgm id="{2A61F807-D36C-4712-9DA0-2718614D7DCB}"/>
                                            </p:graphicEl>
                                          </p:spTgt>
                                        </p:tgtEl>
                                        <p:attrNameLst>
                                          <p:attrName>style.visibility</p:attrName>
                                        </p:attrNameLst>
                                      </p:cBhvr>
                                      <p:to>
                                        <p:strVal val="visible"/>
                                      </p:to>
                                    </p:set>
                                    <p:animEffect transition="in" filter="wipe(left)">
                                      <p:cBhvr>
                                        <p:cTn id="61" dur="500"/>
                                        <p:tgtEl>
                                          <p:spTgt spid="7">
                                            <p:graphicEl>
                                              <a:dgm id="{2A61F807-D36C-4712-9DA0-2718614D7DC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graphicEl>
                                              <a:dgm id="{ABCA2BE8-90FA-4F24-AA7A-376D5B4EEC12}"/>
                                            </p:graphicEl>
                                          </p:spTgt>
                                        </p:tgtEl>
                                        <p:attrNameLst>
                                          <p:attrName>style.visibility</p:attrName>
                                        </p:attrNameLst>
                                      </p:cBhvr>
                                      <p:to>
                                        <p:strVal val="visible"/>
                                      </p:to>
                                    </p:set>
                                    <p:anim calcmode="lin" valueType="num">
                                      <p:cBhvr>
                                        <p:cTn id="66" dur="500" fill="hold"/>
                                        <p:tgtEl>
                                          <p:spTgt spid="7">
                                            <p:graphicEl>
                                              <a:dgm id="{ABCA2BE8-90FA-4F24-AA7A-376D5B4EEC12}"/>
                                            </p:graphicEl>
                                          </p:spTgt>
                                        </p:tgtEl>
                                        <p:attrNameLst>
                                          <p:attrName>ppt_w</p:attrName>
                                        </p:attrNameLst>
                                      </p:cBhvr>
                                      <p:tavLst>
                                        <p:tav tm="0">
                                          <p:val>
                                            <p:fltVal val="0"/>
                                          </p:val>
                                        </p:tav>
                                        <p:tav tm="100000">
                                          <p:val>
                                            <p:strVal val="#ppt_w"/>
                                          </p:val>
                                        </p:tav>
                                      </p:tavLst>
                                    </p:anim>
                                    <p:anim calcmode="lin" valueType="num">
                                      <p:cBhvr>
                                        <p:cTn id="67" dur="500" fill="hold"/>
                                        <p:tgtEl>
                                          <p:spTgt spid="7">
                                            <p:graphicEl>
                                              <a:dgm id="{ABCA2BE8-90FA-4F24-AA7A-376D5B4EEC12}"/>
                                            </p:graphicEl>
                                          </p:spTgt>
                                        </p:tgtEl>
                                        <p:attrNameLst>
                                          <p:attrName>ppt_h</p:attrName>
                                        </p:attrNameLst>
                                      </p:cBhvr>
                                      <p:tavLst>
                                        <p:tav tm="0">
                                          <p:val>
                                            <p:fltVal val="0"/>
                                          </p:val>
                                        </p:tav>
                                        <p:tav tm="100000">
                                          <p:val>
                                            <p:strVal val="#ppt_h"/>
                                          </p:val>
                                        </p:tav>
                                      </p:tavLst>
                                    </p:anim>
                                    <p:animEffect transition="in" filter="fade">
                                      <p:cBhvr>
                                        <p:cTn id="68" dur="500"/>
                                        <p:tgtEl>
                                          <p:spTgt spid="7">
                                            <p:graphicEl>
                                              <a:dgm id="{ABCA2BE8-90FA-4F24-AA7A-376D5B4EEC12}"/>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graphicEl>
                                              <a:dgm id="{824362FE-5C5C-462C-9906-A2A22788142B}"/>
                                            </p:graphicEl>
                                          </p:spTgt>
                                        </p:tgtEl>
                                        <p:attrNameLst>
                                          <p:attrName>style.visibility</p:attrName>
                                        </p:attrNameLst>
                                      </p:cBhvr>
                                      <p:to>
                                        <p:strVal val="visible"/>
                                      </p:to>
                                    </p:set>
                                    <p:animEffect transition="in" filter="wipe(left)">
                                      <p:cBhvr>
                                        <p:cTn id="71" dur="500"/>
                                        <p:tgtEl>
                                          <p:spTgt spid="7">
                                            <p:graphicEl>
                                              <a:dgm id="{824362FE-5C5C-462C-9906-A2A22788142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7">
                                            <p:graphicEl>
                                              <a:dgm id="{86E651CF-85E3-467F-B178-41493538F574}"/>
                                            </p:graphicEl>
                                          </p:spTgt>
                                        </p:tgtEl>
                                        <p:attrNameLst>
                                          <p:attrName>style.visibility</p:attrName>
                                        </p:attrNameLst>
                                      </p:cBhvr>
                                      <p:to>
                                        <p:strVal val="visible"/>
                                      </p:to>
                                    </p:set>
                                    <p:anim calcmode="lin" valueType="num">
                                      <p:cBhvr>
                                        <p:cTn id="76" dur="500" fill="hold"/>
                                        <p:tgtEl>
                                          <p:spTgt spid="7">
                                            <p:graphicEl>
                                              <a:dgm id="{86E651CF-85E3-467F-B178-41493538F574}"/>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86E651CF-85E3-467F-B178-41493538F574}"/>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86E651CF-85E3-467F-B178-41493538F574}"/>
                                            </p:graphic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
                                            <p:graphicEl>
                                              <a:dgm id="{CC1271C0-4EDC-457E-ADF6-BBFF02CC5244}"/>
                                            </p:graphicEl>
                                          </p:spTgt>
                                        </p:tgtEl>
                                        <p:attrNameLst>
                                          <p:attrName>style.visibility</p:attrName>
                                        </p:attrNameLst>
                                      </p:cBhvr>
                                      <p:to>
                                        <p:strVal val="visible"/>
                                      </p:to>
                                    </p:set>
                                    <p:animEffect transition="in" filter="wipe(left)">
                                      <p:cBhvr>
                                        <p:cTn id="81" dur="500"/>
                                        <p:tgtEl>
                                          <p:spTgt spid="7">
                                            <p:graphicEl>
                                              <a:dgm id="{CC1271C0-4EDC-457E-ADF6-BBFF02CC524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randombar(horizontal)">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7" grpId="0" uiExpand="1">
        <p:bldSub>
          <a:bldDgm bld="one"/>
        </p:bldSub>
      </p:bldGraphic>
      <p:bldP spid="6"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9CC020E-5C50-4954-BD74-8079A5F67408}"/>
              </a:ext>
            </a:extLst>
          </p:cNvPr>
          <p:cNvSpPr txBox="1"/>
          <p:nvPr/>
        </p:nvSpPr>
        <p:spPr>
          <a:xfrm>
            <a:off x="3008061" y="2153106"/>
            <a:ext cx="3618061" cy="1477328"/>
          </a:xfrm>
          <a:prstGeom prst="rect">
            <a:avLst/>
          </a:prstGeom>
          <a:noFill/>
        </p:spPr>
        <p:txBody>
          <a:bodyPr wrap="square">
            <a:spAutoFit/>
          </a:bodyPr>
          <a:lstStyle/>
          <a:p>
            <a:pPr>
              <a:spcBef>
                <a:spcPts val="600"/>
              </a:spcBef>
            </a:pPr>
            <a:r>
              <a:rPr lang="en-US" b="1"/>
              <a:t>God encouraged them to remember their own experience and to treat the stranger and the marginalized as a full citizens. The law should be the same for natives and foreigners.</a:t>
            </a:r>
            <a:endParaRPr lang="es-ES" b="1" dirty="0"/>
          </a:p>
        </p:txBody>
      </p:sp>
      <p:sp>
        <p:nvSpPr>
          <p:cNvPr id="3" name="CuadroTexto 2">
            <a:extLst>
              <a:ext uri="{FF2B5EF4-FFF2-40B4-BE49-F238E27FC236}">
                <a16:creationId xmlns:a16="http://schemas.microsoft.com/office/drawing/2014/main" id="{78C67F96-867D-4F24-AE21-E468381536ED}"/>
              </a:ext>
            </a:extLst>
          </p:cNvPr>
          <p:cNvSpPr txBox="1"/>
          <p:nvPr/>
        </p:nvSpPr>
        <p:spPr>
          <a:xfrm>
            <a:off x="1116478" y="0"/>
            <a:ext cx="8027521" cy="584775"/>
          </a:xfrm>
          <a:prstGeom prst="rect">
            <a:avLst/>
          </a:prstGeom>
          <a:noFill/>
        </p:spPr>
        <p:txBody>
          <a:bodyPr wrap="square">
            <a:spAutoFit/>
          </a:bodyPr>
          <a:lstStyle/>
          <a:p>
            <a:pPr algn="ctr"/>
            <a:r>
              <a:rPr lang="es-ES" sz="3200" b="1" spc="50">
                <a:ln w="0"/>
                <a:solidFill>
                  <a:schemeClr val="bg1"/>
                </a:solidFill>
                <a:effectLst>
                  <a:innerShdw blurRad="63500" dist="50800" dir="13500000">
                    <a:srgbClr val="000000">
                      <a:alpha val="50000"/>
                    </a:srgbClr>
                  </a:innerShdw>
                </a:effectLst>
              </a:rPr>
              <a:t>WE ARE STRANGERS TOO</a:t>
            </a:r>
            <a:endParaRPr lang="es-ES" sz="3200" b="1" spc="5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91CC933E-747E-414D-9D7E-E2E41994CED9}"/>
              </a:ext>
            </a:extLst>
          </p:cNvPr>
          <p:cNvSpPr txBox="1"/>
          <p:nvPr/>
        </p:nvSpPr>
        <p:spPr>
          <a:xfrm>
            <a:off x="1144094" y="558276"/>
            <a:ext cx="5359329" cy="584775"/>
          </a:xfrm>
          <a:prstGeom prst="rect">
            <a:avLst/>
          </a:prstGeom>
          <a:noFill/>
        </p:spPr>
        <p:txBody>
          <a:bodyPr wrap="square">
            <a:spAutoFit/>
          </a:bodyPr>
          <a:lstStyle/>
          <a:p>
            <a:r>
              <a:rPr lang="es-ES"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Therefore love the stranger, for you were strangers in the land of Egypt.</a:t>
            </a:r>
            <a:r>
              <a:rPr lang="es-ES"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(Deuteronomy 10:19</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4C0520FF-6A25-4389-89DF-9B296C60E3DC}"/>
              </a:ext>
            </a:extLst>
          </p:cNvPr>
          <p:cNvSpPr txBox="1"/>
          <p:nvPr/>
        </p:nvSpPr>
        <p:spPr>
          <a:xfrm>
            <a:off x="59044" y="1119120"/>
            <a:ext cx="6475911" cy="923330"/>
          </a:xfrm>
          <a:prstGeom prst="rect">
            <a:avLst/>
          </a:prstGeom>
          <a:noFill/>
        </p:spPr>
        <p:txBody>
          <a:bodyPr wrap="square" rtlCol="0">
            <a:spAutoFit/>
          </a:bodyPr>
          <a:lstStyle/>
          <a:p>
            <a:pPr>
              <a:spcBef>
                <a:spcPts val="600"/>
              </a:spcBef>
            </a:pPr>
            <a:r>
              <a:rPr lang="en-US" b="1"/>
              <a:t>The people of Israel were enslaved in Egypt, as it was foretold to Abraham (Gn. 15:13). They experienced what is like to be stranger and marginalized firsthand.</a:t>
            </a:r>
            <a:endParaRPr lang="es-ES" b="1" dirty="0"/>
          </a:p>
        </p:txBody>
      </p:sp>
      <p:pic>
        <p:nvPicPr>
          <p:cNvPr id="6" name="Imagen 5" descr="Un grupo de personas posando junto a un perro&#10;&#10;Descripción generada automáticamente con confianza media">
            <a:extLst>
              <a:ext uri="{FF2B5EF4-FFF2-40B4-BE49-F238E27FC236}">
                <a16:creationId xmlns:a16="http://schemas.microsoft.com/office/drawing/2014/main" id="{0EB7A387-07D3-42B7-B76A-4C33E3E6B0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919" y="2073215"/>
            <a:ext cx="2811710" cy="158299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grupo de personas posando junto a un niño&#10;&#10;Descripción generada automáticamente con confianza media">
            <a:extLst>
              <a:ext uri="{FF2B5EF4-FFF2-40B4-BE49-F238E27FC236}">
                <a16:creationId xmlns:a16="http://schemas.microsoft.com/office/drawing/2014/main" id="{AB313726-CB7B-4C1E-A327-765826EC2E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919" y="102948"/>
            <a:ext cx="1003560" cy="1003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junto a un caballo&#10;&#10;Descripción generada automáticamente">
            <a:extLst>
              <a:ext uri="{FF2B5EF4-FFF2-40B4-BE49-F238E27FC236}">
                <a16:creationId xmlns:a16="http://schemas.microsoft.com/office/drawing/2014/main" id="{DDBA0B30-F48A-44D7-909E-493DB31AF8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34955" y="617901"/>
            <a:ext cx="2496126" cy="14155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2E9CAE88-89C1-4AA6-8218-9CB141A8B445}"/>
              </a:ext>
            </a:extLst>
          </p:cNvPr>
          <p:cNvSpPr txBox="1"/>
          <p:nvPr/>
        </p:nvSpPr>
        <p:spPr>
          <a:xfrm>
            <a:off x="112920" y="3790375"/>
            <a:ext cx="6563652" cy="1200329"/>
          </a:xfrm>
          <a:prstGeom prst="rect">
            <a:avLst/>
          </a:prstGeom>
          <a:noFill/>
        </p:spPr>
        <p:txBody>
          <a:bodyPr wrap="square">
            <a:spAutoFit/>
          </a:bodyPr>
          <a:lstStyle/>
          <a:p>
            <a:pPr>
              <a:spcBef>
                <a:spcPts val="600"/>
              </a:spcBef>
            </a:pPr>
            <a:r>
              <a:rPr lang="en-US" b="1"/>
              <a:t>We are also slaves. We’ve been enslaved by sin, and we are strangers on this Earth. We must be a light that shows the love of God through the way we lovingly treat others. We must treat others as we want to be treated (Mt. 7:12).</a:t>
            </a:r>
            <a:endParaRPr lang="es-ES" b="1" dirty="0"/>
          </a:p>
        </p:txBody>
      </p:sp>
      <p:pic>
        <p:nvPicPr>
          <p:cNvPr id="16" name="Imagen 15" descr="Dibujo de una persona&#10;&#10;Descripción generada automáticamente con confianza media">
            <a:extLst>
              <a:ext uri="{FF2B5EF4-FFF2-40B4-BE49-F238E27FC236}">
                <a16:creationId xmlns:a16="http://schemas.microsoft.com/office/drawing/2014/main" id="{225ACFEC-9509-4DFF-95AE-D6402607F80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34955" y="2022416"/>
            <a:ext cx="2593564" cy="3079430"/>
          </a:xfrm>
          <a:prstGeom prst="rect">
            <a:avLst/>
          </a:prstGeom>
          <a:ln>
            <a:noFill/>
          </a:ln>
          <a:effectLst>
            <a:softEdge rad="112500"/>
          </a:effectLst>
        </p:spPr>
      </p:pic>
    </p:spTree>
    <p:extLst>
      <p:ext uri="{BB962C8B-B14F-4D97-AF65-F5344CB8AC3E}">
        <p14:creationId xmlns:p14="http://schemas.microsoft.com/office/powerpoint/2010/main" val="11900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8)">
                                      <p:cBhvr>
                                        <p:cTn id="26" dur="1000"/>
                                        <p:tgtEl>
                                          <p:spTgt spid="10"/>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EACB8A-649D-45F1-A05B-751A91440B86}"/>
              </a:ext>
            </a:extLst>
          </p:cNvPr>
          <p:cNvSpPr txBox="1"/>
          <p:nvPr/>
        </p:nvSpPr>
        <p:spPr>
          <a:xfrm>
            <a:off x="1931125" y="945898"/>
            <a:ext cx="6472647" cy="3416320"/>
          </a:xfrm>
          <a:prstGeom prst="rect">
            <a:avLst/>
          </a:prstGeom>
          <a:noFill/>
        </p:spPr>
        <p:txBody>
          <a:bodyPr wrap="square">
            <a:spAutoFit/>
          </a:bodyPr>
          <a:lstStyle/>
          <a:p>
            <a:pPr>
              <a:spcBef>
                <a:spcPts val="600"/>
              </a:spcBef>
            </a:pPr>
            <a:r>
              <a:rPr lang="es-ES" sz="2400" b="1">
                <a:latin typeface="Constantia" panose="02030602050306030303" pitchFamily="18" charset="0"/>
              </a:rPr>
              <a:t>“</a:t>
            </a:r>
            <a:r>
              <a:rPr lang="en-US" sz="2400" b="1">
                <a:latin typeface="Constantia" panose="02030602050306030303" pitchFamily="18" charset="0"/>
              </a:rPr>
              <a:t>In your association with others, put yourself in their place. Enter into their feelings, their difficulties, their disappointments, their joys, and their sorrows. Identify yourself with them, and then do to them as, were you to exchange places with them, you would wish them to deal with you. This is the true rule of honesty.</a:t>
            </a:r>
            <a:r>
              <a:rPr lang="es-ES" sz="2400" b="1">
                <a:latin typeface="Constantia" panose="02030602050306030303" pitchFamily="18" charset="0"/>
              </a:rPr>
              <a:t>”</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035C6D93-3B73-49B1-87B5-36CF93B4091D}"/>
              </a:ext>
            </a:extLst>
          </p:cNvPr>
          <p:cNvSpPr txBox="1"/>
          <p:nvPr/>
        </p:nvSpPr>
        <p:spPr>
          <a:xfrm>
            <a:off x="425952" y="4765404"/>
            <a:ext cx="5339795" cy="338554"/>
          </a:xfrm>
          <a:prstGeom prst="rect">
            <a:avLst/>
          </a:prstGeom>
          <a:noFill/>
        </p:spPr>
        <p:txBody>
          <a:bodyPr wrap="none" rtlCol="0">
            <a:spAutoFit/>
          </a:bodyPr>
          <a:lstStyle/>
          <a:p>
            <a:r>
              <a:rPr lang="en-US" sz="1600" b="1"/>
              <a:t>E. G. W. (Thoughts From the Mount of Blessing, cp. 6, p. 134)</a:t>
            </a:r>
            <a:endParaRPr lang="es-ES" sz="1600" b="1" dirty="0"/>
          </a:p>
        </p:txBody>
      </p:sp>
    </p:spTree>
    <p:extLst>
      <p:ext uri="{BB962C8B-B14F-4D97-AF65-F5344CB8AC3E}">
        <p14:creationId xmlns:p14="http://schemas.microsoft.com/office/powerpoint/2010/main" val="181407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EF616AE-7630-4D7C-866E-96FAFBEA083D}"/>
              </a:ext>
            </a:extLst>
          </p:cNvPr>
          <p:cNvSpPr txBox="1"/>
          <p:nvPr/>
        </p:nvSpPr>
        <p:spPr>
          <a:xfrm>
            <a:off x="0" y="-78376"/>
            <a:ext cx="9143999" cy="769441"/>
          </a:xfrm>
          <a:prstGeom prst="rect">
            <a:avLst/>
          </a:prstGeom>
          <a:noFill/>
        </p:spPr>
        <p:txBody>
          <a:bodyPr wrap="square">
            <a:spAutoFit/>
          </a:bodyPr>
          <a:lstStyle/>
          <a:p>
            <a:pPr algn="ctr"/>
            <a:r>
              <a:rPr lang="es-ES" sz="4400">
                <a:ln w="0"/>
                <a:effectLst>
                  <a:outerShdw blurRad="38100" dist="19050" dir="2700000" algn="tl" rotWithShape="0">
                    <a:schemeClr val="dk1">
                      <a:alpha val="40000"/>
                    </a:schemeClr>
                  </a:outerShdw>
                </a:effectLst>
              </a:rPr>
              <a:t>TREATING THE STRANGER FAIRLY</a:t>
            </a:r>
            <a:endParaRPr lang="es-ES" sz="4400" dirty="0">
              <a:ln w="0"/>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id="{28F00813-16B3-44DF-8E1C-64561A6DFA8F}"/>
              </a:ext>
            </a:extLst>
          </p:cNvPr>
          <p:cNvSpPr txBox="1"/>
          <p:nvPr/>
        </p:nvSpPr>
        <p:spPr>
          <a:xfrm>
            <a:off x="-1" y="539571"/>
            <a:ext cx="9143999" cy="523220"/>
          </a:xfrm>
          <a:prstGeom prst="rect">
            <a:avLst/>
          </a:prstGeom>
          <a:noFill/>
        </p:spPr>
        <p:txBody>
          <a:bodyPr wrap="square">
            <a:spAutoFit/>
            <a:scene3d>
              <a:camera prst="orthographicFront"/>
              <a:lightRig rig="threePt" dir="t"/>
            </a:scene3d>
            <a:sp3d extrusionH="57150">
              <a:bevelT w="38100" h="38100"/>
            </a:sp3d>
          </a:bodyPr>
          <a:lstStyle/>
          <a:p>
            <a:pPr algn="ctr"/>
            <a:r>
              <a:rPr lang="es-ES" sz="1400" b="1">
                <a:solidFill>
                  <a:schemeClr val="accent3">
                    <a:lumMod val="75000"/>
                  </a:schemeClr>
                </a:solidFill>
                <a:latin typeface="Comic Sans MS" panose="030F0702030302020204" pitchFamily="66" charset="0"/>
              </a:rPr>
              <a:t>“</a:t>
            </a:r>
            <a:r>
              <a:rPr lang="en-US" sz="1400" b="1">
                <a:solidFill>
                  <a:schemeClr val="accent3">
                    <a:lumMod val="75000"/>
                  </a:schemeClr>
                </a:solidFill>
                <a:latin typeface="Comic Sans MS" panose="030F0702030302020204" pitchFamily="66" charset="0"/>
              </a:rPr>
              <a:t>Then I commanded your judges at that time, saying, ‘Hear the cases between your brethren, and judge righteously between a man and his brother or the stranger who is with him.’</a:t>
            </a:r>
            <a:r>
              <a:rPr lang="es-ES" sz="1400" b="1">
                <a:solidFill>
                  <a:schemeClr val="accent3">
                    <a:lumMod val="75000"/>
                  </a:schemeClr>
                </a:solidFill>
                <a:latin typeface="Comic Sans MS" panose="030F0702030302020204" pitchFamily="66" charset="0"/>
              </a:rPr>
              <a:t>” </a:t>
            </a:r>
            <a:r>
              <a:rPr lang="es-ES" sz="1200" b="1">
                <a:solidFill>
                  <a:schemeClr val="accent3">
                    <a:lumMod val="75000"/>
                  </a:schemeClr>
                </a:solidFill>
                <a:latin typeface="Comic Sans MS" panose="030F0702030302020204" pitchFamily="66" charset="0"/>
              </a:rPr>
              <a:t>(Deuteronomy 1:16</a:t>
            </a:r>
            <a:r>
              <a:rPr lang="es-ES" sz="1200" b="1" dirty="0">
                <a:solidFill>
                  <a:schemeClr val="accent3">
                    <a:lumMod val="75000"/>
                  </a:schemeClr>
                </a:solidFill>
                <a:latin typeface="Comic Sans MS" panose="030F0702030302020204" pitchFamily="66" charset="0"/>
              </a:rPr>
              <a:t>)</a:t>
            </a:r>
            <a:endParaRPr lang="es-ES" sz="1600" b="1"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A22FF0FD-4F29-4609-993E-6608F5F5BC1C}"/>
              </a:ext>
            </a:extLst>
          </p:cNvPr>
          <p:cNvSpPr txBox="1"/>
          <p:nvPr/>
        </p:nvSpPr>
        <p:spPr>
          <a:xfrm>
            <a:off x="3004478" y="1086291"/>
            <a:ext cx="6066225" cy="2108269"/>
          </a:xfrm>
          <a:prstGeom prst="rect">
            <a:avLst/>
          </a:prstGeom>
          <a:noFill/>
        </p:spPr>
        <p:txBody>
          <a:bodyPr wrap="square" rtlCol="0">
            <a:spAutoFit/>
          </a:bodyPr>
          <a:lstStyle/>
          <a:p>
            <a:pPr>
              <a:spcBef>
                <a:spcPts val="600"/>
              </a:spcBef>
            </a:pPr>
            <a:r>
              <a:rPr lang="en-US" b="1"/>
              <a:t>God wants everyone to be treated fairly, no matter their social position: stranger or native, poor or rich (Dt. 16:19; 27:17; 27:19).</a:t>
            </a:r>
            <a:endParaRPr lang="es-ES" b="1" dirty="0"/>
          </a:p>
          <a:p>
            <a:pPr>
              <a:spcBef>
                <a:spcPts val="600"/>
              </a:spcBef>
            </a:pPr>
            <a:r>
              <a:rPr lang="en-US" b="1"/>
              <a:t>These rules are based in God’s own nature. He is fair and does not accept bribes (Dt. 10:17). The messages of the prophets are full of reprimands for subjecting the defenseless to the poor treatment (Jer. 22:3; Ez. 22:29; Zec. 7:10; Mal. 3:5).</a:t>
            </a:r>
            <a:endParaRPr lang="es-ES" b="1" dirty="0"/>
          </a:p>
        </p:txBody>
      </p:sp>
      <p:pic>
        <p:nvPicPr>
          <p:cNvPr id="6" name="Imagen 5" descr="Imagen que contiene edificio, persona, exterior, grupo&#10;&#10;Descripción generada automáticamente">
            <a:extLst>
              <a:ext uri="{FF2B5EF4-FFF2-40B4-BE49-F238E27FC236}">
                <a16:creationId xmlns:a16="http://schemas.microsoft.com/office/drawing/2014/main" id="{CEFB90DA-9F1D-4981-9019-E31CEF315E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970" y="2878695"/>
            <a:ext cx="2855708" cy="2074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FEB8E38B-8614-4F45-86DA-2A99F1CD27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972" y="1182402"/>
            <a:ext cx="2855708" cy="1574270"/>
          </a:xfrm>
          <a:prstGeom prst="rect">
            <a:avLst/>
          </a:prstGeom>
          <a:ln w="38100" cap="sq">
            <a:solidFill>
              <a:srgbClr val="A48C6E"/>
            </a:solidFill>
            <a:prstDash val="solid"/>
            <a:miter lim="800000"/>
          </a:ln>
          <a:effectLst>
            <a:outerShdw blurRad="50800" dist="38100" dir="2700000" algn="tl" rotWithShape="0">
              <a:srgbClr val="000000">
                <a:alpha val="43000"/>
              </a:srgbClr>
            </a:outerShdw>
          </a:effectLst>
        </p:spPr>
      </p:pic>
      <p:pic>
        <p:nvPicPr>
          <p:cNvPr id="9" name="Imagen 8" descr="Un grupo de personas sentadas&#10;&#10;Descripción generada automáticamente">
            <a:extLst>
              <a:ext uri="{FF2B5EF4-FFF2-40B4-BE49-F238E27FC236}">
                <a16:creationId xmlns:a16="http://schemas.microsoft.com/office/drawing/2014/main" id="{7DEA9D10-CC3E-469F-B996-20745806B5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80803" y="3217568"/>
            <a:ext cx="2339102" cy="1754326"/>
          </a:xfrm>
          <a:prstGeom prst="ellipse">
            <a:avLst/>
          </a:prstGeom>
          <a:ln w="63500" cap="rnd">
            <a:solidFill>
              <a:srgbClr val="AA622A"/>
            </a:solidFill>
          </a:ln>
          <a:effectLst/>
          <a:scene3d>
            <a:camera prst="orthographicFront"/>
            <a:lightRig rig="contrasting" dir="t">
              <a:rot lat="0" lon="0" rev="3000000"/>
            </a:lightRig>
          </a:scene3d>
          <a:sp3d contourW="7620">
            <a:bevelT w="95250" h="31750"/>
            <a:contourClr>
              <a:srgbClr val="333333"/>
            </a:contourClr>
          </a:sp3d>
        </p:spPr>
      </p:pic>
      <p:sp>
        <p:nvSpPr>
          <p:cNvPr id="11" name="CuadroTexto 10">
            <a:extLst>
              <a:ext uri="{FF2B5EF4-FFF2-40B4-BE49-F238E27FC236}">
                <a16:creationId xmlns:a16="http://schemas.microsoft.com/office/drawing/2014/main" id="{C30E4659-FBCF-4660-B7F7-E2648C13D812}"/>
              </a:ext>
            </a:extLst>
          </p:cNvPr>
          <p:cNvSpPr txBox="1"/>
          <p:nvPr/>
        </p:nvSpPr>
        <p:spPr>
          <a:xfrm>
            <a:off x="3004477" y="3193937"/>
            <a:ext cx="3603878" cy="1754326"/>
          </a:xfrm>
          <a:prstGeom prst="rect">
            <a:avLst/>
          </a:prstGeom>
          <a:noFill/>
        </p:spPr>
        <p:txBody>
          <a:bodyPr wrap="square">
            <a:spAutoFit/>
          </a:bodyPr>
          <a:lstStyle/>
          <a:p>
            <a:pPr>
              <a:spcBef>
                <a:spcPts val="600"/>
              </a:spcBef>
            </a:pPr>
            <a:r>
              <a:rPr lang="en-US" b="1"/>
              <a:t>We may not have legal authority to change the laws of our country or how they are applied. However, we can treat everyone we meet the same way regardless of their condition.</a:t>
            </a:r>
            <a:endParaRPr lang="es-ES" b="1" dirty="0"/>
          </a:p>
        </p:txBody>
      </p:sp>
    </p:spTree>
    <p:extLst>
      <p:ext uri="{BB962C8B-B14F-4D97-AF65-F5344CB8AC3E}">
        <p14:creationId xmlns:p14="http://schemas.microsoft.com/office/powerpoint/2010/main" val="284527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1000"/>
                                        <p:tgtEl>
                                          <p:spTgt spid="9"/>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texto, libro, foto, diferente&#10;&#10;Descripción generada automáticamente">
            <a:extLst>
              <a:ext uri="{FF2B5EF4-FFF2-40B4-BE49-F238E27FC236}">
                <a16:creationId xmlns:a16="http://schemas.microsoft.com/office/drawing/2014/main" id="{D71EA38A-8BAF-4DD9-81EA-0B46E81554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40532" y="1208858"/>
            <a:ext cx="1020280" cy="1761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Imagen que contiene interior, hombre, sostener, parado&#10;&#10;Descripción generada automáticamente">
            <a:extLst>
              <a:ext uri="{FF2B5EF4-FFF2-40B4-BE49-F238E27FC236}">
                <a16:creationId xmlns:a16="http://schemas.microsoft.com/office/drawing/2014/main" id="{6474114D-F5FA-4DF4-8520-806923C3AA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92334" y="1711817"/>
            <a:ext cx="2570651" cy="2961020"/>
          </a:xfrm>
          <a:prstGeom prst="rect">
            <a:avLst/>
          </a:prstGeom>
        </p:spPr>
      </p:pic>
      <p:sp>
        <p:nvSpPr>
          <p:cNvPr id="3" name="CuadroTexto 2">
            <a:extLst>
              <a:ext uri="{FF2B5EF4-FFF2-40B4-BE49-F238E27FC236}">
                <a16:creationId xmlns:a16="http://schemas.microsoft.com/office/drawing/2014/main" id="{808FA5D4-FFA3-4525-A71F-7403385C8011}"/>
              </a:ext>
            </a:extLst>
          </p:cNvPr>
          <p:cNvSpPr txBox="1"/>
          <p:nvPr/>
        </p:nvSpPr>
        <p:spPr>
          <a:xfrm>
            <a:off x="0" y="-65311"/>
            <a:ext cx="9144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rgbClr val="FCDB77"/>
                </a:solidFill>
                <a:effectLst>
                  <a:glow rad="88900">
                    <a:srgbClr val="001E26"/>
                  </a:glow>
                </a:effectLst>
              </a:rPr>
              <a:t>CARING FOR THE STRANGER</a:t>
            </a:r>
            <a:endParaRPr lang="es-ES" sz="4400" b="1" dirty="0">
              <a:ln/>
              <a:solidFill>
                <a:srgbClr val="FCDB77"/>
              </a:solidFill>
              <a:effectLst>
                <a:glow rad="88900">
                  <a:srgbClr val="001E26"/>
                </a:glow>
              </a:effectLst>
            </a:endParaRPr>
          </a:p>
        </p:txBody>
      </p:sp>
      <p:sp>
        <p:nvSpPr>
          <p:cNvPr id="4" name="CuadroTexto 3">
            <a:extLst>
              <a:ext uri="{FF2B5EF4-FFF2-40B4-BE49-F238E27FC236}">
                <a16:creationId xmlns:a16="http://schemas.microsoft.com/office/drawing/2014/main" id="{0EEE3AFE-9971-4D00-9007-6AE4D705EAD3}"/>
              </a:ext>
            </a:extLst>
          </p:cNvPr>
          <p:cNvSpPr txBox="1"/>
          <p:nvPr/>
        </p:nvSpPr>
        <p:spPr>
          <a:xfrm>
            <a:off x="97746" y="570779"/>
            <a:ext cx="8948508" cy="584775"/>
          </a:xfrm>
          <a:prstGeom prst="rect">
            <a:avLst/>
          </a:prstGeom>
          <a:noFill/>
        </p:spPr>
        <p:txBody>
          <a:bodyPr wrap="square">
            <a:spAutoFit/>
          </a:bodyPr>
          <a:lstStyle/>
          <a:p>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bg1"/>
                </a:solidFill>
                <a:effectLst>
                  <a:outerShdw blurRad="38100" dist="38100" dir="2700000" algn="tl">
                    <a:srgbClr val="000000">
                      <a:alpha val="43137"/>
                    </a:srgbClr>
                  </a:outerShdw>
                </a:effectLst>
                <a:latin typeface="Comic Sans MS" panose="030F0702030302020204" pitchFamily="66" charset="0"/>
              </a:rPr>
              <a:t>You shall not oppress a hired servant who is poor and needy, whether one of your brethren or one of the aliens who is in your land within your gates.</a:t>
            </a: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(Deuteronomy 24:14</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FF5B5D2-7794-40B5-B126-0257DD344511}"/>
              </a:ext>
            </a:extLst>
          </p:cNvPr>
          <p:cNvSpPr txBox="1"/>
          <p:nvPr/>
        </p:nvSpPr>
        <p:spPr>
          <a:xfrm>
            <a:off x="1741714" y="1289873"/>
            <a:ext cx="6198818" cy="1200329"/>
          </a:xfrm>
          <a:prstGeom prst="rect">
            <a:avLst/>
          </a:prstGeom>
          <a:noFill/>
        </p:spPr>
        <p:txBody>
          <a:bodyPr wrap="square" rtlCol="0">
            <a:spAutoFit/>
          </a:bodyPr>
          <a:lstStyle/>
          <a:p>
            <a:pPr>
              <a:spcBef>
                <a:spcPts val="600"/>
              </a:spcBef>
            </a:pPr>
            <a:r>
              <a:rPr lang="en-US" b="1"/>
              <a:t>Paying the wage of the workers promptly, returning the clothes borrowed from the poor, not going into someone’s house to collect the debt. These are ways to show respect and care for those in need and for the stranger (Dt. 24:10-15).</a:t>
            </a:r>
            <a:endParaRPr lang="es-ES" b="1" dirty="0"/>
          </a:p>
        </p:txBody>
      </p:sp>
      <p:pic>
        <p:nvPicPr>
          <p:cNvPr id="7" name="Imagen 6">
            <a:extLst>
              <a:ext uri="{FF2B5EF4-FFF2-40B4-BE49-F238E27FC236}">
                <a16:creationId xmlns:a16="http://schemas.microsoft.com/office/drawing/2014/main" id="{6C820815-2958-49B6-B715-F7A11FBC5B2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07" y="2693436"/>
            <a:ext cx="2367720" cy="1666421"/>
          </a:xfrm>
          <a:prstGeom prst="rect">
            <a:avLst/>
          </a:prstGeom>
          <a:scene3d>
            <a:camera prst="orthographicFront"/>
            <a:lightRig rig="threePt" dir="t"/>
          </a:scene3d>
          <a:sp3d>
            <a:bevelT prst="slope"/>
          </a:sp3d>
        </p:spPr>
      </p:pic>
      <p:sp>
        <p:nvSpPr>
          <p:cNvPr id="11" name="CuadroTexto 10">
            <a:extLst>
              <a:ext uri="{FF2B5EF4-FFF2-40B4-BE49-F238E27FC236}">
                <a16:creationId xmlns:a16="http://schemas.microsoft.com/office/drawing/2014/main" id="{4F7F72D6-106D-4A90-98C2-7213C73930BF}"/>
              </a:ext>
            </a:extLst>
          </p:cNvPr>
          <p:cNvSpPr txBox="1"/>
          <p:nvPr/>
        </p:nvSpPr>
        <p:spPr>
          <a:xfrm>
            <a:off x="2504051" y="2636871"/>
            <a:ext cx="3615106" cy="1754326"/>
          </a:xfrm>
          <a:prstGeom prst="rect">
            <a:avLst/>
          </a:prstGeom>
          <a:noFill/>
        </p:spPr>
        <p:txBody>
          <a:bodyPr wrap="square">
            <a:spAutoFit/>
          </a:bodyPr>
          <a:lstStyle/>
          <a:p>
            <a:pPr>
              <a:spcBef>
                <a:spcPts val="600"/>
              </a:spcBef>
            </a:pPr>
            <a:r>
              <a:rPr lang="en-US" b="1"/>
              <a:t>James wrote about the same respect and care for those in need within the Church, rejecting the privileges of the rich which are a detriment to the poor </a:t>
            </a:r>
            <a:br>
              <a:rPr lang="en-US" b="1"/>
            </a:br>
            <a:r>
              <a:rPr lang="en-US" b="1"/>
              <a:t>(James 2:1-7).</a:t>
            </a:r>
            <a:endParaRPr lang="es-ES" b="1" dirty="0"/>
          </a:p>
        </p:txBody>
      </p:sp>
      <p:sp>
        <p:nvSpPr>
          <p:cNvPr id="13" name="CuadroTexto 12">
            <a:extLst>
              <a:ext uri="{FF2B5EF4-FFF2-40B4-BE49-F238E27FC236}">
                <a16:creationId xmlns:a16="http://schemas.microsoft.com/office/drawing/2014/main" id="{7913D721-6358-4ED9-A95A-C4B682B57DF2}"/>
              </a:ext>
            </a:extLst>
          </p:cNvPr>
          <p:cNvSpPr txBox="1"/>
          <p:nvPr/>
        </p:nvSpPr>
        <p:spPr>
          <a:xfrm>
            <a:off x="111107" y="4455254"/>
            <a:ext cx="8553477" cy="646331"/>
          </a:xfrm>
          <a:prstGeom prst="rect">
            <a:avLst/>
          </a:prstGeom>
          <a:noFill/>
        </p:spPr>
        <p:txBody>
          <a:bodyPr wrap="square">
            <a:spAutoFit/>
          </a:bodyPr>
          <a:lstStyle/>
          <a:p>
            <a:pPr>
              <a:spcBef>
                <a:spcPts val="600"/>
              </a:spcBef>
            </a:pPr>
            <a:r>
              <a:rPr lang="en-US" b="1"/>
              <a:t>James considered partiality a transgression of the Ten Commandments (James 2:8-11). Pure religion involves caring for others (James 1:27).</a:t>
            </a:r>
            <a:endParaRPr lang="es-ES" b="1" dirty="0"/>
          </a:p>
        </p:txBody>
      </p:sp>
      <p:pic>
        <p:nvPicPr>
          <p:cNvPr id="15" name="Imagen 14" descr="Un dibujo de una persona&#10;&#10;Descripción generada automáticamente con confianza baja">
            <a:extLst>
              <a:ext uri="{FF2B5EF4-FFF2-40B4-BE49-F238E27FC236}">
                <a16:creationId xmlns:a16="http://schemas.microsoft.com/office/drawing/2014/main" id="{4C81A57D-AA24-4809-B41B-8C574230E6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682" y="1247648"/>
            <a:ext cx="1615362" cy="1295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335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EACB8A-649D-45F1-A05B-751A91440B86}"/>
              </a:ext>
            </a:extLst>
          </p:cNvPr>
          <p:cNvSpPr txBox="1"/>
          <p:nvPr/>
        </p:nvSpPr>
        <p:spPr>
          <a:xfrm>
            <a:off x="2025469" y="699699"/>
            <a:ext cx="6987902" cy="3939540"/>
          </a:xfrm>
          <a:prstGeom prst="rect">
            <a:avLst/>
          </a:prstGeom>
          <a:noFill/>
        </p:spPr>
        <p:txBody>
          <a:bodyPr wrap="square">
            <a:spAutoFit/>
          </a:bodyPr>
          <a:lstStyle/>
          <a:p>
            <a:pPr>
              <a:spcBef>
                <a:spcPts val="600"/>
              </a:spcBef>
            </a:pPr>
            <a:r>
              <a:rPr lang="es-ES" sz="2500" b="1">
                <a:latin typeface="Constantia" panose="02030602050306030303" pitchFamily="18" charset="0"/>
              </a:rPr>
              <a:t>“</a:t>
            </a:r>
            <a:r>
              <a:rPr lang="en-US" sz="2500" b="1">
                <a:latin typeface="Constantia" panose="02030602050306030303" pitchFamily="18" charset="0"/>
              </a:rPr>
              <a:t>Christ recognized no distinction of nationality or rank or creed. The scribes and Pharisees desired to make a local and a national benefit of the gifts of heaven and to exclude the rest of God’s family in the world. But Christ came to break down every wall of partition. He came to show that His gift of mercy and love is as unconfined as the air, the light, or the showers of rain that refresh the earth.</a:t>
            </a:r>
            <a:r>
              <a:rPr lang="es-ES" sz="2500" b="1">
                <a:latin typeface="Constantia" panose="02030602050306030303" pitchFamily="18" charset="0"/>
              </a:rPr>
              <a:t>”</a:t>
            </a:r>
            <a:endParaRPr lang="es-ES"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035C6D93-3B73-49B1-87B5-36CF93B4091D}"/>
              </a:ext>
            </a:extLst>
          </p:cNvPr>
          <p:cNvSpPr txBox="1"/>
          <p:nvPr/>
        </p:nvSpPr>
        <p:spPr>
          <a:xfrm>
            <a:off x="5121744" y="4484189"/>
            <a:ext cx="4022256" cy="338554"/>
          </a:xfrm>
          <a:prstGeom prst="rect">
            <a:avLst/>
          </a:prstGeom>
          <a:noFill/>
        </p:spPr>
        <p:txBody>
          <a:bodyPr wrap="none" rtlCol="0">
            <a:spAutoFit/>
          </a:bodyPr>
          <a:lstStyle/>
          <a:p>
            <a:pPr algn="r"/>
            <a:r>
              <a:rPr lang="en-US" sz="1600" b="1"/>
              <a:t>E. G. W. (The Ministry of Healing, cp. 1, p. 25)</a:t>
            </a:r>
            <a:endParaRPr lang="es-ES" sz="1600" b="1" dirty="0"/>
          </a:p>
        </p:txBody>
      </p:sp>
    </p:spTree>
    <p:extLst>
      <p:ext uri="{BB962C8B-B14F-4D97-AF65-F5344CB8AC3E}">
        <p14:creationId xmlns:p14="http://schemas.microsoft.com/office/powerpoint/2010/main" val="273435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1075</Words>
  <Application>Microsoft Office PowerPoint</Application>
  <PresentationFormat>Presentación en pantalla (16:9)</PresentationFormat>
  <Paragraphs>45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Calibri</vt:lpstr>
      <vt:lpstr>Arial</vt:lpstr>
      <vt:lpstr>Calibri Light</vt:lpstr>
      <vt:lpstr>Comic Sans MS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65</cp:revision>
  <dcterms:created xsi:type="dcterms:W3CDTF">2021-10-03T14:38:22Z</dcterms:created>
  <dcterms:modified xsi:type="dcterms:W3CDTF">2021-10-11T14:22:20Z</dcterms:modified>
</cp:coreProperties>
</file>