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6" r:id="rId2"/>
    <p:sldId id="257" r:id="rId3"/>
    <p:sldId id="258" r:id="rId4"/>
    <p:sldId id="259" r:id="rId5"/>
    <p:sldId id="265" r:id="rId6"/>
    <p:sldId id="260" r:id="rId7"/>
    <p:sldId id="261" r:id="rId8"/>
    <p:sldId id="262" r:id="rId9"/>
    <p:sldId id="264" r:id="rId10"/>
  </p:sldIdLst>
  <p:sldSz cx="9144000" cy="5143500" type="screen16x9"/>
  <p:notesSz cx="6858000" cy="9144000"/>
  <p:embeddedFontLst>
    <p:embeddedFont>
      <p:font typeface="Calibri Light" panose="020F0302020204030204" pitchFamily="34" charset="0"/>
      <p:regular r:id="rId11"/>
      <p:italic r:id="rId12"/>
    </p:embeddedFont>
    <p:embeddedFont>
      <p:font typeface="Constantia" panose="02030602050306030303" pitchFamily="18"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游ゴシック" panose="020B0400000000000000" pitchFamily="50" charset="-128"/>
      <p:regular r:id="rId21"/>
      <p:bold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300"/>
    <a:srgbClr val="E3DE00"/>
    <a:srgbClr val="FFFF67"/>
    <a:srgbClr val="484600"/>
    <a:srgbClr val="0E38ED"/>
    <a:srgbClr val="7A0F15"/>
    <a:srgbClr val="8E5100"/>
    <a:srgbClr val="FF9300"/>
    <a:srgbClr val="863210"/>
    <a:srgbClr val="295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F3A0D-3CA5-452A-9EA3-DB6D1CC8A6FE}" v="115" dt="2021-07-10T17:06:4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345055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420387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161190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3772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2FE809-5202-4D8D-BDC4-A71BAF863A1F}" type="datetimeFigureOut">
              <a:rPr lang="es-ES" smtClean="0"/>
              <a:t>11/08/2021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30874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2FE809-5202-4D8D-BDC4-A71BAF863A1F}" type="datetimeFigureOut">
              <a:rPr lang="es-ES" smtClean="0"/>
              <a:t>11/08/2021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4984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2FE809-5202-4D8D-BDC4-A71BAF863A1F}" type="datetimeFigureOut">
              <a:rPr lang="es-ES" smtClean="0"/>
              <a:t>11/08/2021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94488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2FE809-5202-4D8D-BDC4-A71BAF863A1F}" type="datetimeFigureOut">
              <a:rPr lang="es-ES" smtClean="0"/>
              <a:t>11/08/2021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53385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FE809-5202-4D8D-BDC4-A71BAF863A1F}" type="datetimeFigureOut">
              <a:rPr lang="es-ES" smtClean="0"/>
              <a:t>11/08/2021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4480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2FE809-5202-4D8D-BDC4-A71BAF863A1F}" type="datetimeFigureOut">
              <a:rPr lang="es-ES" smtClean="0"/>
              <a:t>11/08/2021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24891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2FE809-5202-4D8D-BDC4-A71BAF863A1F}" type="datetimeFigureOut">
              <a:rPr lang="es-ES" smtClean="0"/>
              <a:t>11/08/2021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EBDBE75-EF7B-4448-8DA5-0E06885A2CD9}" type="slidenum">
              <a:rPr lang="es-ES" smtClean="0"/>
              <a:t>‹#›</a:t>
            </a:fld>
            <a:endParaRPr lang="es-ES"/>
          </a:p>
        </p:txBody>
      </p:sp>
    </p:spTree>
    <p:extLst>
      <p:ext uri="{BB962C8B-B14F-4D97-AF65-F5344CB8AC3E}">
        <p14:creationId xmlns:p14="http://schemas.microsoft.com/office/powerpoint/2010/main" val="32188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2FE809-5202-4D8D-BDC4-A71BAF863A1F}" type="datetimeFigureOut">
              <a:rPr lang="es-ES" smtClean="0"/>
              <a:t>11/08/2021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EBDBE75-EF7B-4448-8DA5-0E06885A2CD9}" type="slidenum">
              <a:rPr lang="es-ES" smtClean="0"/>
              <a:t>‹#›</a:t>
            </a:fld>
            <a:endParaRPr lang="es-ES"/>
          </a:p>
        </p:txBody>
      </p:sp>
    </p:spTree>
    <p:extLst>
      <p:ext uri="{BB962C8B-B14F-4D97-AF65-F5344CB8AC3E}">
        <p14:creationId xmlns:p14="http://schemas.microsoft.com/office/powerpoint/2010/main" val="2822671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AFE8227-C443-417B-BA91-520EB1EF4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37919883-DE95-4ED3-B703-ABA3FA8F35A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
          <a:stretch/>
        </p:blipFill>
        <p:spPr>
          <a:xfrm>
            <a:off x="20" y="323"/>
            <a:ext cx="6086455" cy="4806233"/>
          </a:xfrm>
          <a:prstGeom prst="rect">
            <a:avLst/>
          </a:prstGeom>
        </p:spPr>
      </p:pic>
      <p:sp>
        <p:nvSpPr>
          <p:cNvPr id="12" name="Rectangle 11">
            <a:extLst>
              <a:ext uri="{FF2B5EF4-FFF2-40B4-BE49-F238E27FC236}">
                <a16:creationId xmlns:a16="http://schemas.microsoft.com/office/drawing/2014/main" xmlns=""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4806555"/>
            <a:ext cx="9143997" cy="3429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a:extLst>
              <a:ext uri="{FF2B5EF4-FFF2-40B4-BE49-F238E27FC236}">
                <a16:creationId xmlns:a16="http://schemas.microsoft.com/office/drawing/2014/main" xmlns=""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4806556"/>
            <a:ext cx="6086475" cy="336944"/>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xmlns="" id="{0B2F8ED4-89A3-4A70-82A2-4818AB55F589}"/>
              </a:ext>
            </a:extLst>
          </p:cNvPr>
          <p:cNvSpPr txBox="1"/>
          <p:nvPr/>
        </p:nvSpPr>
        <p:spPr>
          <a:xfrm>
            <a:off x="6086448" y="9250"/>
            <a:ext cx="3057532" cy="4056367"/>
          </a:xfrm>
          <a:prstGeom prst="rect">
            <a:avLst/>
          </a:prstGeom>
          <a:noFill/>
        </p:spPr>
        <p:txBody>
          <a:bodyPr wrap="square" rtlCol="0">
            <a:spAutoFit/>
            <a:scene3d>
              <a:camera prst="orthographicFront"/>
              <a:lightRig rig="twoPt" dir="t"/>
            </a:scene3d>
            <a:sp3d extrusionH="57150">
              <a:bevelT w="69850" h="38100" prst="cross"/>
            </a:sp3d>
          </a:bodyPr>
          <a:lstStyle/>
          <a:p>
            <a:pPr algn="ctr">
              <a:lnSpc>
                <a:spcPct val="150000"/>
              </a:lnSpc>
            </a:pPr>
            <a:r>
              <a:rPr lang="ja-JP" altLang="en-US" sz="4400" b="1" dirty="0">
                <a:ln w="12700">
                  <a:solidFill>
                    <a:schemeClr val="accent1"/>
                  </a:solidFill>
                  <a:prstDash val="solid"/>
                </a:ln>
                <a:solidFill>
                  <a:srgbClr val="29A8FF"/>
                </a:solidFill>
                <a:effectLst>
                  <a:outerShdw dist="38100" dir="2640000" algn="bl" rotWithShape="0">
                    <a:srgbClr val="0370B9"/>
                  </a:outerShdw>
                </a:effectLst>
              </a:rPr>
              <a:t>「わたしのもとに</a:t>
            </a:r>
            <a:endParaRPr lang="en-US" altLang="ja-JP" sz="4400" b="1" dirty="0">
              <a:ln w="12700">
                <a:solidFill>
                  <a:schemeClr val="accent1"/>
                </a:solidFill>
                <a:prstDash val="solid"/>
              </a:ln>
              <a:solidFill>
                <a:srgbClr val="29A8FF"/>
              </a:solidFill>
              <a:effectLst>
                <a:outerShdw dist="38100" dir="2640000" algn="bl" rotWithShape="0">
                  <a:srgbClr val="0370B9"/>
                </a:outerShdw>
              </a:effectLst>
            </a:endParaRPr>
          </a:p>
          <a:p>
            <a:pPr algn="ctr">
              <a:lnSpc>
                <a:spcPct val="150000"/>
              </a:lnSpc>
            </a:pPr>
            <a:r>
              <a:rPr lang="ja-JP" altLang="en-US" sz="4400" b="1" dirty="0">
                <a:ln w="12700">
                  <a:solidFill>
                    <a:schemeClr val="accent1"/>
                  </a:solidFill>
                  <a:prstDash val="solid"/>
                </a:ln>
                <a:solidFill>
                  <a:srgbClr val="29A8FF"/>
                </a:solidFill>
                <a:effectLst>
                  <a:outerShdw dist="38100" dir="2640000" algn="bl" rotWithShape="0">
                    <a:srgbClr val="0370B9"/>
                  </a:outerShdw>
                </a:effectLst>
              </a:rPr>
              <a:t>来なさい・・」</a:t>
            </a:r>
            <a:endParaRPr lang="es-ES" sz="4400" b="1" dirty="0">
              <a:ln w="12700">
                <a:solidFill>
                  <a:schemeClr val="accent1"/>
                </a:solidFill>
                <a:prstDash val="solid"/>
              </a:ln>
              <a:solidFill>
                <a:srgbClr val="29A8FF"/>
              </a:solidFill>
              <a:effectLst>
                <a:outerShdw dist="38100" dir="2640000" algn="bl" rotWithShape="0">
                  <a:srgbClr val="0370B9"/>
                </a:outerShdw>
              </a:effectLst>
            </a:endParaRPr>
          </a:p>
        </p:txBody>
      </p:sp>
      <p:sp>
        <p:nvSpPr>
          <p:cNvPr id="13" name="CuadroTexto 12">
            <a:extLst>
              <a:ext uri="{FF2B5EF4-FFF2-40B4-BE49-F238E27FC236}">
                <a16:creationId xmlns:a16="http://schemas.microsoft.com/office/drawing/2014/main" xmlns="" id="{15EC42DD-D8AB-433A-B841-040D9B16F082}"/>
              </a:ext>
            </a:extLst>
          </p:cNvPr>
          <p:cNvSpPr txBox="1"/>
          <p:nvPr/>
        </p:nvSpPr>
        <p:spPr>
          <a:xfrm>
            <a:off x="-1" y="4795696"/>
            <a:ext cx="6086449" cy="338554"/>
          </a:xfrm>
          <a:prstGeom prst="rect">
            <a:avLst/>
          </a:prstGeom>
          <a:noFill/>
        </p:spPr>
        <p:txBody>
          <a:bodyPr wrap="square" rtlCol="0">
            <a:spAutoFit/>
          </a:bodyPr>
          <a:lstStyle/>
          <a:p>
            <a:pPr algn="ctr"/>
            <a:r>
              <a:rPr lang="en-US" altLang="ja-JP" sz="1600" b="1" dirty="0">
                <a:solidFill>
                  <a:schemeClr val="bg1"/>
                </a:solidFill>
                <a:effectLst>
                  <a:outerShdw blurRad="38100" dist="38100" dir="2700000" algn="tl">
                    <a:srgbClr val="000000">
                      <a:alpha val="43137"/>
                    </a:srgbClr>
                  </a:outerShdw>
                </a:effectLst>
              </a:rPr>
              <a:t>2021</a:t>
            </a:r>
            <a:r>
              <a:rPr lang="ja-JP" altLang="en-US" sz="1600" b="1" dirty="0">
                <a:solidFill>
                  <a:schemeClr val="bg1"/>
                </a:solidFill>
                <a:effectLst>
                  <a:outerShdw blurRad="38100" dist="38100" dir="2700000" algn="tl">
                    <a:srgbClr val="000000">
                      <a:alpha val="43137"/>
                    </a:srgbClr>
                  </a:outerShdw>
                </a:effectLst>
              </a:rPr>
              <a:t>年</a:t>
            </a:r>
            <a:r>
              <a:rPr lang="en-US" altLang="ja-JP" sz="1600" b="1" dirty="0">
                <a:solidFill>
                  <a:schemeClr val="bg1"/>
                </a:solidFill>
                <a:effectLst>
                  <a:outerShdw blurRad="38100" dist="38100" dir="2700000" algn="tl">
                    <a:srgbClr val="000000">
                      <a:alpha val="43137"/>
                    </a:srgbClr>
                  </a:outerShdw>
                </a:effectLst>
              </a:rPr>
              <a:t>7</a:t>
            </a:r>
            <a:r>
              <a:rPr lang="ja-JP" altLang="en-US" sz="1600" b="1" dirty="0">
                <a:solidFill>
                  <a:schemeClr val="bg1"/>
                </a:solidFill>
                <a:effectLst>
                  <a:outerShdw blurRad="38100" dist="38100" dir="2700000" algn="tl">
                    <a:srgbClr val="000000">
                      <a:alpha val="43137"/>
                    </a:srgbClr>
                  </a:outerShdw>
                </a:effectLst>
              </a:rPr>
              <a:t>月</a:t>
            </a:r>
            <a:r>
              <a:rPr lang="en-US" altLang="ja-JP" sz="1600" b="1" dirty="0">
                <a:solidFill>
                  <a:schemeClr val="bg1"/>
                </a:solidFill>
                <a:effectLst>
                  <a:outerShdw blurRad="38100" dist="38100" dir="2700000" algn="tl">
                    <a:srgbClr val="000000">
                      <a:alpha val="43137"/>
                    </a:srgbClr>
                  </a:outerShdw>
                </a:effectLst>
              </a:rPr>
              <a:t>31</a:t>
            </a:r>
            <a:r>
              <a:rPr lang="ja-JP" altLang="en-US" sz="1600" b="1" dirty="0">
                <a:solidFill>
                  <a:schemeClr val="bg1"/>
                </a:solidFill>
                <a:effectLst>
                  <a:outerShdw blurRad="38100" dist="38100" dir="2700000" algn="tl">
                    <a:srgbClr val="000000">
                      <a:alpha val="43137"/>
                    </a:srgbClr>
                  </a:outerShdw>
                </a:effectLst>
              </a:rPr>
              <a:t>日　第</a:t>
            </a:r>
            <a:r>
              <a:rPr lang="en-US" altLang="ja-JP" sz="1600" b="1" dirty="0">
                <a:solidFill>
                  <a:schemeClr val="bg1"/>
                </a:solidFill>
                <a:effectLst>
                  <a:outerShdw blurRad="38100" dist="38100" dir="2700000" algn="tl">
                    <a:srgbClr val="000000">
                      <a:alpha val="43137"/>
                    </a:srgbClr>
                  </a:outerShdw>
                </a:effectLst>
              </a:rPr>
              <a:t>5</a:t>
            </a:r>
            <a:r>
              <a:rPr lang="ja-JP" altLang="en-US" sz="1600" b="1" dirty="0">
                <a:solidFill>
                  <a:schemeClr val="bg1"/>
                </a:solidFill>
                <a:effectLst>
                  <a:outerShdw blurRad="38100" dist="38100" dir="2700000" algn="tl">
                    <a:srgbClr val="000000">
                      <a:alpha val="43137"/>
                    </a:srgbClr>
                  </a:outerShdw>
                </a:effectLst>
              </a:rPr>
              <a:t>課</a:t>
            </a:r>
            <a:endParaRPr lang="es-E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5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8574570-5345-4243-9DD8-B8935881AA2B}"/>
              </a:ext>
            </a:extLst>
          </p:cNvPr>
          <p:cNvSpPr txBox="1"/>
          <p:nvPr/>
        </p:nvSpPr>
        <p:spPr>
          <a:xfrm>
            <a:off x="4289145" y="2457653"/>
            <a:ext cx="4652382" cy="2277547"/>
          </a:xfrm>
          <a:prstGeom prst="rect">
            <a:avLst/>
          </a:prstGeom>
          <a:noFill/>
        </p:spPr>
        <p:txBody>
          <a:bodyPr wrap="square">
            <a:spAutoFit/>
            <a:scene3d>
              <a:camera prst="orthographicFront"/>
              <a:lightRig rig="threePt" dir="t"/>
            </a:scene3d>
            <a:sp3d extrusionH="57150">
              <a:bevelT w="38100" h="38100"/>
            </a:sp3d>
          </a:bodyPr>
          <a:lstStyle/>
          <a:p>
            <a:pPr marL="358775" indent="-358775">
              <a:spcBef>
                <a:spcPts val="600"/>
              </a:spcBef>
            </a:pPr>
            <a:r>
              <a:rPr lang="ja-JP" altLang="en-US" sz="1600" b="1" dirty="0">
                <a:solidFill>
                  <a:srgbClr val="29560A"/>
                </a:solidFill>
              </a:rPr>
              <a:t>「すべて重荷を負うて苦労しているものは、　私のもとに来なさい。休ませてあげよう。」</a:t>
            </a:r>
            <a:endParaRPr lang="es-ES" sz="1600" b="1" dirty="0">
              <a:solidFill>
                <a:srgbClr val="29560A"/>
              </a:solidFill>
            </a:endParaRPr>
          </a:p>
          <a:p>
            <a:pPr marL="358775" indent="-358775">
              <a:spcBef>
                <a:spcPts val="600"/>
              </a:spcBef>
            </a:pPr>
            <a:r>
              <a:rPr lang="ja-JP" altLang="en-US" b="1" dirty="0">
                <a:solidFill>
                  <a:srgbClr val="863210"/>
                </a:solidFill>
              </a:rPr>
              <a:t>「私の軛を負ってわたしに習いなさい。」</a:t>
            </a:r>
            <a:endParaRPr lang="en-US" altLang="ja-JP" b="1" dirty="0">
              <a:solidFill>
                <a:srgbClr val="863210"/>
              </a:solidFill>
            </a:endParaRPr>
          </a:p>
          <a:p>
            <a:pPr marL="358775" indent="-358775">
              <a:spcBef>
                <a:spcPts val="600"/>
              </a:spcBef>
            </a:pPr>
            <a:r>
              <a:rPr lang="ja-JP" altLang="en-US" b="1" dirty="0">
                <a:solidFill>
                  <a:srgbClr val="863210"/>
                </a:solidFill>
              </a:rPr>
              <a:t>「私は柔和で謙遜な者だから、あなた方は魂の休息を得るであろう。」</a:t>
            </a:r>
            <a:r>
              <a:rPr lang="en-US" b="1" dirty="0">
                <a:solidFill>
                  <a:srgbClr val="8E5100"/>
                </a:solidFill>
              </a:rPr>
              <a:t> </a:t>
            </a:r>
          </a:p>
          <a:p>
            <a:pPr marL="358775" indent="-358775">
              <a:spcBef>
                <a:spcPts val="600"/>
              </a:spcBef>
            </a:pPr>
            <a:r>
              <a:rPr lang="ja-JP" altLang="en-US" b="1" dirty="0">
                <a:solidFill>
                  <a:srgbClr val="8E5100"/>
                </a:solidFill>
              </a:rPr>
              <a:t>「私の軛は負いやすく、」</a:t>
            </a:r>
            <a:endParaRPr lang="es-ES" b="1" dirty="0">
              <a:solidFill>
                <a:srgbClr val="7A0F15"/>
              </a:solidFill>
            </a:endParaRPr>
          </a:p>
          <a:p>
            <a:pPr marL="358775" indent="-358775">
              <a:spcBef>
                <a:spcPts val="600"/>
              </a:spcBef>
            </a:pPr>
            <a:r>
              <a:rPr lang="ja-JP" altLang="en-US" b="1" dirty="0">
                <a:solidFill>
                  <a:srgbClr val="0E38ED"/>
                </a:solidFill>
              </a:rPr>
              <a:t>「私の荷は軽いからである。」</a:t>
            </a:r>
            <a:endParaRPr lang="es-ES" b="1" dirty="0">
              <a:solidFill>
                <a:srgbClr val="0E38ED"/>
              </a:solidFill>
            </a:endParaRPr>
          </a:p>
        </p:txBody>
      </p:sp>
      <p:sp>
        <p:nvSpPr>
          <p:cNvPr id="5" name="CuadroTexto 4">
            <a:extLst>
              <a:ext uri="{FF2B5EF4-FFF2-40B4-BE49-F238E27FC236}">
                <a16:creationId xmlns:a16="http://schemas.microsoft.com/office/drawing/2014/main" xmlns="" id="{2D379C00-A49E-4237-9AFB-83D436D8C145}"/>
              </a:ext>
            </a:extLst>
          </p:cNvPr>
          <p:cNvSpPr txBox="1"/>
          <p:nvPr/>
        </p:nvSpPr>
        <p:spPr>
          <a:xfrm>
            <a:off x="324622" y="196813"/>
            <a:ext cx="4572000" cy="1554272"/>
          </a:xfrm>
          <a:prstGeom prst="rect">
            <a:avLst/>
          </a:prstGeom>
          <a:noFill/>
        </p:spPr>
        <p:txBody>
          <a:bodyPr wrap="square">
            <a:spAutoFit/>
          </a:bodyPr>
          <a:lstStyle/>
          <a:p>
            <a:pPr>
              <a:spcBef>
                <a:spcPts val="600"/>
              </a:spcBef>
            </a:pPr>
            <a:r>
              <a:rPr lang="ja-JP" altLang="en-US" b="1" dirty="0"/>
              <a:t>マタイ</a:t>
            </a:r>
            <a:r>
              <a:rPr lang="en-US" b="1" dirty="0"/>
              <a:t> 11:28-30 </a:t>
            </a:r>
            <a:r>
              <a:rPr lang="ja-JP" altLang="en-US" b="1" dirty="0"/>
              <a:t>はキリストにある休息に関する必要不可欠な聖句です</a:t>
            </a:r>
            <a:r>
              <a:rPr lang="ja-JP" altLang="en-US" b="1" dirty="0" smtClean="0"/>
              <a:t>。</a:t>
            </a:r>
            <a:endParaRPr lang="en-US" altLang="ja-JP" b="1" dirty="0" smtClean="0"/>
          </a:p>
          <a:p>
            <a:pPr>
              <a:spcBef>
                <a:spcPts val="600"/>
              </a:spcBef>
            </a:pPr>
            <a:r>
              <a:rPr lang="ja-JP" altLang="en-US" b="1" dirty="0" smtClean="0"/>
              <a:t>この</a:t>
            </a:r>
            <a:r>
              <a:rPr lang="ja-JP" altLang="en-US" b="1" dirty="0"/>
              <a:t>聖句を学ぶことで私たちはイエス様の提供される休息の深さをより良く理解出来ます。</a:t>
            </a:r>
            <a:endParaRPr lang="es-ES" b="1" dirty="0"/>
          </a:p>
        </p:txBody>
      </p:sp>
      <p:pic>
        <p:nvPicPr>
          <p:cNvPr id="4" name="Imagen 3">
            <a:extLst>
              <a:ext uri="{FF2B5EF4-FFF2-40B4-BE49-F238E27FC236}">
                <a16:creationId xmlns:a16="http://schemas.microsoft.com/office/drawing/2014/main" xmlns="" id="{E759BA0B-D969-44AB-B1E3-1D4BF66DAC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4473" y="132809"/>
            <a:ext cx="3765058" cy="2044333"/>
          </a:xfrm>
          <a:prstGeom prst="roundRect">
            <a:avLst>
              <a:gd name="adj" fmla="val 8594"/>
            </a:avLst>
          </a:prstGeom>
          <a:solidFill>
            <a:srgbClr val="FFFFFF">
              <a:shade val="85000"/>
            </a:srgbClr>
          </a:solidFill>
          <a:ln w="28575">
            <a:solidFill>
              <a:schemeClr val="tx1"/>
            </a:solidFill>
          </a:ln>
          <a:effectLst/>
          <a:scene3d>
            <a:camera prst="orthographicFront"/>
            <a:lightRig rig="threePt" dir="t"/>
          </a:scene3d>
          <a:sp3d>
            <a:bevelT/>
          </a:sp3d>
        </p:spPr>
      </p:pic>
      <p:pic>
        <p:nvPicPr>
          <p:cNvPr id="11" name="Imagen 10">
            <a:extLst>
              <a:ext uri="{FF2B5EF4-FFF2-40B4-BE49-F238E27FC236}">
                <a16:creationId xmlns:a16="http://schemas.microsoft.com/office/drawing/2014/main" xmlns="" id="{000D5047-7D8C-4E97-982D-8AEE2DC607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202473" y="1872410"/>
            <a:ext cx="3133657" cy="3133657"/>
          </a:xfrm>
          <a:prstGeom prst="roundRect">
            <a:avLst>
              <a:gd name="adj" fmla="val 117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Imagen 12">
            <a:extLst>
              <a:ext uri="{FF2B5EF4-FFF2-40B4-BE49-F238E27FC236}">
                <a16:creationId xmlns:a16="http://schemas.microsoft.com/office/drawing/2014/main" xmlns="" id="{EFB4AD97-B460-46CA-AD19-91275B1483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47367" y="3486460"/>
            <a:ext cx="413303" cy="315467"/>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xmlns="" id="{C5F2A8E4-E0BA-42F5-9EDD-F9EC26AAC4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40372" y="4368158"/>
            <a:ext cx="413303" cy="315467"/>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xmlns="" id="{DF211036-FA16-4EA0-881F-42781610B1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40373" y="4006176"/>
            <a:ext cx="413303" cy="315467"/>
          </a:xfrm>
          <a:prstGeom prst="rect">
            <a:avLst/>
          </a:prstGeom>
          <a:effectLst>
            <a:outerShdw blurRad="50800" dist="38100" dir="8100000" algn="tr" rotWithShape="0">
              <a:prstClr val="black">
                <a:alpha val="40000"/>
              </a:prstClr>
            </a:outerShdw>
          </a:effectLst>
        </p:spPr>
      </p:pic>
      <p:pic>
        <p:nvPicPr>
          <p:cNvPr id="23" name="Imagen 22">
            <a:extLst>
              <a:ext uri="{FF2B5EF4-FFF2-40B4-BE49-F238E27FC236}">
                <a16:creationId xmlns:a16="http://schemas.microsoft.com/office/drawing/2014/main" xmlns="" id="{275A30A2-1560-48E3-9B39-6AA3D557E3D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47367" y="3035196"/>
            <a:ext cx="413303" cy="31546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xmlns="" id="{F8A5CD05-F6F2-431B-AAF2-C0F534231E0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47367" y="2477079"/>
            <a:ext cx="413303" cy="3154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289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90"/>
                                          </p:val>
                                        </p:tav>
                                        <p:tav tm="100000">
                                          <p:val>
                                            <p:fltVal val="0"/>
                                          </p:val>
                                        </p:tav>
                                      </p:tavLst>
                                    </p:anim>
                                    <p:animEffect transition="in" filter="fade">
                                      <p:cBhvr>
                                        <p:cTn id="28" dur="1000"/>
                                        <p:tgtEl>
                                          <p:spTgt spid="2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500"/>
                                        <p:tgtEl>
                                          <p:spTgt spid="3">
                                            <p:txEl>
                                              <p:pRg st="0" end="0"/>
                                            </p:txEl>
                                          </p:spTgt>
                                        </p:tgtEl>
                                      </p:cBhvr>
                                    </p:animEffect>
                                  </p:childTnLst>
                                </p:cTn>
                              </p:par>
                            </p:childTnLst>
                          </p:cTn>
                        </p:par>
                        <p:par>
                          <p:cTn id="33" fill="hold">
                            <p:stCondLst>
                              <p:cond delay="1500"/>
                            </p:stCondLst>
                            <p:childTnLst>
                              <p:par>
                                <p:cTn id="34" presetID="31"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1000" fill="hold"/>
                                        <p:tgtEl>
                                          <p:spTgt spid="23"/>
                                        </p:tgtEl>
                                        <p:attrNameLst>
                                          <p:attrName>ppt_w</p:attrName>
                                        </p:attrNameLst>
                                      </p:cBhvr>
                                      <p:tavLst>
                                        <p:tav tm="0">
                                          <p:val>
                                            <p:fltVal val="0"/>
                                          </p:val>
                                        </p:tav>
                                        <p:tav tm="100000">
                                          <p:val>
                                            <p:strVal val="#ppt_w"/>
                                          </p:val>
                                        </p:tav>
                                      </p:tavLst>
                                    </p:anim>
                                    <p:anim calcmode="lin" valueType="num">
                                      <p:cBhvr>
                                        <p:cTn id="37" dur="1000" fill="hold"/>
                                        <p:tgtEl>
                                          <p:spTgt spid="23"/>
                                        </p:tgtEl>
                                        <p:attrNameLst>
                                          <p:attrName>ppt_h</p:attrName>
                                        </p:attrNameLst>
                                      </p:cBhvr>
                                      <p:tavLst>
                                        <p:tav tm="0">
                                          <p:val>
                                            <p:fltVal val="0"/>
                                          </p:val>
                                        </p:tav>
                                        <p:tav tm="100000">
                                          <p:val>
                                            <p:strVal val="#ppt_h"/>
                                          </p:val>
                                        </p:tav>
                                      </p:tavLst>
                                    </p:anim>
                                    <p:anim calcmode="lin" valueType="num">
                                      <p:cBhvr>
                                        <p:cTn id="38" dur="1000" fill="hold"/>
                                        <p:tgtEl>
                                          <p:spTgt spid="23"/>
                                        </p:tgtEl>
                                        <p:attrNameLst>
                                          <p:attrName>style.rotation</p:attrName>
                                        </p:attrNameLst>
                                      </p:cBhvr>
                                      <p:tavLst>
                                        <p:tav tm="0">
                                          <p:val>
                                            <p:fltVal val="90"/>
                                          </p:val>
                                        </p:tav>
                                        <p:tav tm="100000">
                                          <p:val>
                                            <p:fltVal val="0"/>
                                          </p:val>
                                        </p:tav>
                                      </p:tavLst>
                                    </p:anim>
                                    <p:animEffect transition="in" filter="fade">
                                      <p:cBhvr>
                                        <p:cTn id="39" dur="1000"/>
                                        <p:tgtEl>
                                          <p:spTgt spid="23"/>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left)">
                                      <p:cBhvr>
                                        <p:cTn id="43" dur="500"/>
                                        <p:tgtEl>
                                          <p:spTgt spid="3">
                                            <p:txEl>
                                              <p:pRg st="1" end="1"/>
                                            </p:txEl>
                                          </p:spTgt>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wipe(left)">
                                      <p:cBhvr>
                                        <p:cTn id="54" dur="500"/>
                                        <p:tgtEl>
                                          <p:spTgt spid="3">
                                            <p:txEl>
                                              <p:pRg st="2" end="2"/>
                                            </p:txEl>
                                          </p:spTgt>
                                        </p:tgtEl>
                                      </p:cBhvr>
                                    </p:animEffect>
                                  </p:childTnLst>
                                </p:cTn>
                              </p:par>
                            </p:childTnLst>
                          </p:cTn>
                        </p:par>
                        <p:par>
                          <p:cTn id="55" fill="hold">
                            <p:stCondLst>
                              <p:cond delay="4500"/>
                            </p:stCondLst>
                            <p:childTnLst>
                              <p:par>
                                <p:cTn id="56" presetID="31"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1000" fill="hold"/>
                                        <p:tgtEl>
                                          <p:spTgt spid="20"/>
                                        </p:tgtEl>
                                        <p:attrNameLst>
                                          <p:attrName>ppt_w</p:attrName>
                                        </p:attrNameLst>
                                      </p:cBhvr>
                                      <p:tavLst>
                                        <p:tav tm="0">
                                          <p:val>
                                            <p:fltVal val="0"/>
                                          </p:val>
                                        </p:tav>
                                        <p:tav tm="100000">
                                          <p:val>
                                            <p:strVal val="#ppt_w"/>
                                          </p:val>
                                        </p:tav>
                                      </p:tavLst>
                                    </p:anim>
                                    <p:anim calcmode="lin" valueType="num">
                                      <p:cBhvr>
                                        <p:cTn id="59" dur="1000" fill="hold"/>
                                        <p:tgtEl>
                                          <p:spTgt spid="20"/>
                                        </p:tgtEl>
                                        <p:attrNameLst>
                                          <p:attrName>ppt_h</p:attrName>
                                        </p:attrNameLst>
                                      </p:cBhvr>
                                      <p:tavLst>
                                        <p:tav tm="0">
                                          <p:val>
                                            <p:fltVal val="0"/>
                                          </p:val>
                                        </p:tav>
                                        <p:tav tm="100000">
                                          <p:val>
                                            <p:strVal val="#ppt_h"/>
                                          </p:val>
                                        </p:tav>
                                      </p:tavLst>
                                    </p:anim>
                                    <p:anim calcmode="lin" valueType="num">
                                      <p:cBhvr>
                                        <p:cTn id="60" dur="1000" fill="hold"/>
                                        <p:tgtEl>
                                          <p:spTgt spid="20"/>
                                        </p:tgtEl>
                                        <p:attrNameLst>
                                          <p:attrName>style.rotation</p:attrName>
                                        </p:attrNameLst>
                                      </p:cBhvr>
                                      <p:tavLst>
                                        <p:tav tm="0">
                                          <p:val>
                                            <p:fltVal val="90"/>
                                          </p:val>
                                        </p:tav>
                                        <p:tav tm="100000">
                                          <p:val>
                                            <p:fltVal val="0"/>
                                          </p:val>
                                        </p:tav>
                                      </p:tavLst>
                                    </p:anim>
                                    <p:animEffect transition="in" filter="fade">
                                      <p:cBhvr>
                                        <p:cTn id="61" dur="1000"/>
                                        <p:tgtEl>
                                          <p:spTgt spid="20"/>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left)">
                                      <p:cBhvr>
                                        <p:cTn id="65" dur="500"/>
                                        <p:tgtEl>
                                          <p:spTgt spid="3">
                                            <p:txEl>
                                              <p:pRg st="3" end="3"/>
                                            </p:txEl>
                                          </p:spTgt>
                                        </p:tgtEl>
                                      </p:cBhvr>
                                    </p:animEffect>
                                  </p:childTnLst>
                                </p:cTn>
                              </p:par>
                            </p:childTnLst>
                          </p:cTn>
                        </p:par>
                        <p:par>
                          <p:cTn id="66" fill="hold">
                            <p:stCondLst>
                              <p:cond delay="6000"/>
                            </p:stCondLst>
                            <p:childTnLst>
                              <p:par>
                                <p:cTn id="67" presetID="31" presetClass="entr" presetSubtype="0"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ppt_w</p:attrName>
                                        </p:attrNameLst>
                                      </p:cBhvr>
                                      <p:tavLst>
                                        <p:tav tm="0">
                                          <p:val>
                                            <p:fltVal val="0"/>
                                          </p:val>
                                        </p:tav>
                                        <p:tav tm="100000">
                                          <p:val>
                                            <p:strVal val="#ppt_w"/>
                                          </p:val>
                                        </p:tav>
                                      </p:tavLst>
                                    </p:anim>
                                    <p:anim calcmode="lin" valueType="num">
                                      <p:cBhvr>
                                        <p:cTn id="70" dur="1000" fill="hold"/>
                                        <p:tgtEl>
                                          <p:spTgt spid="17"/>
                                        </p:tgtEl>
                                        <p:attrNameLst>
                                          <p:attrName>ppt_h</p:attrName>
                                        </p:attrNameLst>
                                      </p:cBhvr>
                                      <p:tavLst>
                                        <p:tav tm="0">
                                          <p:val>
                                            <p:fltVal val="0"/>
                                          </p:val>
                                        </p:tav>
                                        <p:tav tm="100000">
                                          <p:val>
                                            <p:strVal val="#ppt_h"/>
                                          </p:val>
                                        </p:tav>
                                      </p:tavLst>
                                    </p:anim>
                                    <p:anim calcmode="lin" valueType="num">
                                      <p:cBhvr>
                                        <p:cTn id="71" dur="1000" fill="hold"/>
                                        <p:tgtEl>
                                          <p:spTgt spid="17"/>
                                        </p:tgtEl>
                                        <p:attrNameLst>
                                          <p:attrName>style.rotation</p:attrName>
                                        </p:attrNameLst>
                                      </p:cBhvr>
                                      <p:tavLst>
                                        <p:tav tm="0">
                                          <p:val>
                                            <p:fltVal val="90"/>
                                          </p:val>
                                        </p:tav>
                                        <p:tav tm="100000">
                                          <p:val>
                                            <p:fltVal val="0"/>
                                          </p:val>
                                        </p:tav>
                                      </p:tavLst>
                                    </p:anim>
                                    <p:animEffect transition="in" filter="fade">
                                      <p:cBhvr>
                                        <p:cTn id="72" dur="1000"/>
                                        <p:tgtEl>
                                          <p:spTgt spid="17"/>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left)">
                                      <p:cBhvr>
                                        <p:cTn id="7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2358CF4-7EC2-43AB-B42C-D368C5272229}"/>
              </a:ext>
            </a:extLst>
          </p:cNvPr>
          <p:cNvSpPr txBox="1"/>
          <p:nvPr/>
        </p:nvSpPr>
        <p:spPr>
          <a:xfrm>
            <a:off x="0" y="0"/>
            <a:ext cx="9144000" cy="954107"/>
          </a:xfrm>
          <a:prstGeom prst="rect">
            <a:avLst/>
          </a:prstGeom>
          <a:noFill/>
        </p:spPr>
        <p:txBody>
          <a:bodyPr wrap="square">
            <a:spAutoFit/>
          </a:bodyPr>
          <a:lstStyle/>
          <a:p>
            <a:pPr algn="ctr"/>
            <a:r>
              <a:rPr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「すべて重荷を負うて苦労している者</a:t>
            </a:r>
            <a:r>
              <a:rPr lang="ja-JP" alt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は、</a:t>
            </a:r>
            <a:r>
              <a:rPr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わたしのもとにきなさい。あなたがたを休ませてあげよう。」</a:t>
            </a:r>
            <a:endParaRPr lang="es-E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xmlns="" id="{5883FD42-2CBD-413D-B268-A5C2BB316650}"/>
              </a:ext>
            </a:extLst>
          </p:cNvPr>
          <p:cNvSpPr txBox="1"/>
          <p:nvPr/>
        </p:nvSpPr>
        <p:spPr>
          <a:xfrm>
            <a:off x="126710" y="832492"/>
            <a:ext cx="5747396" cy="1554272"/>
          </a:xfrm>
          <a:prstGeom prst="rect">
            <a:avLst/>
          </a:prstGeom>
          <a:noFill/>
        </p:spPr>
        <p:txBody>
          <a:bodyPr wrap="square" rtlCol="0">
            <a:spAutoFit/>
          </a:bodyPr>
          <a:lstStyle/>
          <a:p>
            <a:pPr>
              <a:spcBef>
                <a:spcPts val="600"/>
              </a:spcBef>
            </a:pPr>
            <a:r>
              <a:rPr lang="ja-JP" altLang="en-US" b="1" dirty="0"/>
              <a:t>この聖句の直接の文脈によれば</a:t>
            </a:r>
            <a:r>
              <a:rPr lang="en-US" b="1" dirty="0"/>
              <a:t>(</a:t>
            </a:r>
            <a:r>
              <a:rPr lang="ja-JP" altLang="en-US" b="1" dirty="0"/>
              <a:t>マタイ</a:t>
            </a:r>
            <a:r>
              <a:rPr lang="en-US" b="1" dirty="0"/>
              <a:t> 11:27),</a:t>
            </a:r>
            <a:r>
              <a:rPr lang="ja-JP" altLang="en-US" b="1" dirty="0"/>
              <a:t>イエス様は神であり、神とともにおられるので私たちに休息を与えることが出来るといえるかもしれません。</a:t>
            </a:r>
            <a:endParaRPr lang="es-ES" b="1" dirty="0"/>
          </a:p>
          <a:p>
            <a:pPr>
              <a:spcBef>
                <a:spcPts val="600"/>
              </a:spcBef>
            </a:pPr>
            <a:r>
              <a:rPr lang="ja-JP" altLang="en-US" b="1" dirty="0"/>
              <a:t>イエス様は自動的に無条件の休息をお与えにはなりません。「来なさい」という単純な条件があります。</a:t>
            </a:r>
            <a:endParaRPr lang="es-ES" b="1" dirty="0"/>
          </a:p>
        </p:txBody>
      </p:sp>
      <p:pic>
        <p:nvPicPr>
          <p:cNvPr id="5" name="Imagen 4">
            <a:extLst>
              <a:ext uri="{FF2B5EF4-FFF2-40B4-BE49-F238E27FC236}">
                <a16:creationId xmlns:a16="http://schemas.microsoft.com/office/drawing/2014/main" xmlns="" id="{73C6BE4C-0A6D-462D-9632-66930D72A8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4881" y="954107"/>
            <a:ext cx="3070032" cy="409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xmlns="" id="{67E2B389-84CD-4758-9241-AE2D006FF56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6710" y="2571750"/>
            <a:ext cx="1596847" cy="2475732"/>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xmlns="" id="{629F3F50-168D-4807-BDB0-C9C0E3E7EEB1}"/>
              </a:ext>
            </a:extLst>
          </p:cNvPr>
          <p:cNvSpPr txBox="1"/>
          <p:nvPr/>
        </p:nvSpPr>
        <p:spPr>
          <a:xfrm>
            <a:off x="1826388" y="2385215"/>
            <a:ext cx="3975662" cy="2662267"/>
          </a:xfrm>
          <a:prstGeom prst="rect">
            <a:avLst/>
          </a:prstGeom>
          <a:noFill/>
        </p:spPr>
        <p:txBody>
          <a:bodyPr wrap="square">
            <a:spAutoFit/>
          </a:bodyPr>
          <a:lstStyle/>
          <a:p>
            <a:pPr>
              <a:spcBef>
                <a:spcPts val="600"/>
              </a:spcBef>
            </a:pPr>
            <a:r>
              <a:rPr lang="ja-JP" altLang="en-US" b="1" dirty="0"/>
              <a:t>わたしたちはイエス様のもとにくるために二つのことをしなければなりません。一つ目は簡単です。重荷を負い疲れ休息の必要を感じることです</a:t>
            </a:r>
            <a:r>
              <a:rPr lang="ja-JP" altLang="en-US" b="1" dirty="0" smtClean="0"/>
              <a:t>。</a:t>
            </a:r>
            <a:endParaRPr lang="en-US" altLang="ja-JP" b="1" dirty="0" smtClean="0"/>
          </a:p>
          <a:p>
            <a:pPr>
              <a:spcBef>
                <a:spcPts val="600"/>
              </a:spcBef>
            </a:pPr>
            <a:r>
              <a:rPr lang="ja-JP" altLang="en-US" b="1" dirty="0" smtClean="0"/>
              <a:t>二つ目</a:t>
            </a:r>
            <a:r>
              <a:rPr lang="ja-JP" altLang="en-US" b="1" dirty="0"/>
              <a:t>は自分自身の重荷を自分でコントロールすることを拒み、それらをイエス様にお預けするためイエス様のもとにもってくることです。</a:t>
            </a:r>
            <a:endParaRPr lang="es-ES" b="1" dirty="0"/>
          </a:p>
        </p:txBody>
      </p:sp>
    </p:spTree>
    <p:extLst>
      <p:ext uri="{BB962C8B-B14F-4D97-AF65-F5344CB8AC3E}">
        <p14:creationId xmlns:p14="http://schemas.microsoft.com/office/powerpoint/2010/main" val="15364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left)">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animEffect transition="in" filter="wipe(left)">
                                      <p:cBhvr>
                                        <p:cTn id="4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305C8D5-C1A3-40C5-8AA2-69EC6D2A2007}"/>
              </a:ext>
            </a:extLst>
          </p:cNvPr>
          <p:cNvSpPr txBox="1"/>
          <p:nvPr/>
        </p:nvSpPr>
        <p:spPr>
          <a:xfrm>
            <a:off x="0" y="242047"/>
            <a:ext cx="6163416" cy="523220"/>
          </a:xfrm>
          <a:prstGeom prst="rect">
            <a:avLst/>
          </a:prstGeom>
          <a:noFill/>
        </p:spPr>
        <p:txBody>
          <a:bodyPr wrap="square">
            <a:spAutoFit/>
          </a:bodyPr>
          <a:lstStyle/>
          <a:p>
            <a:pPr algn="ctr"/>
            <a:r>
              <a:rPr lang="ja-JP" altLang="en-US" sz="2800" b="1" dirty="0">
                <a:ln w="6600">
                  <a:solidFill>
                    <a:schemeClr val="accent2"/>
                  </a:solidFill>
                  <a:prstDash val="solid"/>
                </a:ln>
                <a:solidFill>
                  <a:srgbClr val="FFFFFF"/>
                </a:solidFill>
                <a:effectLst>
                  <a:outerShdw dist="38100" dir="2700000" algn="tl" rotWithShape="0">
                    <a:schemeClr val="accent2"/>
                  </a:outerShdw>
                </a:effectLst>
              </a:rPr>
              <a:t>「私の軛を負い私に習いなさい。」</a:t>
            </a:r>
            <a:endParaRPr lang="es-E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xmlns="" id="{6F4458C3-0244-4A6D-8ABA-E61223ED5CD5}"/>
              </a:ext>
            </a:extLst>
          </p:cNvPr>
          <p:cNvSpPr txBox="1"/>
          <p:nvPr/>
        </p:nvSpPr>
        <p:spPr>
          <a:xfrm>
            <a:off x="148528" y="1064583"/>
            <a:ext cx="6000022" cy="1277273"/>
          </a:xfrm>
          <a:prstGeom prst="rect">
            <a:avLst/>
          </a:prstGeom>
          <a:noFill/>
        </p:spPr>
        <p:txBody>
          <a:bodyPr wrap="square" rtlCol="0">
            <a:spAutoFit/>
          </a:bodyPr>
          <a:lstStyle/>
          <a:p>
            <a:pPr>
              <a:spcBef>
                <a:spcPts val="600"/>
              </a:spcBef>
            </a:pPr>
            <a:r>
              <a:rPr lang="ja-JP" altLang="en-US" b="1" dirty="0"/>
              <a:t>軛は通常、仕事の負担を軽くするために動物の両肩に置かれました。（鋤を引くときのように）</a:t>
            </a:r>
            <a:endParaRPr lang="es-ES" b="1" dirty="0"/>
          </a:p>
          <a:p>
            <a:pPr>
              <a:spcBef>
                <a:spcPts val="600"/>
              </a:spcBef>
            </a:pPr>
            <a:r>
              <a:rPr lang="ja-JP" altLang="en-US" b="1" dirty="0"/>
              <a:t>しかし、軛は制約でもありました。その動物に自由はなく所有者が要求する働きをしなければならないからです。</a:t>
            </a:r>
            <a:endParaRPr lang="es-ES" b="1" dirty="0"/>
          </a:p>
        </p:txBody>
      </p:sp>
      <p:pic>
        <p:nvPicPr>
          <p:cNvPr id="2" name="Imagen 1">
            <a:extLst>
              <a:ext uri="{FF2B5EF4-FFF2-40B4-BE49-F238E27FC236}">
                <a16:creationId xmlns:a16="http://schemas.microsoft.com/office/drawing/2014/main" xmlns="" id="{7D249313-EB85-4F2B-9692-5F86DA9A7F9B}"/>
              </a:ext>
            </a:extLst>
          </p:cNvPr>
          <p:cNvPicPr>
            <a:picLocks noChangeAspect="1"/>
          </p:cNvPicPr>
          <p:nvPr/>
        </p:nvPicPr>
        <p:blipFill>
          <a:blip r:embed="rId3"/>
          <a:stretch>
            <a:fillRect/>
          </a:stretch>
        </p:blipFill>
        <p:spPr>
          <a:xfrm>
            <a:off x="6218998" y="129334"/>
            <a:ext cx="2806880" cy="2026946"/>
          </a:xfrm>
          <a:prstGeom prst="rect">
            <a:avLst/>
          </a:prstGeom>
          <a:ln w="190500" cap="sq">
            <a:solidFill>
              <a:schemeClr val="accent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Imagen 7">
            <a:extLst>
              <a:ext uri="{FF2B5EF4-FFF2-40B4-BE49-F238E27FC236}">
                <a16:creationId xmlns:a16="http://schemas.microsoft.com/office/drawing/2014/main" xmlns="" id="{FB6362D5-54F6-49F0-825F-B9055329CD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09701" y="2359336"/>
            <a:ext cx="1239614" cy="2174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12" name="Imagen 11">
            <a:extLst>
              <a:ext uri="{FF2B5EF4-FFF2-40B4-BE49-F238E27FC236}">
                <a16:creationId xmlns:a16="http://schemas.microsoft.com/office/drawing/2014/main" xmlns="" id="{9F2606DC-8EE1-4489-8529-36F80F1D5BE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2221" y="2567946"/>
            <a:ext cx="3180357" cy="238526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xmlns="" id="{A95DCE32-5749-4784-8765-2358F8AC1B69}"/>
              </a:ext>
            </a:extLst>
          </p:cNvPr>
          <p:cNvSpPr txBox="1"/>
          <p:nvPr/>
        </p:nvSpPr>
        <p:spPr>
          <a:xfrm>
            <a:off x="3441398" y="2372341"/>
            <a:ext cx="4249483" cy="2662267"/>
          </a:xfrm>
          <a:prstGeom prst="rect">
            <a:avLst/>
          </a:prstGeom>
          <a:noFill/>
        </p:spPr>
        <p:txBody>
          <a:bodyPr wrap="square">
            <a:spAutoFit/>
          </a:bodyPr>
          <a:lstStyle/>
          <a:p>
            <a:pPr>
              <a:spcBef>
                <a:spcPts val="600"/>
              </a:spcBef>
            </a:pPr>
            <a:r>
              <a:rPr lang="ja-JP" altLang="en-US" b="1" dirty="0"/>
              <a:t>イエス様は私たちの重荷が運びやすくなるように彼の軛を私たちの上に置かれました。その一方、彼の軛を受け入れることで私たちは彼の意思に従い、彼が望まれているように働くようになります。</a:t>
            </a:r>
            <a:endParaRPr lang="es-ES" b="1" dirty="0"/>
          </a:p>
          <a:p>
            <a:pPr>
              <a:spcBef>
                <a:spcPts val="600"/>
              </a:spcBef>
            </a:pPr>
            <a:r>
              <a:rPr lang="ja-JP" altLang="en-US" b="1" dirty="0"/>
              <a:t>彼の軛を負うことで、私たちはキリストの共労者になるのです。彼とともに彼のためにすべき働きがあるのです。</a:t>
            </a:r>
            <a:endParaRPr lang="es-ES" b="1" dirty="0"/>
          </a:p>
        </p:txBody>
      </p:sp>
    </p:spTree>
    <p:extLst>
      <p:ext uri="{BB962C8B-B14F-4D97-AF65-F5344CB8AC3E}">
        <p14:creationId xmlns:p14="http://schemas.microsoft.com/office/powerpoint/2010/main" val="99030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wipe(left)">
                                      <p:cBhvr>
                                        <p:cTn id="39" dur="500"/>
                                        <p:tgtEl>
                                          <p:spTgt spid="1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900" decel="100000" fill="hold"/>
                                        <p:tgtEl>
                                          <p:spTgt spid="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animEffect transition="in" filter="wipe(left)">
                                      <p:cBhvr>
                                        <p:cTn id="51"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214437D-875A-4966-B9C8-38B0C508E3FE}"/>
              </a:ext>
            </a:extLst>
          </p:cNvPr>
          <p:cNvSpPr txBox="1"/>
          <p:nvPr/>
        </p:nvSpPr>
        <p:spPr>
          <a:xfrm>
            <a:off x="1978181" y="1449428"/>
            <a:ext cx="6634878" cy="3170099"/>
          </a:xfrm>
          <a:prstGeom prst="rect">
            <a:avLst/>
          </a:prstGeom>
          <a:noFill/>
        </p:spPr>
        <p:txBody>
          <a:bodyPr wrap="square">
            <a:spAutoFit/>
          </a:bodyPr>
          <a:lstStyle/>
          <a:p>
            <a:pPr>
              <a:spcBef>
                <a:spcPts val="600"/>
              </a:spcBef>
            </a:pPr>
            <a:r>
              <a:rPr lang="ja-JP" altLang="en-US" sz="2500" b="1" dirty="0">
                <a:latin typeface="Constantia" panose="02030602050306030303" pitchFamily="18" charset="0"/>
              </a:rPr>
              <a:t>「あなたがたは、あなたがた自身が完全な降伏と服従によってキリストとつながっているかぎり安全です。キリストが重荷を負って下さるので軛は負いやすいです。あなたが十字架の重荷を持ち上げるとき軽く、あなたにとって十字架は永遠のいのちの誓いなのです。</a:t>
            </a:r>
            <a:r>
              <a:rPr lang="en-US" sz="2500" b="1" dirty="0">
                <a:latin typeface="Constantia" panose="02030602050306030303" pitchFamily="18" charset="0"/>
              </a:rPr>
              <a:t> </a:t>
            </a:r>
            <a:r>
              <a:rPr lang="ja-JP" altLang="en-US" sz="2500" b="1" dirty="0">
                <a:latin typeface="Constantia" panose="02030602050306030303" pitchFamily="18" charset="0"/>
              </a:rPr>
              <a:t>キリストに喜んで従うことはひとりひとりにとって特権です。」</a:t>
            </a:r>
            <a:endParaRPr lang="es-ES" sz="25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663023CF-10D4-4C26-B8C3-C90FB75229C4}"/>
              </a:ext>
            </a:extLst>
          </p:cNvPr>
          <p:cNvSpPr txBox="1"/>
          <p:nvPr/>
        </p:nvSpPr>
        <p:spPr>
          <a:xfrm>
            <a:off x="4440301" y="4741396"/>
            <a:ext cx="4227247" cy="338554"/>
          </a:xfrm>
          <a:prstGeom prst="rect">
            <a:avLst/>
          </a:prstGeom>
          <a:noFill/>
        </p:spPr>
        <p:txBody>
          <a:bodyPr wrap="none" rtlCol="0">
            <a:spAutoFit/>
          </a:bodyPr>
          <a:lstStyle/>
          <a:p>
            <a:pPr algn="r"/>
            <a:r>
              <a:rPr lang="en-US" sz="1600" b="1"/>
              <a:t>E. G. W. (Sons and Daughters of God, March 15)</a:t>
            </a:r>
            <a:endParaRPr lang="es-ES" sz="1600" b="1" dirty="0"/>
          </a:p>
        </p:txBody>
      </p:sp>
    </p:spTree>
    <p:extLst>
      <p:ext uri="{BB962C8B-B14F-4D97-AF65-F5344CB8AC3E}">
        <p14:creationId xmlns:p14="http://schemas.microsoft.com/office/powerpoint/2010/main" val="39107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DD6B216B-6DC2-4A09-BA9F-F3BE4B3C8A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1166" y="2525940"/>
            <a:ext cx="2952383" cy="1351846"/>
          </a:xfrm>
          <a:prstGeom prst="roundRect">
            <a:avLst>
              <a:gd name="adj" fmla="val 16667"/>
            </a:avLst>
          </a:prstGeom>
          <a:ln w="381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a:extLst>
              <a:ext uri="{FF2B5EF4-FFF2-40B4-BE49-F238E27FC236}">
                <a16:creationId xmlns:a16="http://schemas.microsoft.com/office/drawing/2014/main" xmlns="" id="{082DE2B4-00D2-4166-A3C5-5F611FDFD248}"/>
              </a:ext>
            </a:extLst>
          </p:cNvPr>
          <p:cNvSpPr txBox="1"/>
          <p:nvPr/>
        </p:nvSpPr>
        <p:spPr>
          <a:xfrm>
            <a:off x="0" y="0"/>
            <a:ext cx="9144000" cy="1077218"/>
          </a:xfrm>
          <a:prstGeom prst="rect">
            <a:avLst/>
          </a:prstGeom>
          <a:noFill/>
        </p:spPr>
        <p:txBody>
          <a:bodyPr wrap="square">
            <a:spAutoFit/>
          </a:bodyPr>
          <a:lstStyle/>
          <a:p>
            <a:pPr algn="ctr"/>
            <a:r>
              <a:rPr lang="ja-JP" altLang="en-US" sz="3200" b="1" dirty="0">
                <a:ln w="12700">
                  <a:solidFill>
                    <a:srgbClr val="4846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「わたしは柔和で謙遜な者であり、あなたは魂の休息を得るでしょう。」</a:t>
            </a:r>
            <a:endParaRPr lang="es-ES" sz="3200" b="1" dirty="0">
              <a:ln w="12700">
                <a:solidFill>
                  <a:srgbClr val="4846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xmlns="" id="{1BE1AA6B-5D20-422B-B2E3-5C6A8604F125}"/>
              </a:ext>
            </a:extLst>
          </p:cNvPr>
          <p:cNvSpPr txBox="1"/>
          <p:nvPr/>
        </p:nvSpPr>
        <p:spPr>
          <a:xfrm>
            <a:off x="3226926" y="1228235"/>
            <a:ext cx="5740725" cy="1477328"/>
          </a:xfrm>
          <a:prstGeom prst="rect">
            <a:avLst/>
          </a:prstGeom>
          <a:noFill/>
        </p:spPr>
        <p:txBody>
          <a:bodyPr wrap="square" rtlCol="0">
            <a:spAutoFit/>
          </a:bodyPr>
          <a:lstStyle/>
          <a:p>
            <a:pPr>
              <a:spcBef>
                <a:spcPts val="600"/>
              </a:spcBef>
            </a:pPr>
            <a:r>
              <a:rPr lang="ja-JP" altLang="en-US" b="1" dirty="0"/>
              <a:t>パウロはイエス様はモーセのように</a:t>
            </a:r>
            <a:r>
              <a:rPr lang="en-US" altLang="ja-JP" b="1" dirty="0"/>
              <a:t>(</a:t>
            </a:r>
            <a:r>
              <a:rPr lang="ja-JP" altLang="en-US" b="1" dirty="0"/>
              <a:t>民数記</a:t>
            </a:r>
            <a:r>
              <a:rPr lang="en-US" altLang="ja-JP" b="1" dirty="0"/>
              <a:t>12:13</a:t>
            </a:r>
            <a:r>
              <a:rPr lang="ja-JP" altLang="en-US" b="1" dirty="0"/>
              <a:t>）柔和であると書いています</a:t>
            </a:r>
            <a:r>
              <a:rPr lang="en-US" b="1" dirty="0"/>
              <a:t>(</a:t>
            </a:r>
            <a:r>
              <a:rPr lang="ja-JP" altLang="en-US" b="1" dirty="0"/>
              <a:t>コリント第二</a:t>
            </a:r>
            <a:r>
              <a:rPr lang="en-US" b="1" dirty="0"/>
              <a:t> 10:1)</a:t>
            </a:r>
            <a:r>
              <a:rPr lang="ja-JP" altLang="en-US" b="1" dirty="0"/>
              <a:t> 。柔和は聖霊の実です</a:t>
            </a:r>
            <a:r>
              <a:rPr lang="en-US" b="1" dirty="0"/>
              <a:t>(</a:t>
            </a:r>
            <a:r>
              <a:rPr lang="ja-JP" altLang="en-US" b="1" dirty="0"/>
              <a:t>ガラテヤ</a:t>
            </a:r>
            <a:r>
              <a:rPr lang="en-US" b="1" dirty="0"/>
              <a:t> 5:22-23)</a:t>
            </a:r>
            <a:r>
              <a:rPr lang="ja-JP" altLang="en-US" b="1" dirty="0"/>
              <a:t>。すべての信者は柔和に行動するべきです</a:t>
            </a:r>
            <a:r>
              <a:rPr lang="en-US" b="1" dirty="0"/>
              <a:t> (</a:t>
            </a:r>
            <a:r>
              <a:rPr lang="ja-JP" altLang="en-US" b="1" dirty="0"/>
              <a:t>コロサイ</a:t>
            </a:r>
            <a:r>
              <a:rPr lang="en-US" b="1" dirty="0"/>
              <a:t> 3:12; </a:t>
            </a:r>
            <a:r>
              <a:rPr lang="ja-JP" altLang="en-US" b="1" dirty="0"/>
              <a:t>テモテ第一</a:t>
            </a:r>
            <a:r>
              <a:rPr lang="en-US" b="1" dirty="0"/>
              <a:t>6:11; </a:t>
            </a:r>
            <a:r>
              <a:rPr lang="ja-JP" altLang="en-US" b="1" dirty="0"/>
              <a:t>テトス</a:t>
            </a:r>
            <a:r>
              <a:rPr lang="en-US" b="1" dirty="0"/>
              <a:t> 3:2)</a:t>
            </a:r>
            <a:r>
              <a:rPr lang="ja-JP" altLang="en-US" b="1" dirty="0"/>
              <a:t>。</a:t>
            </a:r>
            <a:endParaRPr lang="es-ES" b="1" dirty="0"/>
          </a:p>
        </p:txBody>
      </p:sp>
      <p:pic>
        <p:nvPicPr>
          <p:cNvPr id="5" name="Imagen 4">
            <a:extLst>
              <a:ext uri="{FF2B5EF4-FFF2-40B4-BE49-F238E27FC236}">
                <a16:creationId xmlns:a16="http://schemas.microsoft.com/office/drawing/2014/main" xmlns="" id="{205044B0-D66F-43B8-9276-8B2D1852EF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349" y="1138345"/>
            <a:ext cx="1409514" cy="1433405"/>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9" name="Imagen 8">
            <a:extLst>
              <a:ext uri="{FF2B5EF4-FFF2-40B4-BE49-F238E27FC236}">
                <a16:creationId xmlns:a16="http://schemas.microsoft.com/office/drawing/2014/main" xmlns="" id="{C3563C7C-DAB1-403C-A8CD-09EA2D3AC0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1757359" y="1138346"/>
            <a:ext cx="1187038" cy="1433405"/>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xmlns="" id="{050A2532-BA7E-4938-82A5-A5A007C6F28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0451" y="3622745"/>
            <a:ext cx="1855496" cy="1468934"/>
          </a:xfrm>
          <a:prstGeom prst="rect">
            <a:avLst/>
          </a:prstGeom>
          <a:scene3d>
            <a:camera prst="orthographicFront"/>
            <a:lightRig rig="threePt" dir="t"/>
          </a:scene3d>
          <a:sp3d>
            <a:bevelT w="101600" prst="riblet"/>
          </a:sp3d>
        </p:spPr>
      </p:pic>
      <p:sp>
        <p:nvSpPr>
          <p:cNvPr id="15" name="CuadroTexto 14">
            <a:extLst>
              <a:ext uri="{FF2B5EF4-FFF2-40B4-BE49-F238E27FC236}">
                <a16:creationId xmlns:a16="http://schemas.microsoft.com/office/drawing/2014/main" xmlns="" id="{1FF5C059-E6D9-41CC-9BCC-570F5B93D7F6}"/>
              </a:ext>
            </a:extLst>
          </p:cNvPr>
          <p:cNvSpPr txBox="1"/>
          <p:nvPr/>
        </p:nvSpPr>
        <p:spPr>
          <a:xfrm>
            <a:off x="2005716" y="3915507"/>
            <a:ext cx="7105802" cy="1200329"/>
          </a:xfrm>
          <a:prstGeom prst="rect">
            <a:avLst/>
          </a:prstGeom>
          <a:noFill/>
        </p:spPr>
        <p:txBody>
          <a:bodyPr wrap="square">
            <a:spAutoFit/>
          </a:bodyPr>
          <a:lstStyle/>
          <a:p>
            <a:pPr>
              <a:spcBef>
                <a:spcPts val="600"/>
              </a:spcBef>
            </a:pPr>
            <a:r>
              <a:rPr lang="ja-JP" altLang="en-US" b="1" dirty="0"/>
              <a:t>彼の謙遜さは彼が十字架にかけられるときにはっきりとしめされました</a:t>
            </a:r>
            <a:r>
              <a:rPr lang="en-US" b="1" dirty="0"/>
              <a:t>(</a:t>
            </a:r>
            <a:r>
              <a:rPr lang="ja-JP" altLang="en-US" b="1" dirty="0"/>
              <a:t>ピりピ</a:t>
            </a:r>
            <a:r>
              <a:rPr lang="en-US" b="1" dirty="0"/>
              <a:t> 2:8)</a:t>
            </a:r>
            <a:r>
              <a:rPr lang="ja-JP" altLang="en-US" b="1" dirty="0"/>
              <a:t>。その時、彼は私たちの救い主と</a:t>
            </a:r>
            <a:r>
              <a:rPr lang="en-US" b="1" dirty="0"/>
              <a:t> </a:t>
            </a:r>
            <a:r>
              <a:rPr lang="ja-JP" altLang="en-US" b="1" dirty="0"/>
              <a:t>なられました。彼のみが、私たちを罪の重荷から解き放ち、私たちの苦難をやわらげ、私たちの魂に休息を与えることができるただ一人のお方でした。</a:t>
            </a:r>
            <a:endParaRPr lang="es-ES" b="1" dirty="0"/>
          </a:p>
        </p:txBody>
      </p:sp>
      <p:sp>
        <p:nvSpPr>
          <p:cNvPr id="19" name="CuadroTexto 18">
            <a:extLst>
              <a:ext uri="{FF2B5EF4-FFF2-40B4-BE49-F238E27FC236}">
                <a16:creationId xmlns:a16="http://schemas.microsoft.com/office/drawing/2014/main" xmlns="" id="{D58C1DB5-823F-4FF3-B7EC-C3EF3A725D84}"/>
              </a:ext>
            </a:extLst>
          </p:cNvPr>
          <p:cNvSpPr txBox="1"/>
          <p:nvPr/>
        </p:nvSpPr>
        <p:spPr>
          <a:xfrm>
            <a:off x="32482" y="2632877"/>
            <a:ext cx="6119547" cy="1277273"/>
          </a:xfrm>
          <a:prstGeom prst="rect">
            <a:avLst/>
          </a:prstGeom>
          <a:noFill/>
        </p:spPr>
        <p:txBody>
          <a:bodyPr wrap="square">
            <a:spAutoFit/>
          </a:bodyPr>
          <a:lstStyle/>
          <a:p>
            <a:pPr>
              <a:spcBef>
                <a:spcPts val="600"/>
              </a:spcBef>
            </a:pPr>
            <a:r>
              <a:rPr lang="ja-JP" altLang="en-US" b="1" dirty="0"/>
              <a:t>イエス様の柔和と謙遜は彼が反対者たちに率直に応じることが出来なかったことを意味しているのではありません。彼は親切に行動し力ずくで自分の意思をおしつける</a:t>
            </a:r>
            <a:endParaRPr lang="en-US" altLang="ja-JP" b="1" dirty="0"/>
          </a:p>
          <a:p>
            <a:pPr>
              <a:spcBef>
                <a:spcPts val="600"/>
              </a:spcBef>
            </a:pPr>
            <a:r>
              <a:rPr lang="ja-JP" altLang="en-US" b="1" dirty="0"/>
              <a:t>　　　　　　　　　ようなことはなさいませんでした。</a:t>
            </a:r>
            <a:endParaRPr lang="es-ES" b="1" dirty="0"/>
          </a:p>
        </p:txBody>
      </p:sp>
    </p:spTree>
    <p:extLst>
      <p:ext uri="{BB962C8B-B14F-4D97-AF65-F5344CB8AC3E}">
        <p14:creationId xmlns:p14="http://schemas.microsoft.com/office/powerpoint/2010/main" val="204636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ppt_w/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par>
                                <p:cTn id="21" presetID="17"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ppt_w/2"/>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43"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
                                        <p:tgtEl>
                                          <p:spTgt spid="4"/>
                                        </p:tgtEl>
                                      </p:cBhvr>
                                    </p:animEffect>
                                    <p:anim calcmode="lin" valueType="num">
                                      <p:cBhvr>
                                        <p:cTn id="31" dur="400" fill="hold"/>
                                        <p:tgtEl>
                                          <p:spTgt spid="4"/>
                                        </p:tgtEl>
                                        <p:attrNameLst>
                                          <p:attrName>ppt_x</p:attrName>
                                        </p:attrNameLst>
                                      </p:cBhvr>
                                      <p:tavLst>
                                        <p:tav tm="0">
                                          <p:val>
                                            <p:strVal val="#ppt_x"/>
                                          </p:val>
                                        </p:tav>
                                        <p:tav tm="100000">
                                          <p:val>
                                            <p:strVal val="#ppt_x"/>
                                          </p:val>
                                        </p:tav>
                                      </p:tavLst>
                                    </p:anim>
                                    <p:anim calcmode="lin" valueType="num">
                                      <p:cBhvr>
                                        <p:cTn id="32" dur="400" fill="hold"/>
                                        <p:tgtEl>
                                          <p:spTgt spid="4"/>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DBA77DA-E875-4114-83B0-E6EF1FCF1CC6}"/>
              </a:ext>
            </a:extLst>
          </p:cNvPr>
          <p:cNvSpPr txBox="1"/>
          <p:nvPr/>
        </p:nvSpPr>
        <p:spPr>
          <a:xfrm>
            <a:off x="0" y="0"/>
            <a:ext cx="9143999" cy="769441"/>
          </a:xfrm>
          <a:prstGeom prst="rect">
            <a:avLst/>
          </a:prstGeom>
          <a:noFill/>
        </p:spPr>
        <p:txBody>
          <a:bodyPr wrap="square">
            <a:spAutoFit/>
            <a:scene3d>
              <a:camera prst="orthographicFront"/>
              <a:lightRig rig="morning" dir="t">
                <a:rot lat="0" lon="0" rev="2400000"/>
              </a:lightRig>
            </a:scene3d>
            <a:sp3d extrusionH="57150" contourW="12700" prstMaterial="matte">
              <a:bevelT w="63500" h="12700" prst="angle"/>
              <a:contourClr>
                <a:schemeClr val="accent3">
                  <a:lumMod val="50000"/>
                </a:schemeClr>
              </a:contourClr>
            </a:sp3d>
          </a:bodyPr>
          <a:lstStyle/>
          <a:p>
            <a:pPr algn="ctr"/>
            <a:r>
              <a:rPr lang="ja-JP" altLang="en-US" sz="4400" b="1" dirty="0">
                <a:ln/>
                <a:solidFill>
                  <a:schemeClr val="accent3">
                    <a:lumMod val="60000"/>
                    <a:lumOff val="40000"/>
                  </a:schemeClr>
                </a:solidFill>
              </a:rPr>
              <a:t>「わたしの軛は負いやすく」</a:t>
            </a:r>
            <a:endParaRPr lang="es-ES" sz="4400" b="1" dirty="0">
              <a:ln/>
              <a:solidFill>
                <a:schemeClr val="accent3">
                  <a:lumMod val="60000"/>
                  <a:lumOff val="40000"/>
                </a:schemeClr>
              </a:solidFill>
            </a:endParaRPr>
          </a:p>
        </p:txBody>
      </p:sp>
      <p:sp>
        <p:nvSpPr>
          <p:cNvPr id="4" name="CuadroTexto 3">
            <a:extLst>
              <a:ext uri="{FF2B5EF4-FFF2-40B4-BE49-F238E27FC236}">
                <a16:creationId xmlns:a16="http://schemas.microsoft.com/office/drawing/2014/main" xmlns="" id="{FB122E10-22D0-4F6E-AD9C-5C4ECAE07BB7}"/>
              </a:ext>
            </a:extLst>
          </p:cNvPr>
          <p:cNvSpPr txBox="1"/>
          <p:nvPr/>
        </p:nvSpPr>
        <p:spPr>
          <a:xfrm>
            <a:off x="2145996" y="788660"/>
            <a:ext cx="5289842" cy="1477328"/>
          </a:xfrm>
          <a:prstGeom prst="rect">
            <a:avLst/>
          </a:prstGeom>
          <a:noFill/>
        </p:spPr>
        <p:txBody>
          <a:bodyPr wrap="square" rtlCol="0">
            <a:spAutoFit/>
          </a:bodyPr>
          <a:lstStyle/>
          <a:p>
            <a:r>
              <a:rPr lang="ja-JP" altLang="en-US" b="1" dirty="0"/>
              <a:t>くびきは奴隷と降伏のイメージとして用いられてきました</a:t>
            </a:r>
            <a:r>
              <a:rPr lang="ja-JP" altLang="en-US" b="1" dirty="0" smtClean="0"/>
              <a:t>。</a:t>
            </a:r>
            <a:endParaRPr lang="en-US" altLang="ja-JP" b="1" dirty="0" smtClean="0"/>
          </a:p>
          <a:p>
            <a:r>
              <a:rPr lang="ja-JP" altLang="en-US" b="1" dirty="0" smtClean="0"/>
              <a:t>この</a:t>
            </a:r>
            <a:r>
              <a:rPr lang="ja-JP" altLang="en-US" b="1" dirty="0"/>
              <a:t>文脈ではくびきは重く隷属させるものと理解されるでしょう。割礼</a:t>
            </a:r>
            <a:r>
              <a:rPr lang="en-US" b="1" dirty="0"/>
              <a:t> (</a:t>
            </a:r>
            <a:r>
              <a:rPr lang="ja-JP" altLang="en-US" b="1" dirty="0"/>
              <a:t>使徒行伝</a:t>
            </a:r>
            <a:r>
              <a:rPr lang="en-US" b="1" dirty="0"/>
              <a:t> 15:10) </a:t>
            </a:r>
            <a:r>
              <a:rPr lang="ja-JP" altLang="en-US" b="1" dirty="0"/>
              <a:t>や行いによる救い</a:t>
            </a:r>
            <a:r>
              <a:rPr lang="en-US" b="1" dirty="0"/>
              <a:t> (</a:t>
            </a:r>
            <a:r>
              <a:rPr lang="ja-JP" altLang="en-US" b="1" dirty="0"/>
              <a:t>ガラテヤ</a:t>
            </a:r>
            <a:r>
              <a:rPr lang="en-US" b="1" dirty="0"/>
              <a:t> 5:1)</a:t>
            </a:r>
            <a:r>
              <a:rPr lang="ja-JP" altLang="en-US" b="1" dirty="0"/>
              <a:t>がその例です。</a:t>
            </a:r>
            <a:endParaRPr lang="es-ES" b="1" dirty="0"/>
          </a:p>
        </p:txBody>
      </p:sp>
      <p:pic>
        <p:nvPicPr>
          <p:cNvPr id="6" name="Imagen 5">
            <a:extLst>
              <a:ext uri="{FF2B5EF4-FFF2-40B4-BE49-F238E27FC236}">
                <a16:creationId xmlns:a16="http://schemas.microsoft.com/office/drawing/2014/main" xmlns="" id="{67D379E5-1D0D-4192-AD1B-2B099455A9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88" y="769441"/>
            <a:ext cx="1987541" cy="1499583"/>
          </a:xfrm>
          <a:prstGeom prst="snip2DiagRect">
            <a:avLst/>
          </a:prstGeom>
          <a:solidFill>
            <a:srgbClr val="FFFFFF">
              <a:shade val="85000"/>
            </a:srgbClr>
          </a:solidFill>
          <a:ln w="381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D24EE936-5674-45DA-A737-4458867B6CE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7468456" y="769441"/>
            <a:ext cx="1592930" cy="1499583"/>
          </a:xfrm>
          <a:prstGeom prst="snip2DiagRect">
            <a:avLst/>
          </a:prstGeom>
          <a:solidFill>
            <a:srgbClr val="FFFFFF">
              <a:shade val="85000"/>
            </a:srgbClr>
          </a:solidFill>
          <a:ln w="381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720F7071-09B2-4639-A9B9-36DC0A76E5B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396" y="2499852"/>
            <a:ext cx="1550052" cy="2643648"/>
          </a:xfrm>
          <a:prstGeom prst="rect">
            <a:avLst/>
          </a:prstGeom>
          <a:effectLst/>
        </p:spPr>
      </p:pic>
      <p:pic>
        <p:nvPicPr>
          <p:cNvPr id="14" name="Imagen 13">
            <a:extLst>
              <a:ext uri="{FF2B5EF4-FFF2-40B4-BE49-F238E27FC236}">
                <a16:creationId xmlns:a16="http://schemas.microsoft.com/office/drawing/2014/main" xmlns="" id="{70F0B3F2-CDF6-42ED-8D42-14285D63F10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15147" y="3277713"/>
            <a:ext cx="2631489" cy="1754326"/>
          </a:xfrm>
          <a:prstGeom prst="rect">
            <a:avLst/>
          </a:prstGeom>
          <a:ln w="76200" cap="sq" cmpd="thickThin">
            <a:solidFill>
              <a:srgbClr val="FFFF67"/>
            </a:solidFill>
            <a:prstDash val="solid"/>
            <a:miter lim="800000"/>
          </a:ln>
          <a:effectLst>
            <a:innerShdw blurRad="76200">
              <a:srgbClr val="000000"/>
            </a:innerShdw>
          </a:effectLst>
        </p:spPr>
      </p:pic>
      <p:sp>
        <p:nvSpPr>
          <p:cNvPr id="16" name="CuadroTexto 15">
            <a:extLst>
              <a:ext uri="{FF2B5EF4-FFF2-40B4-BE49-F238E27FC236}">
                <a16:creationId xmlns:a16="http://schemas.microsoft.com/office/drawing/2014/main" xmlns="" id="{F1373471-83D3-4D56-9C5E-332ADAB01321}"/>
              </a:ext>
            </a:extLst>
          </p:cNvPr>
          <p:cNvSpPr txBox="1"/>
          <p:nvPr/>
        </p:nvSpPr>
        <p:spPr>
          <a:xfrm>
            <a:off x="1496266" y="2297119"/>
            <a:ext cx="7550370" cy="1200329"/>
          </a:xfrm>
          <a:prstGeom prst="rect">
            <a:avLst/>
          </a:prstGeom>
          <a:noFill/>
        </p:spPr>
        <p:txBody>
          <a:bodyPr wrap="square">
            <a:spAutoFit/>
          </a:bodyPr>
          <a:lstStyle/>
          <a:p>
            <a:pPr>
              <a:spcBef>
                <a:spcPts val="600"/>
              </a:spcBef>
            </a:pPr>
            <a:r>
              <a:rPr lang="ja-JP" altLang="en-US" b="1" dirty="0"/>
              <a:t>そのようなくびきではなく、イエス様の軛は負いやすいのです。彼の軛は「自由の律法」</a:t>
            </a:r>
            <a:r>
              <a:rPr lang="en-US" b="1" dirty="0"/>
              <a:t> (</a:t>
            </a:r>
            <a:r>
              <a:rPr lang="ja-JP" altLang="en-US" b="1" dirty="0"/>
              <a:t>ヤコブ</a:t>
            </a:r>
            <a:r>
              <a:rPr lang="en-US" b="1" dirty="0"/>
              <a:t> 2:12)</a:t>
            </a:r>
            <a:r>
              <a:rPr lang="ja-JP" altLang="en-US" b="1" dirty="0"/>
              <a:t>の象徴です。私たちが神様の律法の目的を理解するとき、それらは「重荷となるものではなく」</a:t>
            </a:r>
            <a:r>
              <a:rPr lang="en-US" b="1" dirty="0"/>
              <a:t>(</a:t>
            </a:r>
            <a:r>
              <a:rPr lang="ja-JP" altLang="en-US" b="1" dirty="0"/>
              <a:t>ヨハネ第一</a:t>
            </a:r>
            <a:r>
              <a:rPr lang="en-US" b="1" dirty="0"/>
              <a:t> 5:3)</a:t>
            </a:r>
            <a:r>
              <a:rPr lang="ja-JP" altLang="en-US" b="1" dirty="0"/>
              <a:t>なります。</a:t>
            </a:r>
            <a:endParaRPr lang="es-ES" b="1" dirty="0"/>
          </a:p>
        </p:txBody>
      </p:sp>
      <p:sp>
        <p:nvSpPr>
          <p:cNvPr id="18" name="CuadroTexto 17">
            <a:extLst>
              <a:ext uri="{FF2B5EF4-FFF2-40B4-BE49-F238E27FC236}">
                <a16:creationId xmlns:a16="http://schemas.microsoft.com/office/drawing/2014/main" xmlns="" id="{01DF8A4D-4DD2-402B-9469-F1A4626568E6}"/>
              </a:ext>
            </a:extLst>
          </p:cNvPr>
          <p:cNvSpPr txBox="1"/>
          <p:nvPr/>
        </p:nvSpPr>
        <p:spPr>
          <a:xfrm>
            <a:off x="1585448" y="3554711"/>
            <a:ext cx="4647264" cy="1200329"/>
          </a:xfrm>
          <a:prstGeom prst="rect">
            <a:avLst/>
          </a:prstGeom>
          <a:noFill/>
        </p:spPr>
        <p:txBody>
          <a:bodyPr wrap="square">
            <a:spAutoFit/>
          </a:bodyPr>
          <a:lstStyle/>
          <a:p>
            <a:pPr>
              <a:spcBef>
                <a:spcPts val="600"/>
              </a:spcBef>
            </a:pPr>
            <a:r>
              <a:rPr lang="ja-JP" altLang="en-US" b="1" dirty="0"/>
              <a:t>イエス様は私たちが彼の義によって覆われ彼とともに歩むときしっかりと捕まえて下さいます。彼はわたしたちが転ぶとき起こして義に導いてくださいます。</a:t>
            </a:r>
            <a:endParaRPr lang="es-ES" b="1" dirty="0"/>
          </a:p>
        </p:txBody>
      </p:sp>
    </p:spTree>
    <p:extLst>
      <p:ext uri="{BB962C8B-B14F-4D97-AF65-F5344CB8AC3E}">
        <p14:creationId xmlns:p14="http://schemas.microsoft.com/office/powerpoint/2010/main" val="20195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100000">
                                          <p:val>
                                            <p:strVal val="#ppt_x"/>
                                          </p:val>
                                        </p:tav>
                                      </p:tavLst>
                                    </p:anim>
                                    <p:anim calcmode="lin" valueType="num">
                                      <p:cBhvr>
                                        <p:cTn id="38" dur="500" fill="hold"/>
                                        <p:tgtEl>
                                          <p:spTgt spid="10"/>
                                        </p:tgtEl>
                                        <p:attrNameLst>
                                          <p:attrName>ppt_y</p:attrName>
                                        </p:attrNameLst>
                                      </p:cBhvr>
                                      <p:tavLst>
                                        <p:tav tm="0">
                                          <p:val>
                                            <p:strVal val="#ppt_y+#ppt_h/2"/>
                                          </p:val>
                                        </p:tav>
                                        <p:tav tm="100000">
                                          <p:val>
                                            <p:strVal val="#ppt_y"/>
                                          </p:val>
                                        </p:tav>
                                      </p:tavLst>
                                    </p:anim>
                                    <p:anim calcmode="lin" valueType="num">
                                      <p:cBhvr>
                                        <p:cTn id="39" dur="500" fill="hold"/>
                                        <p:tgtEl>
                                          <p:spTgt spid="10"/>
                                        </p:tgtEl>
                                        <p:attrNameLst>
                                          <p:attrName>ppt_w</p:attrName>
                                        </p:attrNameLst>
                                      </p:cBhvr>
                                      <p:tavLst>
                                        <p:tav tm="0">
                                          <p:val>
                                            <p:strVal val="#ppt_w"/>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5F8113B-798F-4315-A028-94B4B0887EE3}"/>
              </a:ext>
            </a:extLst>
          </p:cNvPr>
          <p:cNvSpPr txBox="1"/>
          <p:nvPr/>
        </p:nvSpPr>
        <p:spPr>
          <a:xfrm>
            <a:off x="0" y="0"/>
            <a:ext cx="9144000" cy="769441"/>
          </a:xfrm>
          <a:prstGeom prst="rect">
            <a:avLst/>
          </a:prstGeom>
          <a:noFill/>
        </p:spPr>
        <p:txBody>
          <a:bodyPr wrap="square">
            <a:spAutoFit/>
          </a:bodyPr>
          <a:lstStyle/>
          <a:p>
            <a:pPr algn="ctr"/>
            <a:r>
              <a:rPr lang="ja-JP" altLang="en-US" sz="4400" b="1" dirty="0">
                <a:ln w="12700">
                  <a:solidFill>
                    <a:schemeClr val="accent5">
                      <a:lumMod val="50000"/>
                    </a:schemeClr>
                  </a:solidFill>
                  <a:prstDash val="solid"/>
                </a:ln>
                <a:solidFill>
                  <a:srgbClr val="FFFFFF"/>
                </a:solidFill>
                <a:effectLst>
                  <a:outerShdw dist="38100" dir="2700000" algn="tl" rotWithShape="0">
                    <a:srgbClr val="FFC000"/>
                  </a:outerShdw>
                </a:effectLst>
              </a:rPr>
              <a:t>「私の荷は軽いからである。」</a:t>
            </a:r>
            <a:endParaRPr lang="es-ES" sz="4400" b="1" dirty="0">
              <a:ln w="12700">
                <a:solidFill>
                  <a:schemeClr val="accent5">
                    <a:lumMod val="50000"/>
                  </a:schemeClr>
                </a:solidFill>
                <a:prstDash val="solid"/>
              </a:ln>
              <a:solidFill>
                <a:srgbClr val="FFFFFF"/>
              </a:solidFill>
              <a:effectLst>
                <a:outerShdw dist="38100" dir="2700000" algn="tl" rotWithShape="0">
                  <a:srgbClr val="FFC000"/>
                </a:outerShdw>
              </a:effectLst>
            </a:endParaRPr>
          </a:p>
        </p:txBody>
      </p:sp>
      <p:sp>
        <p:nvSpPr>
          <p:cNvPr id="4" name="CuadroTexto 3">
            <a:extLst>
              <a:ext uri="{FF2B5EF4-FFF2-40B4-BE49-F238E27FC236}">
                <a16:creationId xmlns:a16="http://schemas.microsoft.com/office/drawing/2014/main" xmlns="" id="{430493CC-597D-4B06-B348-B896558E288B}"/>
              </a:ext>
            </a:extLst>
          </p:cNvPr>
          <p:cNvSpPr txBox="1"/>
          <p:nvPr/>
        </p:nvSpPr>
        <p:spPr>
          <a:xfrm>
            <a:off x="101485" y="682024"/>
            <a:ext cx="6256091" cy="1831271"/>
          </a:xfrm>
          <a:prstGeom prst="rect">
            <a:avLst/>
          </a:prstGeom>
          <a:noFill/>
        </p:spPr>
        <p:txBody>
          <a:bodyPr wrap="square" rtlCol="0">
            <a:spAutoFit/>
          </a:bodyPr>
          <a:lstStyle/>
          <a:p>
            <a:pPr>
              <a:spcBef>
                <a:spcPts val="600"/>
              </a:spcBef>
            </a:pPr>
            <a:r>
              <a:rPr lang="ja-JP" altLang="en-US" b="1" dirty="0"/>
              <a:t>くびきは個々の負担が少なくなるように通常</a:t>
            </a:r>
            <a:r>
              <a:rPr lang="en-US" altLang="ja-JP" b="1" dirty="0"/>
              <a:t>2</a:t>
            </a:r>
            <a:r>
              <a:rPr lang="ja-JP" altLang="en-US" b="1" dirty="0"/>
              <a:t>匹の動物によって負われました。もし２匹のうち１匹が弱ければ、もう一匹がその弱さを補うことができるのです</a:t>
            </a:r>
            <a:r>
              <a:rPr lang="ja-JP" altLang="en-US" b="1" dirty="0" smtClean="0"/>
              <a:t>。</a:t>
            </a:r>
            <a:endParaRPr lang="en-US" altLang="ja-JP" b="1" dirty="0" smtClean="0"/>
          </a:p>
          <a:p>
            <a:pPr>
              <a:spcBef>
                <a:spcPts val="600"/>
              </a:spcBef>
            </a:pPr>
            <a:r>
              <a:rPr lang="ja-JP" altLang="en-US" b="1" dirty="0" smtClean="0"/>
              <a:t>イエス</a:t>
            </a:r>
            <a:r>
              <a:rPr lang="ja-JP" altLang="en-US" b="1" dirty="0"/>
              <a:t>様が強いパートとなって下さるので、私たちは彼を信頼することが出来ます。彼が私たちの荷を軽くして下さるのです。</a:t>
            </a:r>
            <a:endParaRPr lang="es-ES" b="1" dirty="0"/>
          </a:p>
        </p:txBody>
      </p:sp>
      <p:pic>
        <p:nvPicPr>
          <p:cNvPr id="2" name="Imagen 1">
            <a:extLst>
              <a:ext uri="{FF2B5EF4-FFF2-40B4-BE49-F238E27FC236}">
                <a16:creationId xmlns:a16="http://schemas.microsoft.com/office/drawing/2014/main" xmlns="" id="{C8220A76-EAB4-4E79-A3D0-201985556D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4892" y="665351"/>
            <a:ext cx="2970370" cy="147068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6" name="Imagen 5">
            <a:extLst>
              <a:ext uri="{FF2B5EF4-FFF2-40B4-BE49-F238E27FC236}">
                <a16:creationId xmlns:a16="http://schemas.microsoft.com/office/drawing/2014/main" xmlns="" id="{5BB68B6A-908F-4039-8AED-B287AF3D51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588" y="2529968"/>
            <a:ext cx="2091840" cy="2512720"/>
          </a:xfrm>
          <a:prstGeom prst="roundRect">
            <a:avLst>
              <a:gd name="adj" fmla="val 4167"/>
            </a:avLst>
          </a:prstGeom>
          <a:solidFill>
            <a:srgbClr val="FFFFFF"/>
          </a:solidFill>
          <a:ln w="76200" cap="sq">
            <a:solidFill>
              <a:schemeClr val="accent3">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xmlns="" id="{F382F491-E9ED-41C7-866E-4B1C4CD317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47741" y="3422995"/>
            <a:ext cx="2394774" cy="1598251"/>
          </a:xfrm>
          <a:prstGeom prst="roundRect">
            <a:avLst>
              <a:gd name="adj" fmla="val 4167"/>
            </a:avLst>
          </a:prstGeom>
          <a:solidFill>
            <a:srgbClr val="FFFFFF"/>
          </a:solidFill>
          <a:ln w="76200" cap="sq">
            <a:solidFill>
              <a:schemeClr val="accent1">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xmlns="" id="{D13443A9-E653-4BA3-A6B3-F6C61722FC75}"/>
              </a:ext>
            </a:extLst>
          </p:cNvPr>
          <p:cNvSpPr txBox="1"/>
          <p:nvPr/>
        </p:nvSpPr>
        <p:spPr>
          <a:xfrm>
            <a:off x="2299813" y="2201224"/>
            <a:ext cx="6742702" cy="1200329"/>
          </a:xfrm>
          <a:prstGeom prst="rect">
            <a:avLst/>
          </a:prstGeom>
          <a:noFill/>
        </p:spPr>
        <p:txBody>
          <a:bodyPr wrap="square">
            <a:spAutoFit/>
          </a:bodyPr>
          <a:lstStyle/>
          <a:p>
            <a:pPr>
              <a:spcBef>
                <a:spcPts val="600"/>
              </a:spcBef>
            </a:pPr>
            <a:r>
              <a:rPr lang="ja-JP" altLang="en-US" b="1" dirty="0"/>
              <a:t>イエス様は私たちの模範です。エテロはモーセに他の人々と責任を分担するように教え</a:t>
            </a:r>
            <a:r>
              <a:rPr lang="en-US" b="1" dirty="0"/>
              <a:t> (</a:t>
            </a:r>
            <a:r>
              <a:rPr lang="ja-JP" altLang="en-US" b="1" dirty="0"/>
              <a:t>出エジプト</a:t>
            </a:r>
            <a:r>
              <a:rPr lang="en-US" b="1" dirty="0"/>
              <a:t> 18:13-22)</a:t>
            </a:r>
            <a:r>
              <a:rPr lang="ja-JP" altLang="en-US" b="1" dirty="0"/>
              <a:t>、私たちも「互いに重荷を負い合って、律法を全うし」</a:t>
            </a:r>
            <a:r>
              <a:rPr lang="en-US" altLang="ja-JP" b="1" dirty="0"/>
              <a:t>(</a:t>
            </a:r>
            <a:r>
              <a:rPr lang="ja-JP" altLang="en-US" b="1" dirty="0"/>
              <a:t>ガラテヤ</a:t>
            </a:r>
            <a:r>
              <a:rPr lang="en-US" altLang="ja-JP" b="1" dirty="0"/>
              <a:t>6</a:t>
            </a:r>
            <a:r>
              <a:rPr lang="ja-JP" altLang="en-US" b="1" dirty="0"/>
              <a:t>：</a:t>
            </a:r>
            <a:r>
              <a:rPr lang="en-US" altLang="ja-JP" b="1" dirty="0"/>
              <a:t>2)</a:t>
            </a:r>
            <a:r>
              <a:rPr lang="ja-JP" altLang="en-US" b="1" dirty="0"/>
              <a:t>他の人々を助けるべきです。</a:t>
            </a:r>
            <a:endParaRPr lang="es-ES" b="1" dirty="0"/>
          </a:p>
        </p:txBody>
      </p:sp>
      <p:sp>
        <p:nvSpPr>
          <p:cNvPr id="12" name="CuadroTexto 11">
            <a:extLst>
              <a:ext uri="{FF2B5EF4-FFF2-40B4-BE49-F238E27FC236}">
                <a16:creationId xmlns:a16="http://schemas.microsoft.com/office/drawing/2014/main" xmlns="" id="{6D84B702-6666-4926-84D5-181D863E08BE}"/>
              </a:ext>
            </a:extLst>
          </p:cNvPr>
          <p:cNvSpPr txBox="1"/>
          <p:nvPr/>
        </p:nvSpPr>
        <p:spPr>
          <a:xfrm>
            <a:off x="2296672" y="3344958"/>
            <a:ext cx="4385602" cy="1754326"/>
          </a:xfrm>
          <a:prstGeom prst="rect">
            <a:avLst/>
          </a:prstGeom>
          <a:noFill/>
        </p:spPr>
        <p:txBody>
          <a:bodyPr wrap="square">
            <a:spAutoFit/>
          </a:bodyPr>
          <a:lstStyle/>
          <a:p>
            <a:pPr>
              <a:spcBef>
                <a:spcPts val="600"/>
              </a:spcBef>
            </a:pPr>
            <a:r>
              <a:rPr lang="ja-JP" altLang="en-US" b="1" dirty="0"/>
              <a:t>他の人の重荷を負うことは倒れる者たちを立ち返らせ、困難の時に互いに助け支え合うことを意味しています。私たちが重荷を分かち合うことは神様が教会として要求されていることです。それは柔和を要求し同情心を起こします。</a:t>
            </a:r>
            <a:endParaRPr lang="es-ES" b="1" dirty="0"/>
          </a:p>
        </p:txBody>
      </p:sp>
    </p:spTree>
    <p:extLst>
      <p:ext uri="{BB962C8B-B14F-4D97-AF65-F5344CB8AC3E}">
        <p14:creationId xmlns:p14="http://schemas.microsoft.com/office/powerpoint/2010/main" val="329144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214437D-875A-4966-B9C8-38B0C508E3FE}"/>
              </a:ext>
            </a:extLst>
          </p:cNvPr>
          <p:cNvSpPr txBox="1"/>
          <p:nvPr/>
        </p:nvSpPr>
        <p:spPr>
          <a:xfrm>
            <a:off x="916296" y="1425321"/>
            <a:ext cx="7458891" cy="2800767"/>
          </a:xfrm>
          <a:prstGeom prst="rect">
            <a:avLst/>
          </a:prstGeom>
          <a:noFill/>
        </p:spPr>
        <p:txBody>
          <a:bodyPr wrap="square">
            <a:spAutoFit/>
          </a:bodyPr>
          <a:lstStyle/>
          <a:p>
            <a:pPr>
              <a:spcBef>
                <a:spcPts val="600"/>
              </a:spcBef>
            </a:pPr>
            <a:r>
              <a:rPr lang="ja-JP" altLang="en-US" sz="2200" b="1" dirty="0">
                <a:latin typeface="Constantia" panose="02030602050306030303" pitchFamily="18" charset="0"/>
              </a:rPr>
              <a:t>「キリストと共に軛を負うことは彼の線のうちで失われた人類のために困難と苦労をともにする共労者となることを意味しています。それは魂を賢く指導するものになることを意味しています。貴重な恩恵期間の間にキリストによって私たちは喜んで形作られるものになります。私たちは私たち自身が形作られることを受け入れる形の器になります。私たちは私たちの意思を神様の意思にゆだねて私たちを練り形づくられる神様と一つにならなければなりません。」</a:t>
            </a:r>
            <a:endParaRPr lang="es-ES" sz="22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663023CF-10D4-4C26-B8C3-C90FB75229C4}"/>
              </a:ext>
            </a:extLst>
          </p:cNvPr>
          <p:cNvSpPr txBox="1"/>
          <p:nvPr/>
        </p:nvSpPr>
        <p:spPr>
          <a:xfrm>
            <a:off x="77150" y="442241"/>
            <a:ext cx="7754244" cy="338554"/>
          </a:xfrm>
          <a:prstGeom prst="rect">
            <a:avLst/>
          </a:prstGeom>
          <a:noFill/>
        </p:spPr>
        <p:txBody>
          <a:bodyPr wrap="square" rtlCol="0">
            <a:spAutoFit/>
          </a:bodyPr>
          <a:lstStyle/>
          <a:p>
            <a:r>
              <a:rPr lang="en-US" sz="1600" b="1"/>
              <a:t>E. G. W. (SDA Bible Commentary, book 5, on Matthew 12:29, p. 1092)</a:t>
            </a:r>
            <a:endParaRPr lang="es-ES" sz="1600" b="1" dirty="0"/>
          </a:p>
        </p:txBody>
      </p:sp>
    </p:spTree>
    <p:extLst>
      <p:ext uri="{BB962C8B-B14F-4D97-AF65-F5344CB8AC3E}">
        <p14:creationId xmlns:p14="http://schemas.microsoft.com/office/powerpoint/2010/main" val="20094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ruebas de color">
      <a:dk1>
        <a:sysClr val="windowText" lastClr="000000"/>
      </a:dk1>
      <a:lt1>
        <a:sysClr val="window" lastClr="FFFFFF"/>
      </a:lt1>
      <a:dk2>
        <a:srgbClr val="44546A"/>
      </a:dk2>
      <a:lt2>
        <a:srgbClr val="E7E6E6"/>
      </a:lt2>
      <a:accent1>
        <a:srgbClr val="0099FF"/>
      </a:accent1>
      <a:accent2>
        <a:srgbClr val="7030A0"/>
      </a:accent2>
      <a:accent3>
        <a:srgbClr val="FFFF00"/>
      </a:accent3>
      <a:accent4>
        <a:srgbClr val="FF99FF"/>
      </a:accent4>
      <a:accent5>
        <a:srgbClr val="FF0000"/>
      </a:accent5>
      <a:accent6>
        <a:srgbClr val="00B05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1059</TotalTime>
  <Words>1112</Words>
  <Application>Microsoft Office PowerPoint</Application>
  <PresentationFormat>画面に合わせる (16:9)</PresentationFormat>
  <Paragraphs>39</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Calibri Light</vt:lpstr>
      <vt:lpstr>Arial</vt:lpstr>
      <vt:lpstr>Constantia</vt:lpstr>
      <vt:lpstr>Calibri</vt:lpstr>
      <vt:lpstr>游ゴシック</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96</cp:revision>
  <dcterms:created xsi:type="dcterms:W3CDTF">2021-07-07T09:01:19Z</dcterms:created>
  <dcterms:modified xsi:type="dcterms:W3CDTF">2021-08-11T02:42:37Z</dcterms:modified>
</cp:coreProperties>
</file>