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7" r:id="rId2"/>
    <p:sldId id="257" r:id="rId3"/>
    <p:sldId id="258" r:id="rId4"/>
    <p:sldId id="259" r:id="rId5"/>
    <p:sldId id="260" r:id="rId6"/>
    <p:sldId id="261" r:id="rId7"/>
    <p:sldId id="262" r:id="rId8"/>
    <p:sldId id="266" r:id="rId9"/>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3B00"/>
    <a:srgbClr val="FBF870"/>
    <a:srgbClr val="FBFBAE"/>
    <a:srgbClr val="602379"/>
    <a:srgbClr val="FFC2E7"/>
    <a:srgbClr val="193272"/>
    <a:srgbClr val="00642D"/>
    <a:srgbClr val="C8CACA"/>
    <a:srgbClr val="6343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9" d="100"/>
          <a:sy n="149" d="100"/>
        </p:scale>
        <p:origin x="5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689EA07-59F4-4522-A057-96D17FBC77CD}" type="datetimeFigureOut">
              <a:rPr lang="es-ES" smtClean="0"/>
              <a:t>11/08/2021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34E41E-C9E0-4BF6-892D-4A14DCDA98E9}" type="slidenum">
              <a:rPr lang="es-ES" smtClean="0"/>
              <a:t>‹#›</a:t>
            </a:fld>
            <a:endParaRPr lang="es-ES"/>
          </a:p>
        </p:txBody>
      </p:sp>
    </p:spTree>
    <p:extLst>
      <p:ext uri="{BB962C8B-B14F-4D97-AF65-F5344CB8AC3E}">
        <p14:creationId xmlns:p14="http://schemas.microsoft.com/office/powerpoint/2010/main" val="4322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689EA07-59F4-4522-A057-96D17FBC77CD}" type="datetimeFigureOut">
              <a:rPr lang="es-ES" smtClean="0"/>
              <a:t>11/08/2021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34E41E-C9E0-4BF6-892D-4A14DCDA98E9}" type="slidenum">
              <a:rPr lang="es-ES" smtClean="0"/>
              <a:t>‹#›</a:t>
            </a:fld>
            <a:endParaRPr lang="es-ES"/>
          </a:p>
        </p:txBody>
      </p:sp>
    </p:spTree>
    <p:extLst>
      <p:ext uri="{BB962C8B-B14F-4D97-AF65-F5344CB8AC3E}">
        <p14:creationId xmlns:p14="http://schemas.microsoft.com/office/powerpoint/2010/main" val="345494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689EA07-59F4-4522-A057-96D17FBC77CD}" type="datetimeFigureOut">
              <a:rPr lang="es-ES" smtClean="0"/>
              <a:t>11/08/2021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34E41E-C9E0-4BF6-892D-4A14DCDA98E9}" type="slidenum">
              <a:rPr lang="es-ES" smtClean="0"/>
              <a:t>‹#›</a:t>
            </a:fld>
            <a:endParaRPr lang="es-ES"/>
          </a:p>
        </p:txBody>
      </p:sp>
    </p:spTree>
    <p:extLst>
      <p:ext uri="{BB962C8B-B14F-4D97-AF65-F5344CB8AC3E}">
        <p14:creationId xmlns:p14="http://schemas.microsoft.com/office/powerpoint/2010/main" val="13138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689EA07-59F4-4522-A057-96D17FBC77CD}" type="datetimeFigureOut">
              <a:rPr lang="es-ES" smtClean="0"/>
              <a:t>11/08/2021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34E41E-C9E0-4BF6-892D-4A14DCDA98E9}" type="slidenum">
              <a:rPr lang="es-ES" smtClean="0"/>
              <a:t>‹#›</a:t>
            </a:fld>
            <a:endParaRPr lang="es-ES"/>
          </a:p>
        </p:txBody>
      </p:sp>
    </p:spTree>
    <p:extLst>
      <p:ext uri="{BB962C8B-B14F-4D97-AF65-F5344CB8AC3E}">
        <p14:creationId xmlns:p14="http://schemas.microsoft.com/office/powerpoint/2010/main" val="299491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689EA07-59F4-4522-A057-96D17FBC77CD}" type="datetimeFigureOut">
              <a:rPr lang="es-ES" smtClean="0"/>
              <a:t>11/08/2021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34E41E-C9E0-4BF6-892D-4A14DCDA98E9}" type="slidenum">
              <a:rPr lang="es-ES" smtClean="0"/>
              <a:t>‹#›</a:t>
            </a:fld>
            <a:endParaRPr lang="es-ES"/>
          </a:p>
        </p:txBody>
      </p:sp>
    </p:spTree>
    <p:extLst>
      <p:ext uri="{BB962C8B-B14F-4D97-AF65-F5344CB8AC3E}">
        <p14:creationId xmlns:p14="http://schemas.microsoft.com/office/powerpoint/2010/main" val="22835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689EA07-59F4-4522-A057-96D17FBC77CD}" type="datetimeFigureOut">
              <a:rPr lang="es-ES" smtClean="0"/>
              <a:t>11/08/2021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034E41E-C9E0-4BF6-892D-4A14DCDA98E9}" type="slidenum">
              <a:rPr lang="es-ES" smtClean="0"/>
              <a:t>‹#›</a:t>
            </a:fld>
            <a:endParaRPr lang="es-ES"/>
          </a:p>
        </p:txBody>
      </p:sp>
    </p:spTree>
    <p:extLst>
      <p:ext uri="{BB962C8B-B14F-4D97-AF65-F5344CB8AC3E}">
        <p14:creationId xmlns:p14="http://schemas.microsoft.com/office/powerpoint/2010/main" val="87660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689EA07-59F4-4522-A057-96D17FBC77CD}" type="datetimeFigureOut">
              <a:rPr lang="es-ES" smtClean="0"/>
              <a:t>11/08/2021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034E41E-C9E0-4BF6-892D-4A14DCDA98E9}" type="slidenum">
              <a:rPr lang="es-ES" smtClean="0"/>
              <a:t>‹#›</a:t>
            </a:fld>
            <a:endParaRPr lang="es-ES"/>
          </a:p>
        </p:txBody>
      </p:sp>
    </p:spTree>
    <p:extLst>
      <p:ext uri="{BB962C8B-B14F-4D97-AF65-F5344CB8AC3E}">
        <p14:creationId xmlns:p14="http://schemas.microsoft.com/office/powerpoint/2010/main" val="27176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689EA07-59F4-4522-A057-96D17FBC77CD}" type="datetimeFigureOut">
              <a:rPr lang="es-ES" smtClean="0"/>
              <a:t>11/08/2021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034E41E-C9E0-4BF6-892D-4A14DCDA98E9}" type="slidenum">
              <a:rPr lang="es-ES" smtClean="0"/>
              <a:t>‹#›</a:t>
            </a:fld>
            <a:endParaRPr lang="es-ES"/>
          </a:p>
        </p:txBody>
      </p:sp>
    </p:spTree>
    <p:extLst>
      <p:ext uri="{BB962C8B-B14F-4D97-AF65-F5344CB8AC3E}">
        <p14:creationId xmlns:p14="http://schemas.microsoft.com/office/powerpoint/2010/main" val="98346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9EA07-59F4-4522-A057-96D17FBC77CD}" type="datetimeFigureOut">
              <a:rPr lang="es-ES" smtClean="0"/>
              <a:t>11/08/2021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034E41E-C9E0-4BF6-892D-4A14DCDA98E9}" type="slidenum">
              <a:rPr lang="es-ES" smtClean="0"/>
              <a:t>‹#›</a:t>
            </a:fld>
            <a:endParaRPr lang="es-ES"/>
          </a:p>
        </p:txBody>
      </p:sp>
    </p:spTree>
    <p:extLst>
      <p:ext uri="{BB962C8B-B14F-4D97-AF65-F5344CB8AC3E}">
        <p14:creationId xmlns:p14="http://schemas.microsoft.com/office/powerpoint/2010/main" val="325403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689EA07-59F4-4522-A057-96D17FBC77CD}" type="datetimeFigureOut">
              <a:rPr lang="es-ES" smtClean="0"/>
              <a:t>11/08/2021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034E41E-C9E0-4BF6-892D-4A14DCDA98E9}" type="slidenum">
              <a:rPr lang="es-ES" smtClean="0"/>
              <a:t>‹#›</a:t>
            </a:fld>
            <a:endParaRPr lang="es-ES"/>
          </a:p>
        </p:txBody>
      </p:sp>
    </p:spTree>
    <p:extLst>
      <p:ext uri="{BB962C8B-B14F-4D97-AF65-F5344CB8AC3E}">
        <p14:creationId xmlns:p14="http://schemas.microsoft.com/office/powerpoint/2010/main" val="4825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689EA07-59F4-4522-A057-96D17FBC77CD}" type="datetimeFigureOut">
              <a:rPr lang="es-ES" smtClean="0"/>
              <a:t>11/08/2021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034E41E-C9E0-4BF6-892D-4A14DCDA98E9}" type="slidenum">
              <a:rPr lang="es-ES" smtClean="0"/>
              <a:t>‹#›</a:t>
            </a:fld>
            <a:endParaRPr lang="es-ES"/>
          </a:p>
        </p:txBody>
      </p:sp>
    </p:spTree>
    <p:extLst>
      <p:ext uri="{BB962C8B-B14F-4D97-AF65-F5344CB8AC3E}">
        <p14:creationId xmlns:p14="http://schemas.microsoft.com/office/powerpoint/2010/main" val="264861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689EA07-59F4-4522-A057-96D17FBC77CD}" type="datetimeFigureOut">
              <a:rPr lang="es-ES" smtClean="0"/>
              <a:t>11/08/2021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34E41E-C9E0-4BF6-892D-4A14DCDA98E9}" type="slidenum">
              <a:rPr lang="es-ES" smtClean="0"/>
              <a:t>‹#›</a:t>
            </a:fld>
            <a:endParaRPr lang="es-ES"/>
          </a:p>
        </p:txBody>
      </p:sp>
    </p:spTree>
    <p:extLst>
      <p:ext uri="{BB962C8B-B14F-4D97-AF65-F5344CB8AC3E}">
        <p14:creationId xmlns:p14="http://schemas.microsoft.com/office/powerpoint/2010/main" val="4111694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e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18338"/>
            <a:ext cx="4938073"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4DD9BF76-5DE8-4775-961F-55E7B54BABC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54396" y="764733"/>
            <a:ext cx="4514498" cy="3611598"/>
          </a:xfrm>
          <a:prstGeom prst="rect">
            <a:avLst/>
          </a:prstGeom>
          <a:effectLst/>
        </p:spPr>
      </p:pic>
      <p:sp>
        <p:nvSpPr>
          <p:cNvPr id="5" name="CuadroTexto 4">
            <a:extLst>
              <a:ext uri="{FF2B5EF4-FFF2-40B4-BE49-F238E27FC236}">
                <a16:creationId xmlns:a16="http://schemas.microsoft.com/office/drawing/2014/main" id="{5A37C447-8FF1-4B8F-92F2-5AF20F1B84F3}"/>
              </a:ext>
            </a:extLst>
          </p:cNvPr>
          <p:cNvSpPr txBox="1"/>
          <p:nvPr/>
        </p:nvSpPr>
        <p:spPr>
          <a:xfrm>
            <a:off x="0" y="4722968"/>
            <a:ext cx="3471972" cy="338554"/>
          </a:xfrm>
          <a:prstGeom prst="rect">
            <a:avLst/>
          </a:prstGeom>
          <a:noFill/>
        </p:spPr>
        <p:txBody>
          <a:bodyPr wrap="square" rtlCol="0">
            <a:spAutoFit/>
          </a:bodyPr>
          <a:lstStyle/>
          <a:p>
            <a:pPr algn="ctr">
              <a:spcAft>
                <a:spcPts val="600"/>
              </a:spcAft>
            </a:pPr>
            <a:r>
              <a:rPr lang="es-ES" sz="1600" b="1">
                <a:solidFill>
                  <a:schemeClr val="accent3">
                    <a:lumMod val="60000"/>
                    <a:lumOff val="40000"/>
                  </a:schemeClr>
                </a:solidFill>
              </a:rPr>
              <a:t>Lesson 6 for August 7, 2021</a:t>
            </a:r>
            <a:endParaRPr lang="es-ES" sz="1600" b="1" dirty="0">
              <a:solidFill>
                <a:schemeClr val="accent3">
                  <a:lumMod val="60000"/>
                  <a:lumOff val="40000"/>
                </a:schemeClr>
              </a:solidFill>
            </a:endParaRPr>
          </a:p>
        </p:txBody>
      </p:sp>
      <p:sp>
        <p:nvSpPr>
          <p:cNvPr id="10" name="CuadroTexto 9">
            <a:extLst>
              <a:ext uri="{FF2B5EF4-FFF2-40B4-BE49-F238E27FC236}">
                <a16:creationId xmlns:a16="http://schemas.microsoft.com/office/drawing/2014/main" id="{E1CE5B30-AA54-4FD0-87B0-FA114A9E9A04}"/>
              </a:ext>
            </a:extLst>
          </p:cNvPr>
          <p:cNvSpPr txBox="1"/>
          <p:nvPr/>
        </p:nvSpPr>
        <p:spPr>
          <a:xfrm>
            <a:off x="0" y="257998"/>
            <a:ext cx="3471972" cy="4200702"/>
          </a:xfrm>
          <a:prstGeom prst="rect">
            <a:avLst/>
          </a:prstGeom>
          <a:noFill/>
        </p:spPr>
        <p:txBody>
          <a:bodyPr wrap="square" rtlCol="0">
            <a:spAutoFit/>
            <a:scene3d>
              <a:camera prst="orthographicFront"/>
              <a:lightRig rig="sunrise" dir="t"/>
            </a:scene3d>
            <a:sp3d extrusionH="57150" contourW="25400">
              <a:bevelT w="38100" h="38100" prst="slope"/>
              <a:contourClr>
                <a:schemeClr val="accent4">
                  <a:lumMod val="50000"/>
                </a:schemeClr>
              </a:contourClr>
            </a:sp3d>
          </a:bodyPr>
          <a:lstStyle/>
          <a:p>
            <a:pPr algn="ctr">
              <a:lnSpc>
                <a:spcPts val="6500"/>
              </a:lnSpc>
            </a:pPr>
            <a:r>
              <a:rPr lang="en-US"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FINDING </a:t>
            </a:r>
            <a:br>
              <a:rPr lang="en-US"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en-US"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REST </a:t>
            </a:r>
            <a:br>
              <a:rPr lang="en-US"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en-US"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 </a:t>
            </a:r>
            <a:br>
              <a:rPr lang="en-US"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en-US"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FAMILY </a:t>
            </a:r>
            <a:br>
              <a:rPr lang="en-US"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en-US"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TIES</a:t>
            </a:r>
            <a:endParaRPr lang="es-ES" sz="44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161418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3196AC-6015-4874-B9C9-4BA269DB709A}"/>
              </a:ext>
            </a:extLst>
          </p:cNvPr>
          <p:cNvSpPr txBox="1"/>
          <p:nvPr/>
        </p:nvSpPr>
        <p:spPr>
          <a:xfrm>
            <a:off x="5034340" y="3122462"/>
            <a:ext cx="4185340" cy="1785104"/>
          </a:xfrm>
          <a:prstGeom prst="rect">
            <a:avLst/>
          </a:prstGeom>
          <a:noFill/>
        </p:spPr>
        <p:txBody>
          <a:bodyPr wrap="square" rtlCol="0">
            <a:spAutoFit/>
          </a:bodyPr>
          <a:lstStyle/>
          <a:p>
            <a:pPr>
              <a:spcBef>
                <a:spcPts val="600"/>
              </a:spcBef>
            </a:pPr>
            <a:r>
              <a:rPr lang="en-US" b="1">
                <a:solidFill>
                  <a:schemeClr val="bg1"/>
                </a:solidFill>
                <a:highlight>
                  <a:srgbClr val="193272"/>
                </a:highlight>
              </a:rPr>
              <a:t>When your family is not perfect</a:t>
            </a:r>
            <a:endParaRPr lang="es-ES" b="1" dirty="0">
              <a:solidFill>
                <a:schemeClr val="bg1"/>
              </a:solidFill>
              <a:highlight>
                <a:srgbClr val="193272"/>
              </a:highlight>
            </a:endParaRPr>
          </a:p>
          <a:p>
            <a:pPr>
              <a:spcBef>
                <a:spcPts val="600"/>
              </a:spcBef>
            </a:pPr>
            <a:r>
              <a:rPr lang="en-US" b="1">
                <a:highlight>
                  <a:srgbClr val="FFC2E7"/>
                </a:highlight>
              </a:rPr>
              <a:t>When you begin from scratch</a:t>
            </a:r>
            <a:endParaRPr lang="es-ES" b="1" dirty="0">
              <a:highlight>
                <a:srgbClr val="FFC2E7"/>
              </a:highlight>
            </a:endParaRPr>
          </a:p>
          <a:p>
            <a:pPr>
              <a:spcBef>
                <a:spcPts val="600"/>
              </a:spcBef>
            </a:pPr>
            <a:r>
              <a:rPr lang="en-US" b="1">
                <a:solidFill>
                  <a:schemeClr val="bg1"/>
                </a:solidFill>
                <a:highlight>
                  <a:srgbClr val="602379"/>
                </a:highlight>
              </a:rPr>
              <a:t>When you are a nobody</a:t>
            </a:r>
            <a:endParaRPr lang="es-ES" b="1" dirty="0">
              <a:solidFill>
                <a:schemeClr val="bg1"/>
              </a:solidFill>
              <a:highlight>
                <a:srgbClr val="602379"/>
              </a:highlight>
            </a:endParaRPr>
          </a:p>
          <a:p>
            <a:pPr>
              <a:spcBef>
                <a:spcPts val="600"/>
              </a:spcBef>
            </a:pPr>
            <a:r>
              <a:rPr lang="en-US" b="1">
                <a:highlight>
                  <a:srgbClr val="FBF870"/>
                </a:highlight>
              </a:rPr>
              <a:t>When your relationships are troublesome</a:t>
            </a:r>
            <a:endParaRPr lang="es-ES" b="1" dirty="0">
              <a:highlight>
                <a:srgbClr val="FBF870"/>
              </a:highlight>
            </a:endParaRPr>
          </a:p>
          <a:p>
            <a:pPr>
              <a:spcBef>
                <a:spcPts val="600"/>
              </a:spcBef>
            </a:pPr>
            <a:r>
              <a:rPr lang="en-US" b="1">
                <a:solidFill>
                  <a:schemeClr val="bg1"/>
                </a:solidFill>
                <a:highlight>
                  <a:srgbClr val="CA3B00"/>
                </a:highlight>
              </a:rPr>
              <a:t>When you are facing new challenges</a:t>
            </a:r>
            <a:endParaRPr lang="es-ES" b="1" dirty="0">
              <a:solidFill>
                <a:schemeClr val="bg1"/>
              </a:solidFill>
              <a:highlight>
                <a:srgbClr val="CA3B00"/>
              </a:highlight>
            </a:endParaRPr>
          </a:p>
        </p:txBody>
      </p:sp>
      <p:sp>
        <p:nvSpPr>
          <p:cNvPr id="3" name="CuadroTexto 2">
            <a:extLst>
              <a:ext uri="{FF2B5EF4-FFF2-40B4-BE49-F238E27FC236}">
                <a16:creationId xmlns:a16="http://schemas.microsoft.com/office/drawing/2014/main" id="{5B1D8601-85A2-4A6B-BB44-BFBF260DD974}"/>
              </a:ext>
            </a:extLst>
          </p:cNvPr>
          <p:cNvSpPr txBox="1"/>
          <p:nvPr/>
        </p:nvSpPr>
        <p:spPr>
          <a:xfrm>
            <a:off x="106167" y="109648"/>
            <a:ext cx="5183009" cy="2662267"/>
          </a:xfrm>
          <a:prstGeom prst="rect">
            <a:avLst/>
          </a:prstGeom>
          <a:noFill/>
        </p:spPr>
        <p:txBody>
          <a:bodyPr wrap="square" rtlCol="0">
            <a:spAutoFit/>
          </a:bodyPr>
          <a:lstStyle/>
          <a:p>
            <a:pPr>
              <a:spcBef>
                <a:spcPts val="600"/>
              </a:spcBef>
            </a:pPr>
            <a:r>
              <a:rPr lang="en-US" b="1"/>
              <a:t>Joseph was born in the bosom of a religious family, but his family it was far from perfect (do perfect families even exist?). Everything he learned about God thanks to his family was key to make the right decisions in both tough and easy times.</a:t>
            </a:r>
            <a:endParaRPr lang="es-ES" b="1" dirty="0"/>
          </a:p>
          <a:p>
            <a:pPr>
              <a:spcBef>
                <a:spcPts val="600"/>
              </a:spcBef>
            </a:pPr>
            <a:r>
              <a:rPr lang="en-US" b="1"/>
              <a:t>He was spoiled, abandoned, humiliated, exalted, defamed... His life was in constant change. However, the circumstances did not shape his destiny, but his decisions did. What happens when...?</a:t>
            </a:r>
            <a:endParaRPr lang="es-ES" b="1" dirty="0"/>
          </a:p>
        </p:txBody>
      </p:sp>
      <p:pic>
        <p:nvPicPr>
          <p:cNvPr id="5" name="Imagen 4">
            <a:extLst>
              <a:ext uri="{FF2B5EF4-FFF2-40B4-BE49-F238E27FC236}">
                <a16:creationId xmlns:a16="http://schemas.microsoft.com/office/drawing/2014/main" id="{BFA5C137-4F35-43B6-B237-8B5759B594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49832" y="191379"/>
            <a:ext cx="1875683" cy="2500911"/>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5C453DA6-8CD5-4452-8FA2-0E376435E1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54455" y="191379"/>
            <a:ext cx="1701300" cy="2500911"/>
          </a:xfrm>
          <a:prstGeom prst="rect">
            <a:avLst/>
          </a:prstGeom>
          <a:ln>
            <a:noFill/>
          </a:ln>
          <a:effectLst>
            <a:outerShdw blurRad="292100" dist="139700" dir="2700000" algn="tl" rotWithShape="0">
              <a:srgbClr val="333333">
                <a:alpha val="65000"/>
              </a:srgbClr>
            </a:outerShdw>
          </a:effectLst>
        </p:spPr>
      </p:pic>
      <p:grpSp>
        <p:nvGrpSpPr>
          <p:cNvPr id="16" name="Grupo 15">
            <a:extLst>
              <a:ext uri="{FF2B5EF4-FFF2-40B4-BE49-F238E27FC236}">
                <a16:creationId xmlns:a16="http://schemas.microsoft.com/office/drawing/2014/main" id="{014AE392-D6E3-48AA-B063-061692CA7E00}"/>
              </a:ext>
            </a:extLst>
          </p:cNvPr>
          <p:cNvGrpSpPr/>
          <p:nvPr/>
        </p:nvGrpSpPr>
        <p:grpSpPr>
          <a:xfrm>
            <a:off x="71023" y="3049709"/>
            <a:ext cx="4520540" cy="2015673"/>
            <a:chOff x="181429" y="3030791"/>
            <a:chExt cx="4520540" cy="2015673"/>
          </a:xfrm>
        </p:grpSpPr>
        <p:pic>
          <p:nvPicPr>
            <p:cNvPr id="11" name="Imagen 10">
              <a:extLst>
                <a:ext uri="{FF2B5EF4-FFF2-40B4-BE49-F238E27FC236}">
                  <a16:creationId xmlns:a16="http://schemas.microsoft.com/office/drawing/2014/main" id="{C54B9DD2-2EF4-4F0E-A362-AC41F6984F8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81429" y="3030792"/>
              <a:ext cx="1336249" cy="2015672"/>
            </a:xfrm>
            <a:prstGeom prst="rect">
              <a:avLst/>
            </a:prstGeom>
            <a:ln>
              <a:solidFill>
                <a:schemeClr val="tx1"/>
              </a:solidFill>
            </a:ln>
          </p:spPr>
        </p:pic>
        <p:pic>
          <p:nvPicPr>
            <p:cNvPr id="13" name="Imagen 12">
              <a:extLst>
                <a:ext uri="{FF2B5EF4-FFF2-40B4-BE49-F238E27FC236}">
                  <a16:creationId xmlns:a16="http://schemas.microsoft.com/office/drawing/2014/main" id="{CAAA1109-1C99-479C-B9FE-6A0D7DC1CE8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17678" y="3030792"/>
              <a:ext cx="1511282" cy="2015672"/>
            </a:xfrm>
            <a:prstGeom prst="rect">
              <a:avLst/>
            </a:prstGeom>
            <a:ln>
              <a:solidFill>
                <a:schemeClr val="tx1"/>
              </a:solidFill>
            </a:ln>
          </p:spPr>
        </p:pic>
        <p:pic>
          <p:nvPicPr>
            <p:cNvPr id="15" name="Imagen 14">
              <a:extLst>
                <a:ext uri="{FF2B5EF4-FFF2-40B4-BE49-F238E27FC236}">
                  <a16:creationId xmlns:a16="http://schemas.microsoft.com/office/drawing/2014/main" id="{25E31AE8-EE1B-40E4-A8F0-135ADE3774B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028960" y="3030791"/>
              <a:ext cx="1673009" cy="2015673"/>
            </a:xfrm>
            <a:prstGeom prst="rect">
              <a:avLst/>
            </a:prstGeom>
            <a:ln>
              <a:solidFill>
                <a:schemeClr val="tx1"/>
              </a:solidFill>
            </a:ln>
          </p:spPr>
        </p:pic>
      </p:grpSp>
      <p:pic>
        <p:nvPicPr>
          <p:cNvPr id="18" name="Imagen 17">
            <a:extLst>
              <a:ext uri="{FF2B5EF4-FFF2-40B4-BE49-F238E27FC236}">
                <a16:creationId xmlns:a16="http://schemas.microsoft.com/office/drawing/2014/main" id="{66190302-BBB0-48ED-B05F-CCBA8FAB815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741816" y="4576179"/>
            <a:ext cx="283404" cy="281924"/>
          </a:xfrm>
          <a:prstGeom prst="rect">
            <a:avLst/>
          </a:prstGeom>
        </p:spPr>
      </p:pic>
      <p:pic>
        <p:nvPicPr>
          <p:cNvPr id="19" name="Imagen 18">
            <a:extLst>
              <a:ext uri="{FF2B5EF4-FFF2-40B4-BE49-F238E27FC236}">
                <a16:creationId xmlns:a16="http://schemas.microsoft.com/office/drawing/2014/main" id="{19E4400A-9D77-4A3D-BED3-87027C09B8B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741816" y="4222984"/>
            <a:ext cx="283240" cy="281924"/>
          </a:xfrm>
          <a:prstGeom prst="rect">
            <a:avLst/>
          </a:prstGeom>
        </p:spPr>
      </p:pic>
      <p:pic>
        <p:nvPicPr>
          <p:cNvPr id="20" name="Imagen 19">
            <a:extLst>
              <a:ext uri="{FF2B5EF4-FFF2-40B4-BE49-F238E27FC236}">
                <a16:creationId xmlns:a16="http://schemas.microsoft.com/office/drawing/2014/main" id="{89254862-060C-4269-9E21-23E33D80CD8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741816" y="3869791"/>
            <a:ext cx="283240" cy="281924"/>
          </a:xfrm>
          <a:prstGeom prst="rect">
            <a:avLst/>
          </a:prstGeom>
        </p:spPr>
      </p:pic>
      <p:pic>
        <p:nvPicPr>
          <p:cNvPr id="21" name="Imagen 20">
            <a:extLst>
              <a:ext uri="{FF2B5EF4-FFF2-40B4-BE49-F238E27FC236}">
                <a16:creationId xmlns:a16="http://schemas.microsoft.com/office/drawing/2014/main" id="{1DF29C44-6C48-4861-BFB5-2447C80C489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741816" y="3516598"/>
            <a:ext cx="283240" cy="281924"/>
          </a:xfrm>
          <a:prstGeom prst="rect">
            <a:avLst/>
          </a:prstGeom>
        </p:spPr>
      </p:pic>
      <p:pic>
        <p:nvPicPr>
          <p:cNvPr id="25" name="Imagen 24">
            <a:extLst>
              <a:ext uri="{FF2B5EF4-FFF2-40B4-BE49-F238E27FC236}">
                <a16:creationId xmlns:a16="http://schemas.microsoft.com/office/drawing/2014/main" id="{ED392B65-042B-4B0E-BDB7-22A8C9DFD966}"/>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741816" y="3163405"/>
            <a:ext cx="283404" cy="281924"/>
          </a:xfrm>
          <a:prstGeom prst="rect">
            <a:avLst/>
          </a:prstGeom>
        </p:spPr>
      </p:pic>
    </p:spTree>
    <p:extLst>
      <p:ext uri="{BB962C8B-B14F-4D97-AF65-F5344CB8AC3E}">
        <p14:creationId xmlns:p14="http://schemas.microsoft.com/office/powerpoint/2010/main" val="373912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left)">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Effect transition="in" filter="fade">
                                      <p:cBhvr>
                                        <p:cTn id="88" dur="500"/>
                                        <p:tgtEl>
                                          <p:spTgt spid="18"/>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4" end="4"/>
                                            </p:txEl>
                                          </p:spTgt>
                                        </p:tgtEl>
                                        <p:attrNameLst>
                                          <p:attrName>style.visibility</p:attrName>
                                        </p:attrNameLst>
                                      </p:cBhvr>
                                      <p:to>
                                        <p:strVal val="visible"/>
                                      </p:to>
                                    </p:set>
                                    <p:animEffect transition="in" filter="wipe(left)">
                                      <p:cBhvr>
                                        <p:cTn id="9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A2C7F8-8D66-4D28-86E7-76E0C334F7E2}"/>
              </a:ext>
            </a:extLst>
          </p:cNvPr>
          <p:cNvSpPr txBox="1"/>
          <p:nvPr/>
        </p:nvSpPr>
        <p:spPr>
          <a:xfrm>
            <a:off x="0" y="0"/>
            <a:ext cx="9143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a:ln/>
                <a:solidFill>
                  <a:schemeClr val="accent3"/>
                </a:solidFill>
              </a:rPr>
              <a:t>WHEN YOUR FAMILY IS NOT PERFECT</a:t>
            </a:r>
            <a:endParaRPr lang="es-ES" sz="4400" b="1" dirty="0">
              <a:ln/>
              <a:solidFill>
                <a:schemeClr val="accent3"/>
              </a:solidFill>
            </a:endParaRPr>
          </a:p>
        </p:txBody>
      </p:sp>
      <p:sp>
        <p:nvSpPr>
          <p:cNvPr id="5" name="CuadroTexto 4">
            <a:extLst>
              <a:ext uri="{FF2B5EF4-FFF2-40B4-BE49-F238E27FC236}">
                <a16:creationId xmlns:a16="http://schemas.microsoft.com/office/drawing/2014/main" id="{24536556-00C1-409A-8000-287FAC2FAA61}"/>
              </a:ext>
            </a:extLst>
          </p:cNvPr>
          <p:cNvSpPr txBox="1"/>
          <p:nvPr/>
        </p:nvSpPr>
        <p:spPr>
          <a:xfrm>
            <a:off x="251459" y="608736"/>
            <a:ext cx="8641079" cy="738664"/>
          </a:xfrm>
          <a:prstGeom prst="rect">
            <a:avLst/>
          </a:prstGeom>
          <a:noFill/>
        </p:spPr>
        <p:txBody>
          <a:bodyPr wrap="square">
            <a:spAutoFit/>
          </a:bodyPr>
          <a:lstStyle/>
          <a:p>
            <a:r>
              <a:rPr lang="es-ES" sz="1400" b="1">
                <a:solidFill>
                  <a:srgbClr val="00642D"/>
                </a:solidFill>
                <a:latin typeface="Comic Sans MS" panose="030F0702030302020204" pitchFamily="66" charset="0"/>
              </a:rPr>
              <a:t>“</a:t>
            </a:r>
            <a:r>
              <a:rPr lang="en-US" sz="1400" b="1">
                <a:solidFill>
                  <a:srgbClr val="00642D"/>
                </a:solidFill>
                <a:latin typeface="Comic Sans MS" panose="030F0702030302020204" pitchFamily="66" charset="0"/>
              </a:rPr>
              <a:t>This is the history of Jacob. Joseph, being seventeen years old, was feeding the flock with his brothers. And the lad was with the sons of Bilhah and the sons of Zilpah, his father’s wives; and Joseph brought a bad report of them to his father.</a:t>
            </a:r>
            <a:r>
              <a:rPr lang="es-ES" sz="1400" b="1">
                <a:solidFill>
                  <a:srgbClr val="00642D"/>
                </a:solidFill>
                <a:latin typeface="Comic Sans MS" panose="030F0702030302020204" pitchFamily="66" charset="0"/>
              </a:rPr>
              <a:t>” </a:t>
            </a:r>
            <a:r>
              <a:rPr lang="es-ES" sz="1200" b="1">
                <a:solidFill>
                  <a:srgbClr val="00642D"/>
                </a:solidFill>
                <a:latin typeface="Comic Sans MS" panose="030F0702030302020204" pitchFamily="66" charset="0"/>
              </a:rPr>
              <a:t>(Genesis </a:t>
            </a:r>
            <a:r>
              <a:rPr lang="es-ES" sz="1200" b="1" dirty="0">
                <a:solidFill>
                  <a:srgbClr val="00642D"/>
                </a:solidFill>
                <a:latin typeface="Comic Sans MS" panose="030F0702030302020204" pitchFamily="66" charset="0"/>
              </a:rPr>
              <a:t>37:2)</a:t>
            </a:r>
          </a:p>
        </p:txBody>
      </p:sp>
      <p:sp>
        <p:nvSpPr>
          <p:cNvPr id="6" name="CuadroTexto 5">
            <a:extLst>
              <a:ext uri="{FF2B5EF4-FFF2-40B4-BE49-F238E27FC236}">
                <a16:creationId xmlns:a16="http://schemas.microsoft.com/office/drawing/2014/main" id="{F80BFAE2-D8DE-421D-BC6C-818913BEF4B5}"/>
              </a:ext>
            </a:extLst>
          </p:cNvPr>
          <p:cNvSpPr txBox="1"/>
          <p:nvPr/>
        </p:nvSpPr>
        <p:spPr>
          <a:xfrm>
            <a:off x="4610208" y="1349413"/>
            <a:ext cx="4533790" cy="1754326"/>
          </a:xfrm>
          <a:prstGeom prst="rect">
            <a:avLst/>
          </a:prstGeom>
          <a:noFill/>
        </p:spPr>
        <p:txBody>
          <a:bodyPr wrap="square" rtlCol="0">
            <a:spAutoFit/>
          </a:bodyPr>
          <a:lstStyle/>
          <a:p>
            <a:pPr>
              <a:spcBef>
                <a:spcPts val="600"/>
              </a:spcBef>
            </a:pPr>
            <a:r>
              <a:rPr lang="en-US" b="1"/>
              <a:t>Conflicts had been common at Joseph’s family for generations. In his grand-father’s time (Abraham), there was conflict between Sarah and Hagar. Isaac favored Esau but Rebecca favored Jacob. Jacob married two women who were rivals for the rest of his life.</a:t>
            </a:r>
            <a:endParaRPr lang="es-ES" b="1" dirty="0"/>
          </a:p>
        </p:txBody>
      </p:sp>
      <p:pic>
        <p:nvPicPr>
          <p:cNvPr id="4" name="Imagen 3">
            <a:extLst>
              <a:ext uri="{FF2B5EF4-FFF2-40B4-BE49-F238E27FC236}">
                <a16:creationId xmlns:a16="http://schemas.microsoft.com/office/drawing/2014/main" id="{8C09F6D9-D0B3-411B-846F-7D892026D2F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3200" y="1402173"/>
            <a:ext cx="1748453" cy="1603869"/>
          </a:xfrm>
          <a:prstGeom prst="snip2DiagRect">
            <a:avLst/>
          </a:prstGeom>
          <a:solidFill>
            <a:srgbClr val="FFFFFF">
              <a:shade val="85000"/>
            </a:srgbClr>
          </a:solidFill>
          <a:ln w="28575"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78C7F266-7F1A-4CE7-9553-EC8401E3B82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3316587" y="1408579"/>
            <a:ext cx="1243172" cy="1596085"/>
          </a:xfrm>
          <a:prstGeom prst="snip2DiagRect">
            <a:avLst/>
          </a:prstGeom>
          <a:solidFill>
            <a:srgbClr val="FFFFFF">
              <a:shade val="85000"/>
            </a:srgbClr>
          </a:solidFill>
          <a:ln w="28575"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6C722CA6-E9CC-48BC-876F-B446F6F481C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88188" y="1408580"/>
            <a:ext cx="1201865" cy="1602486"/>
          </a:xfrm>
          <a:prstGeom prst="snip2DiagRect">
            <a:avLst>
              <a:gd name="adj1" fmla="val 21533"/>
              <a:gd name="adj2" fmla="val 17566"/>
            </a:avLst>
          </a:prstGeom>
          <a:solidFill>
            <a:srgbClr val="FFFFFF">
              <a:shade val="85000"/>
            </a:srgbClr>
          </a:solidFill>
          <a:ln w="28575"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ACCA7B96-9B06-426C-9571-12C41D2FCFF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07552" y="3773353"/>
            <a:ext cx="1319212" cy="1197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D510606F-4EFE-49AB-A55C-122276E1C0B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826" y="3840698"/>
            <a:ext cx="1632621" cy="1062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a:extLst>
              <a:ext uri="{FF2B5EF4-FFF2-40B4-BE49-F238E27FC236}">
                <a16:creationId xmlns:a16="http://schemas.microsoft.com/office/drawing/2014/main" id="{8D89558D-4FF4-45E6-BCE5-F703B32D53E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223760" y="3187457"/>
            <a:ext cx="1828800" cy="184099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4876E0F2-8C72-496A-9B60-461B765E5A7F}"/>
              </a:ext>
            </a:extLst>
          </p:cNvPr>
          <p:cNvSpPr txBox="1"/>
          <p:nvPr/>
        </p:nvSpPr>
        <p:spPr>
          <a:xfrm>
            <a:off x="3163299" y="3624195"/>
            <a:ext cx="3987641" cy="1477328"/>
          </a:xfrm>
          <a:prstGeom prst="rect">
            <a:avLst/>
          </a:prstGeom>
          <a:noFill/>
        </p:spPr>
        <p:txBody>
          <a:bodyPr wrap="square">
            <a:spAutoFit/>
          </a:bodyPr>
          <a:lstStyle/>
          <a:p>
            <a:pPr>
              <a:spcBef>
                <a:spcPts val="600"/>
              </a:spcBef>
            </a:pPr>
            <a:r>
              <a:rPr lang="en-US" b="1"/>
              <a:t>However, Abraham, Isaac, and Jacob were heroes of faith (Heb. 11:8, 20, 21). They struggled with their family issues, but they learned about faith, love, and trust in God.</a:t>
            </a:r>
            <a:endParaRPr lang="es-ES" b="1" dirty="0"/>
          </a:p>
        </p:txBody>
      </p:sp>
      <p:sp>
        <p:nvSpPr>
          <p:cNvPr id="20" name="CuadroTexto 19">
            <a:extLst>
              <a:ext uri="{FF2B5EF4-FFF2-40B4-BE49-F238E27FC236}">
                <a16:creationId xmlns:a16="http://schemas.microsoft.com/office/drawing/2014/main" id="{B1BB7D8D-2EB5-46C2-B673-61459300CBB2}"/>
              </a:ext>
            </a:extLst>
          </p:cNvPr>
          <p:cNvSpPr txBox="1"/>
          <p:nvPr/>
        </p:nvSpPr>
        <p:spPr>
          <a:xfrm>
            <a:off x="65826" y="3065843"/>
            <a:ext cx="7048641" cy="646331"/>
          </a:xfrm>
          <a:prstGeom prst="rect">
            <a:avLst/>
          </a:prstGeom>
          <a:noFill/>
        </p:spPr>
        <p:txBody>
          <a:bodyPr wrap="square">
            <a:spAutoFit/>
          </a:bodyPr>
          <a:lstStyle/>
          <a:p>
            <a:pPr>
              <a:spcBef>
                <a:spcPts val="600"/>
              </a:spcBef>
            </a:pPr>
            <a:r>
              <a:rPr lang="en-US" b="1"/>
              <a:t>About Joseph’s brothers... Ruben slept with his stepmother, Judah with his daughter-in-law, and Simeon and Levi killed everyone at a village.</a:t>
            </a:r>
            <a:endParaRPr lang="es-ES" b="1" dirty="0"/>
          </a:p>
        </p:txBody>
      </p:sp>
    </p:spTree>
    <p:extLst>
      <p:ext uri="{BB962C8B-B14F-4D97-AF65-F5344CB8AC3E}">
        <p14:creationId xmlns:p14="http://schemas.microsoft.com/office/powerpoint/2010/main" val="326622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5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2"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par>
                                <p:cTn id="49" presetID="17" presetClass="entr" presetSubtype="8"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ppt_x</p:attrName>
                                        </p:attrNameLst>
                                      </p:cBhvr>
                                      <p:tavLst>
                                        <p:tav tm="0">
                                          <p:val>
                                            <p:strVal val="#ppt_x-#ppt_w/2"/>
                                          </p:val>
                                        </p:tav>
                                        <p:tav tm="100000">
                                          <p:val>
                                            <p:strVal val="#ppt_x"/>
                                          </p:val>
                                        </p:tav>
                                      </p:tavLst>
                                    </p:anim>
                                    <p:anim calcmode="lin" valueType="num">
                                      <p:cBhvr>
                                        <p:cTn id="52" dur="500" fill="hold"/>
                                        <p:tgtEl>
                                          <p:spTgt spid="12"/>
                                        </p:tgtEl>
                                        <p:attrNameLst>
                                          <p:attrName>ppt_y</p:attrName>
                                        </p:attrNameLst>
                                      </p:cBhvr>
                                      <p:tavLst>
                                        <p:tav tm="0">
                                          <p:val>
                                            <p:strVal val="#ppt_y"/>
                                          </p:val>
                                        </p:tav>
                                        <p:tav tm="100000">
                                          <p:val>
                                            <p:strVal val="#ppt_y"/>
                                          </p:val>
                                        </p:tav>
                                      </p:tavLst>
                                    </p:anim>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9B77F7-F8CB-4DD0-BEC2-87536443CB4F}"/>
              </a:ext>
            </a:extLst>
          </p:cNvPr>
          <p:cNvSpPr txBox="1"/>
          <p:nvPr/>
        </p:nvSpPr>
        <p:spPr>
          <a:xfrm>
            <a:off x="1719943" y="-79827"/>
            <a:ext cx="7424056" cy="677108"/>
          </a:xfrm>
          <a:prstGeom prst="rect">
            <a:avLst/>
          </a:prstGeom>
          <a:noFill/>
        </p:spPr>
        <p:txBody>
          <a:bodyPr wrap="square">
            <a:spAutoFit/>
            <a:scene3d>
              <a:camera prst="orthographicFront"/>
              <a:lightRig rig="threePt" dir="t"/>
            </a:scene3d>
            <a:sp3d extrusionH="57150">
              <a:bevelT w="38100" h="38100" prst="angle"/>
            </a:sp3d>
          </a:bodyPr>
          <a:lstStyle/>
          <a:p>
            <a:pPr algn="ctr"/>
            <a:r>
              <a:rPr lang="en-US" sz="3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WHEN YOU BEGIN FROM SCRATCH</a:t>
            </a:r>
            <a:endParaRPr lang="es-ES" sz="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id="{69ABE2E3-AE83-4DA9-9C30-5F32A85FBFCA}"/>
              </a:ext>
            </a:extLst>
          </p:cNvPr>
          <p:cNvSpPr txBox="1"/>
          <p:nvPr/>
        </p:nvSpPr>
        <p:spPr>
          <a:xfrm>
            <a:off x="1751511" y="575383"/>
            <a:ext cx="7360920" cy="553998"/>
          </a:xfrm>
          <a:prstGeom prst="rect">
            <a:avLst/>
          </a:prstGeom>
          <a:noFill/>
        </p:spPr>
        <p:txBody>
          <a:bodyPr wrap="square">
            <a:spAutoFit/>
          </a:bodyPr>
          <a:lstStyle/>
          <a:p>
            <a:r>
              <a:rPr lang="es-ES" sz="1500" b="1">
                <a:solidFill>
                  <a:srgbClr val="002060"/>
                </a:solidFill>
                <a:latin typeface="Comic Sans MS" panose="030F0702030302020204" pitchFamily="66" charset="0"/>
              </a:rPr>
              <a:t>“</a:t>
            </a:r>
            <a:r>
              <a:rPr lang="en-US" sz="1500" b="1">
                <a:solidFill>
                  <a:srgbClr val="002060"/>
                </a:solidFill>
                <a:latin typeface="Comic Sans MS" panose="030F0702030302020204" pitchFamily="66" charset="0"/>
              </a:rPr>
              <a:t>But from there you will seek the Lord your God, and you will find Him if you seek Him with all your heart and with all your soul.</a:t>
            </a:r>
            <a:r>
              <a:rPr lang="es-ES" sz="1500" b="1">
                <a:solidFill>
                  <a:srgbClr val="002060"/>
                </a:solidFill>
                <a:latin typeface="Comic Sans MS" panose="030F0702030302020204" pitchFamily="66" charset="0"/>
              </a:rPr>
              <a:t>” </a:t>
            </a:r>
            <a:r>
              <a:rPr lang="es-ES" sz="1300" b="1">
                <a:solidFill>
                  <a:srgbClr val="002060"/>
                </a:solidFill>
                <a:latin typeface="Comic Sans MS" panose="030F0702030302020204" pitchFamily="66" charset="0"/>
              </a:rPr>
              <a:t>(Deuteronomy 4:29</a:t>
            </a:r>
            <a:r>
              <a:rPr lang="es-ES" sz="1300" b="1" dirty="0">
                <a:solidFill>
                  <a:srgbClr val="002060"/>
                </a:solidFill>
                <a:latin typeface="Comic Sans MS" panose="030F0702030302020204" pitchFamily="66" charset="0"/>
              </a:rPr>
              <a:t>)</a:t>
            </a:r>
          </a:p>
        </p:txBody>
      </p:sp>
      <p:sp>
        <p:nvSpPr>
          <p:cNvPr id="6" name="CuadroTexto 5">
            <a:extLst>
              <a:ext uri="{FF2B5EF4-FFF2-40B4-BE49-F238E27FC236}">
                <a16:creationId xmlns:a16="http://schemas.microsoft.com/office/drawing/2014/main" id="{6FD2A4F4-F5BB-4D42-8174-5CFC2E1E4FB6}"/>
              </a:ext>
            </a:extLst>
          </p:cNvPr>
          <p:cNvSpPr txBox="1"/>
          <p:nvPr/>
        </p:nvSpPr>
        <p:spPr>
          <a:xfrm>
            <a:off x="130628" y="1204061"/>
            <a:ext cx="5656218" cy="2739211"/>
          </a:xfrm>
          <a:prstGeom prst="rect">
            <a:avLst/>
          </a:prstGeom>
          <a:noFill/>
        </p:spPr>
        <p:txBody>
          <a:bodyPr wrap="square" rtlCol="0">
            <a:spAutoFit/>
          </a:bodyPr>
          <a:lstStyle/>
          <a:p>
            <a:pPr>
              <a:spcBef>
                <a:spcPts val="600"/>
              </a:spcBef>
            </a:pPr>
            <a:r>
              <a:rPr lang="en-US" b="1"/>
              <a:t>Joseph was the favorite son of Jacob (Gn. 37:3). After some time, his brothers hated him so much that they wanted him dead (Gn. 37:4-5, 19-20).</a:t>
            </a:r>
            <a:endParaRPr lang="es-ES" b="1" dirty="0"/>
          </a:p>
          <a:p>
            <a:pPr>
              <a:spcBef>
                <a:spcPts val="600"/>
              </a:spcBef>
            </a:pPr>
            <a:r>
              <a:rPr lang="en-US" b="1"/>
              <a:t>When he was 17 years old, his brothers sold him as a slave. He could only watch the tents of his family growing smaller as he was beginning his travel to Egypt.</a:t>
            </a:r>
            <a:endParaRPr lang="es-ES" b="1" dirty="0"/>
          </a:p>
          <a:p>
            <a:pPr>
              <a:spcBef>
                <a:spcPts val="600"/>
              </a:spcBef>
            </a:pPr>
            <a:r>
              <a:rPr lang="en-US" b="1"/>
              <a:t>However, he recalled the lessons he had learned from his family about trusting God. He did not lose heart. He decided to fully trust God and to do His will.</a:t>
            </a:r>
            <a:endParaRPr lang="es-ES" b="1" dirty="0"/>
          </a:p>
        </p:txBody>
      </p:sp>
      <p:pic>
        <p:nvPicPr>
          <p:cNvPr id="4" name="Imagen 3">
            <a:extLst>
              <a:ext uri="{FF2B5EF4-FFF2-40B4-BE49-F238E27FC236}">
                <a16:creationId xmlns:a16="http://schemas.microsoft.com/office/drawing/2014/main" id="{BBE3DA1A-4AB6-4F84-B1B4-E1DF3AF3BC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78286" y="1204061"/>
            <a:ext cx="1192082" cy="1589939"/>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a:extLst>
              <a:ext uri="{FF2B5EF4-FFF2-40B4-BE49-F238E27FC236}">
                <a16:creationId xmlns:a16="http://schemas.microsoft.com/office/drawing/2014/main" id="{22332D10-8CDC-4B0C-82A9-EF17397CB3C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61808" y="1170203"/>
            <a:ext cx="1791842" cy="1137567"/>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68AFA25B-494C-4FE4-B3A2-58F1C5795FD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78286" y="2866751"/>
            <a:ext cx="1791842" cy="1034239"/>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761D4759-D861-4C81-A53C-4EF2F09CA1E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55160" y="2380343"/>
            <a:ext cx="1192082" cy="1520647"/>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EA5DDA01-12F5-45D7-9C80-71BB3E7EB83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7888" y="4009945"/>
            <a:ext cx="3075364" cy="1028538"/>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22" name="Imagen 21">
            <a:extLst>
              <a:ext uri="{FF2B5EF4-FFF2-40B4-BE49-F238E27FC236}">
                <a16:creationId xmlns:a16="http://schemas.microsoft.com/office/drawing/2014/main" id="{AAE4129D-BF30-4670-9B35-AA8B61F4306D}"/>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45142" y="84611"/>
            <a:ext cx="1516517" cy="1137388"/>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2AB425E1-DC77-4B2A-AAF7-B7B11330756C}"/>
              </a:ext>
            </a:extLst>
          </p:cNvPr>
          <p:cNvSpPr txBox="1"/>
          <p:nvPr/>
        </p:nvSpPr>
        <p:spPr>
          <a:xfrm>
            <a:off x="3278564" y="3939439"/>
            <a:ext cx="5734807" cy="1200329"/>
          </a:xfrm>
          <a:prstGeom prst="rect">
            <a:avLst/>
          </a:prstGeom>
          <a:noFill/>
        </p:spPr>
        <p:txBody>
          <a:bodyPr wrap="square">
            <a:spAutoFit/>
          </a:bodyPr>
          <a:lstStyle/>
          <a:p>
            <a:pPr>
              <a:spcBef>
                <a:spcPts val="600"/>
              </a:spcBef>
            </a:pPr>
            <a:r>
              <a:rPr lang="en-US" b="1"/>
              <a:t>Since that moment, that decision led every subsequent decision in his life. We might have learned about God at home, but trusting Him and remaining faithful is a personal decision.</a:t>
            </a:r>
            <a:endParaRPr lang="es-ES" b="1" dirty="0"/>
          </a:p>
        </p:txBody>
      </p:sp>
    </p:spTree>
    <p:extLst>
      <p:ext uri="{BB962C8B-B14F-4D97-AF65-F5344CB8AC3E}">
        <p14:creationId xmlns:p14="http://schemas.microsoft.com/office/powerpoint/2010/main" val="315925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par>
                                <p:cTn id="30" presetID="3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wipe(left)">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cTn>
                              </p:par>
                              <p:par>
                                <p:cTn id="48" presetID="31"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 calcmode="lin" valueType="num">
                                      <p:cBhvr>
                                        <p:cTn id="52" dur="1000" fill="hold"/>
                                        <p:tgtEl>
                                          <p:spTgt spid="14"/>
                                        </p:tgtEl>
                                        <p:attrNameLst>
                                          <p:attrName>style.rotation</p:attrName>
                                        </p:attrNameLst>
                                      </p:cBhvr>
                                      <p:tavLst>
                                        <p:tav tm="0">
                                          <p:val>
                                            <p:fltVal val="90"/>
                                          </p:val>
                                        </p:tav>
                                        <p:tav tm="100000">
                                          <p:val>
                                            <p:fltVal val="0"/>
                                          </p:val>
                                        </p:tav>
                                      </p:tavLst>
                                    </p:anim>
                                    <p:animEffect transition="in" filter="fade">
                                      <p:cBhvr>
                                        <p:cTn id="53" dur="1000"/>
                                        <p:tgtEl>
                                          <p:spTgt spid="14"/>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wipe(left)">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3"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0-#ppt_h/2"/>
                                          </p:val>
                                        </p:tav>
                                        <p:tav tm="100000">
                                          <p:val>
                                            <p:strVal val="#ppt_y"/>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Effect transition="in" filter="wipe(left)">
                                      <p:cBhvr>
                                        <p:cTn id="67" dur="500"/>
                                        <p:tgtEl>
                                          <p:spTgt spid="6">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5"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39C2EA4-CDBC-4A6D-BDF9-7976AF72E3AB}"/>
              </a:ext>
            </a:extLst>
          </p:cNvPr>
          <p:cNvSpPr txBox="1"/>
          <p:nvPr/>
        </p:nvSpPr>
        <p:spPr>
          <a:xfrm>
            <a:off x="0" y="0"/>
            <a:ext cx="7322457" cy="769441"/>
          </a:xfrm>
          <a:prstGeom prst="rect">
            <a:avLst/>
          </a:prstGeom>
          <a:noFill/>
        </p:spPr>
        <p:txBody>
          <a:bodyPr wrap="square">
            <a:spAutoFit/>
          </a:bodyPr>
          <a:lstStyle/>
          <a:p>
            <a:pPr algn="ctr"/>
            <a:r>
              <a:rPr lang="en-US" sz="4400" b="1">
                <a:ln w="13462">
                  <a:solidFill>
                    <a:schemeClr val="bg1"/>
                  </a:solidFill>
                  <a:prstDash val="solid"/>
                </a:ln>
                <a:solidFill>
                  <a:srgbClr val="7030A0"/>
                </a:solidFill>
                <a:effectLst>
                  <a:outerShdw dist="38100" dir="2700000" algn="bl" rotWithShape="0">
                    <a:schemeClr val="accent5"/>
                  </a:outerShdw>
                </a:effectLst>
              </a:rPr>
              <a:t>WHEN YOU ARE A NOBODY</a:t>
            </a:r>
            <a:endParaRPr lang="es-ES" sz="4400" b="1" dirty="0">
              <a:ln w="13462">
                <a:solidFill>
                  <a:schemeClr val="bg1"/>
                </a:solidFill>
                <a:prstDash val="solid"/>
              </a:ln>
              <a:solidFill>
                <a:srgbClr val="7030A0"/>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9A832FED-11DE-469B-AB7F-89BF745446BC}"/>
              </a:ext>
            </a:extLst>
          </p:cNvPr>
          <p:cNvSpPr txBox="1"/>
          <p:nvPr/>
        </p:nvSpPr>
        <p:spPr>
          <a:xfrm>
            <a:off x="519567" y="622931"/>
            <a:ext cx="6283323" cy="584775"/>
          </a:xfrm>
          <a:prstGeom prst="rect">
            <a:avLst/>
          </a:prstGeom>
          <a:noFill/>
        </p:spPr>
        <p:txBody>
          <a:bodyPr wrap="square">
            <a:spAutoFit/>
          </a:bodyPr>
          <a:lstStyle/>
          <a:p>
            <a:r>
              <a:rPr lang="es-ES" sz="1600" b="1">
                <a:solidFill>
                  <a:schemeClr val="accent1">
                    <a:lumMod val="50000"/>
                  </a:schemeClr>
                </a:solidFill>
                <a:latin typeface="Comic Sans MS" panose="030F0702030302020204" pitchFamily="66" charset="0"/>
              </a:rPr>
              <a:t>“</a:t>
            </a:r>
            <a:r>
              <a:rPr lang="en-US" sz="1600" b="1">
                <a:solidFill>
                  <a:schemeClr val="accent1">
                    <a:lumMod val="50000"/>
                  </a:schemeClr>
                </a:solidFill>
                <a:latin typeface="Comic Sans MS" panose="030F0702030302020204" pitchFamily="66" charset="0"/>
              </a:rPr>
              <a:t>Now the Midianites had sold him in Egypt to Potiphar, an officer of Pharaoh and captain of the guard.</a:t>
            </a:r>
            <a:r>
              <a:rPr lang="es-ES" sz="1600" b="1">
                <a:solidFill>
                  <a:schemeClr val="accent1">
                    <a:lumMod val="50000"/>
                  </a:schemeClr>
                </a:solidFill>
                <a:latin typeface="Comic Sans MS" panose="030F0702030302020204" pitchFamily="66" charset="0"/>
              </a:rPr>
              <a:t>” </a:t>
            </a:r>
            <a:r>
              <a:rPr lang="es-ES" sz="1400" b="1">
                <a:solidFill>
                  <a:schemeClr val="accent1">
                    <a:lumMod val="50000"/>
                  </a:schemeClr>
                </a:solidFill>
                <a:latin typeface="Comic Sans MS" panose="030F0702030302020204" pitchFamily="66" charset="0"/>
              </a:rPr>
              <a:t>(Genesis </a:t>
            </a:r>
            <a:r>
              <a:rPr lang="es-ES" sz="1400" b="1" dirty="0">
                <a:solidFill>
                  <a:schemeClr val="accent1">
                    <a:lumMod val="50000"/>
                  </a:schemeClr>
                </a:solidFill>
                <a:latin typeface="Comic Sans MS" panose="030F0702030302020204" pitchFamily="66" charset="0"/>
              </a:rPr>
              <a:t>37:36)</a:t>
            </a:r>
          </a:p>
        </p:txBody>
      </p:sp>
      <p:sp>
        <p:nvSpPr>
          <p:cNvPr id="6" name="CuadroTexto 5">
            <a:extLst>
              <a:ext uri="{FF2B5EF4-FFF2-40B4-BE49-F238E27FC236}">
                <a16:creationId xmlns:a16="http://schemas.microsoft.com/office/drawing/2014/main" id="{2A87BB80-7BF4-4C2D-A28A-37C215E9653F}"/>
              </a:ext>
            </a:extLst>
          </p:cNvPr>
          <p:cNvSpPr txBox="1"/>
          <p:nvPr/>
        </p:nvSpPr>
        <p:spPr>
          <a:xfrm>
            <a:off x="3280782" y="1293838"/>
            <a:ext cx="5558970" cy="1908215"/>
          </a:xfrm>
          <a:prstGeom prst="rect">
            <a:avLst/>
          </a:prstGeom>
          <a:noFill/>
        </p:spPr>
        <p:txBody>
          <a:bodyPr wrap="square" rtlCol="0">
            <a:spAutoFit/>
          </a:bodyPr>
          <a:lstStyle/>
          <a:p>
            <a:pPr>
              <a:spcBef>
                <a:spcPts val="600"/>
              </a:spcBef>
            </a:pPr>
            <a:r>
              <a:rPr lang="en-US" b="1"/>
              <a:t>Joseph was not the favorite one anymore. He was a nobody, an invisible slave. His self-esteem could have plummeted easily.</a:t>
            </a:r>
            <a:endParaRPr lang="es-ES" b="1" dirty="0"/>
          </a:p>
          <a:p>
            <a:pPr>
              <a:spcBef>
                <a:spcPts val="600"/>
              </a:spcBef>
            </a:pPr>
            <a:r>
              <a:rPr lang="en-US" b="1"/>
              <a:t>Joseph’s self-esteem was not based on what others thought about him, but on his worth to God.</a:t>
            </a:r>
            <a:endParaRPr lang="es-ES" b="1" dirty="0"/>
          </a:p>
          <a:p>
            <a:pPr>
              <a:spcBef>
                <a:spcPts val="600"/>
              </a:spcBef>
            </a:pPr>
            <a:r>
              <a:rPr lang="en-US" b="1"/>
              <a:t>How does God look at us?</a:t>
            </a:r>
            <a:endParaRPr lang="es-ES" b="1" dirty="0"/>
          </a:p>
        </p:txBody>
      </p:sp>
      <p:pic>
        <p:nvPicPr>
          <p:cNvPr id="4" name="Imagen 3">
            <a:extLst>
              <a:ext uri="{FF2B5EF4-FFF2-40B4-BE49-F238E27FC236}">
                <a16:creationId xmlns:a16="http://schemas.microsoft.com/office/drawing/2014/main" id="{1B0F0E37-5321-43E0-9749-FB6E437509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6260" y="1255885"/>
            <a:ext cx="2867475" cy="1946168"/>
          </a:xfrm>
          <a:prstGeom prst="roundRect">
            <a:avLst>
              <a:gd name="adj" fmla="val 914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7030A0"/>
            </a:contourClr>
          </a:sp3d>
        </p:spPr>
      </p:pic>
      <p:sp>
        <p:nvSpPr>
          <p:cNvPr id="8" name="CuadroTexto 7">
            <a:extLst>
              <a:ext uri="{FF2B5EF4-FFF2-40B4-BE49-F238E27FC236}">
                <a16:creationId xmlns:a16="http://schemas.microsoft.com/office/drawing/2014/main" id="{867404E3-F800-4E58-BE0A-79A9FEEB1E8F}"/>
              </a:ext>
            </a:extLst>
          </p:cNvPr>
          <p:cNvSpPr txBox="1"/>
          <p:nvPr/>
        </p:nvSpPr>
        <p:spPr>
          <a:xfrm>
            <a:off x="0" y="3312705"/>
            <a:ext cx="5718629" cy="1831271"/>
          </a:xfrm>
          <a:prstGeom prst="rect">
            <a:avLst/>
          </a:prstGeom>
          <a:noFill/>
        </p:spPr>
        <p:txBody>
          <a:bodyPr wrap="square">
            <a:spAutoFit/>
          </a:bodyPr>
          <a:lstStyle/>
          <a:p>
            <a:pPr>
              <a:spcBef>
                <a:spcPts val="600"/>
              </a:spcBef>
            </a:pPr>
            <a:r>
              <a:rPr lang="en-US" b="1"/>
              <a:t>God looks at each of us with glasses tinted with grace. He sees us now like we will be when live forever with Him.</a:t>
            </a:r>
            <a:endParaRPr lang="es-ES" b="1" dirty="0"/>
          </a:p>
          <a:p>
            <a:pPr>
              <a:spcBef>
                <a:spcPts val="600"/>
              </a:spcBef>
            </a:pPr>
            <a:r>
              <a:rPr lang="en-US" b="1"/>
              <a:t>“Fear not, for I have redeemed you; I have called you by your name; you are Mine.” (Is. 43:1). “Behold what manner of love the Father has bestowed on us, that we should be called children of God!” (1Jn. 3:1).</a:t>
            </a:r>
            <a:endParaRPr lang="es-ES" b="1" dirty="0"/>
          </a:p>
        </p:txBody>
      </p:sp>
      <p:pic>
        <p:nvPicPr>
          <p:cNvPr id="12" name="Imagen 11">
            <a:extLst>
              <a:ext uri="{FF2B5EF4-FFF2-40B4-BE49-F238E27FC236}">
                <a16:creationId xmlns:a16="http://schemas.microsoft.com/office/drawing/2014/main" id="{87261AEA-2599-4F86-B558-F16358F1FBB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692509" y="2802072"/>
            <a:ext cx="1422462" cy="2299534"/>
          </a:xfrm>
          <a:prstGeom prst="rect">
            <a:avLst/>
          </a:prstGeom>
          <a:ln>
            <a:noFill/>
          </a:ln>
          <a:effectLst>
            <a:softEdge rad="112500"/>
          </a:effectLst>
        </p:spPr>
      </p:pic>
      <p:pic>
        <p:nvPicPr>
          <p:cNvPr id="14" name="Imagen 13">
            <a:extLst>
              <a:ext uri="{FF2B5EF4-FFF2-40B4-BE49-F238E27FC236}">
                <a16:creationId xmlns:a16="http://schemas.microsoft.com/office/drawing/2014/main" id="{F0AAC9C4-B712-4800-8A88-41914C1B1A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22455" y="69435"/>
            <a:ext cx="1698174" cy="1236270"/>
          </a:xfrm>
          <a:prstGeom prst="ellipse">
            <a:avLst/>
          </a:prstGeom>
          <a:ln w="28575"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6" name="Imagen 15">
            <a:extLst>
              <a:ext uri="{FF2B5EF4-FFF2-40B4-BE49-F238E27FC236}">
                <a16:creationId xmlns:a16="http://schemas.microsoft.com/office/drawing/2014/main" id="{35901E3C-D8D7-4192-8343-E7EF563B87A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56454" y="3496377"/>
            <a:ext cx="1763483" cy="15471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5455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8)">
                                      <p:cBhvr>
                                        <p:cTn id="32" dur="1000"/>
                                        <p:tgtEl>
                                          <p:spTgt spid="1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left)">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ipe(left)">
                                      <p:cBhvr>
                                        <p:cTn id="41" dur="500"/>
                                        <p:tgtEl>
                                          <p:spTgt spid="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 calcmode="lin" valueType="num">
                                      <p:cBhvr>
                                        <p:cTn id="46"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49"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6">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42"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outHorizontal)">
                                      <p:cBhvr>
                                        <p:cTn id="58" dur="500"/>
                                        <p:tgtEl>
                                          <p:spTgt spid="16"/>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wipe(left)">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8">
                                            <p:txEl>
                                              <p:pRg st="1" end="1"/>
                                            </p:txEl>
                                          </p:spTgt>
                                        </p:tgtEl>
                                        <p:attrNameLst>
                                          <p:attrName>style.visibility</p:attrName>
                                        </p:attrNameLst>
                                      </p:cBhvr>
                                      <p:to>
                                        <p:strVal val="visible"/>
                                      </p:to>
                                    </p:set>
                                    <p:animEffect transition="in" filter="wipe(left)">
                                      <p:cBhvr>
                                        <p:cTn id="7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BE2A62-1593-40BE-B9D0-E231E912F3DF}"/>
              </a:ext>
            </a:extLst>
          </p:cNvPr>
          <p:cNvSpPr txBox="1"/>
          <p:nvPr/>
        </p:nvSpPr>
        <p:spPr>
          <a:xfrm>
            <a:off x="0" y="-43542"/>
            <a:ext cx="9144000" cy="615553"/>
          </a:xfrm>
          <a:prstGeom prst="rect">
            <a:avLst/>
          </a:prstGeom>
          <a:noFill/>
        </p:spPr>
        <p:txBody>
          <a:bodyPr wrap="square">
            <a:spAutoFit/>
            <a:scene3d>
              <a:camera prst="orthographicFront"/>
              <a:lightRig rig="glow" dir="t">
                <a:rot lat="0" lon="0" rev="0"/>
              </a:lightRig>
            </a:scene3d>
            <a:sp3d extrusionH="57150" contourW="31750">
              <a:bevelT w="69850" h="69850" prst="divot"/>
            </a:sp3d>
          </a:bodyPr>
          <a:lstStyle/>
          <a:p>
            <a:pPr algn="ctr"/>
            <a:r>
              <a:rPr lang="en-US" sz="3400" b="1">
                <a:ln w="12700">
                  <a:noFill/>
                  <a:prstDash val="solid"/>
                </a:ln>
                <a:pattFill prst="narHorz">
                  <a:fgClr>
                    <a:srgbClr val="FF0000"/>
                  </a:fgClr>
                  <a:bgClr>
                    <a:schemeClr val="accent3">
                      <a:lumMod val="40000"/>
                      <a:lumOff val="60000"/>
                    </a:schemeClr>
                  </a:bgClr>
                </a:pattFill>
                <a:effectLst>
                  <a:outerShdw blurRad="38100" dist="38100" dir="2700000" algn="tl">
                    <a:srgbClr val="000000">
                      <a:alpha val="43137"/>
                    </a:srgbClr>
                  </a:outerShdw>
                </a:effectLst>
              </a:rPr>
              <a:t>WHEN YOUR RELATIONSHIPS ARE TROUBLESOME</a:t>
            </a:r>
            <a:endParaRPr lang="es-ES" sz="3400" b="1" dirty="0">
              <a:ln w="12700">
                <a:noFill/>
                <a:prstDash val="solid"/>
              </a:ln>
              <a:pattFill prst="narHorz">
                <a:fgClr>
                  <a:srgbClr val="FF0000"/>
                </a:fgClr>
                <a:bgClr>
                  <a:schemeClr val="accent3">
                    <a:lumMod val="40000"/>
                    <a:lumOff val="60000"/>
                  </a:schemeClr>
                </a:bgClr>
              </a:patt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A28E4DF-253A-4BB6-9D00-2729E95E89CA}"/>
              </a:ext>
            </a:extLst>
          </p:cNvPr>
          <p:cNvSpPr txBox="1"/>
          <p:nvPr/>
        </p:nvSpPr>
        <p:spPr>
          <a:xfrm>
            <a:off x="247631" y="546940"/>
            <a:ext cx="8648738" cy="507831"/>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scene3d>
              <a:camera prst="orthographicFront"/>
              <a:lightRig rig="threePt" dir="t"/>
            </a:scene3d>
            <a:sp3d extrusionH="57150">
              <a:bevelT w="38100" h="38100"/>
            </a:sp3d>
          </a:bodyPr>
          <a:lstStyle/>
          <a:p>
            <a:pPr algn="ctr"/>
            <a:r>
              <a:rPr lang="es-ES" sz="1300" b="1">
                <a:solidFill>
                  <a:srgbClr val="7030A0"/>
                </a:solidFill>
                <a:latin typeface="Comic Sans MS" panose="030F0702030302020204" pitchFamily="66" charset="0"/>
              </a:rPr>
              <a:t>“</a:t>
            </a:r>
            <a:r>
              <a:rPr lang="en-US" sz="1300" b="1">
                <a:solidFill>
                  <a:srgbClr val="7030A0"/>
                </a:solidFill>
                <a:latin typeface="Comic Sans MS" panose="030F0702030302020204" pitchFamily="66" charset="0"/>
              </a:rPr>
              <a:t>There is no one greater in this house than I, nor has he kept back anything from me but you, because you are his wife. How then can I do this great wickedness, and sin against God?</a:t>
            </a:r>
            <a:r>
              <a:rPr lang="es-ES" sz="1300" b="1">
                <a:solidFill>
                  <a:srgbClr val="7030A0"/>
                </a:solidFill>
                <a:latin typeface="Comic Sans MS" panose="030F0702030302020204" pitchFamily="66" charset="0"/>
              </a:rPr>
              <a:t>”</a:t>
            </a:r>
            <a:r>
              <a:rPr lang="es-ES" sz="1400" b="1">
                <a:solidFill>
                  <a:srgbClr val="7030A0"/>
                </a:solidFill>
                <a:latin typeface="Comic Sans MS" panose="030F0702030302020204" pitchFamily="66" charset="0"/>
              </a:rPr>
              <a:t> </a:t>
            </a:r>
            <a:r>
              <a:rPr lang="es-ES" sz="1200" b="1">
                <a:solidFill>
                  <a:srgbClr val="7030A0"/>
                </a:solidFill>
                <a:latin typeface="Comic Sans MS" panose="030F0702030302020204" pitchFamily="66" charset="0"/>
              </a:rPr>
              <a:t>(Genesis </a:t>
            </a:r>
            <a:r>
              <a:rPr lang="es-ES" sz="1200" b="1" dirty="0">
                <a:solidFill>
                  <a:srgbClr val="7030A0"/>
                </a:solidFill>
                <a:latin typeface="Comic Sans MS" panose="030F0702030302020204" pitchFamily="66" charset="0"/>
              </a:rPr>
              <a:t>39:9)</a:t>
            </a:r>
          </a:p>
        </p:txBody>
      </p:sp>
      <p:sp>
        <p:nvSpPr>
          <p:cNvPr id="6" name="CuadroTexto 5">
            <a:extLst>
              <a:ext uri="{FF2B5EF4-FFF2-40B4-BE49-F238E27FC236}">
                <a16:creationId xmlns:a16="http://schemas.microsoft.com/office/drawing/2014/main" id="{2E83BC5E-D924-47D6-B170-D7121452C2F2}"/>
              </a:ext>
            </a:extLst>
          </p:cNvPr>
          <p:cNvSpPr txBox="1"/>
          <p:nvPr/>
        </p:nvSpPr>
        <p:spPr>
          <a:xfrm>
            <a:off x="124098" y="1165953"/>
            <a:ext cx="5329645" cy="1554272"/>
          </a:xfrm>
          <a:prstGeom prst="rect">
            <a:avLst/>
          </a:prstGeom>
          <a:noFill/>
        </p:spPr>
        <p:txBody>
          <a:bodyPr wrap="square" rtlCol="0">
            <a:spAutoFit/>
          </a:bodyPr>
          <a:lstStyle/>
          <a:p>
            <a:pPr>
              <a:spcBef>
                <a:spcPts val="600"/>
              </a:spcBef>
            </a:pPr>
            <a:r>
              <a:rPr lang="en-US" b="1"/>
              <a:t>God blessed Joseph so he could find favor in Potiphar’s sight. After some time, he was overseeing all the properties of his master.</a:t>
            </a:r>
            <a:endParaRPr lang="es-ES" b="1" dirty="0"/>
          </a:p>
          <a:p>
            <a:pPr>
              <a:spcBef>
                <a:spcPts val="600"/>
              </a:spcBef>
            </a:pPr>
            <a:r>
              <a:rPr lang="en-US" b="1"/>
              <a:t>Everything went smoothly, but a conflict between Joseph and the wife of his master arose.</a:t>
            </a:r>
            <a:endParaRPr lang="es-ES" b="1" dirty="0"/>
          </a:p>
        </p:txBody>
      </p:sp>
      <p:pic>
        <p:nvPicPr>
          <p:cNvPr id="4" name="Imagen 3">
            <a:extLst>
              <a:ext uri="{FF2B5EF4-FFF2-40B4-BE49-F238E27FC236}">
                <a16:creationId xmlns:a16="http://schemas.microsoft.com/office/drawing/2014/main" id="{898A4BBD-A439-4F13-96FF-B6163E567B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13639" y="1082498"/>
            <a:ext cx="3336028" cy="1715133"/>
          </a:xfrm>
          <a:prstGeom prst="roundRect">
            <a:avLst>
              <a:gd name="adj" fmla="val 8594"/>
            </a:avLst>
          </a:prstGeom>
          <a:solidFill>
            <a:srgbClr val="FFFFFF">
              <a:shade val="85000"/>
            </a:srgbClr>
          </a:solidFill>
          <a:ln>
            <a:noFill/>
          </a:ln>
          <a:effectLst/>
          <a:scene3d>
            <a:camera prst="orthographicFront">
              <a:rot lat="0" lon="0" rev="0"/>
            </a:camera>
            <a:lightRig rig="glow" dir="t">
              <a:rot lat="0" lon="0" rev="14100000"/>
            </a:lightRig>
          </a:scene3d>
          <a:sp3d prstMaterial="softEdge">
            <a:bevelT w="127000" prst="artDeco"/>
          </a:sp3d>
        </p:spPr>
      </p:pic>
      <p:pic>
        <p:nvPicPr>
          <p:cNvPr id="8" name="Imagen 7">
            <a:extLst>
              <a:ext uri="{FF2B5EF4-FFF2-40B4-BE49-F238E27FC236}">
                <a16:creationId xmlns:a16="http://schemas.microsoft.com/office/drawing/2014/main" id="{A2F222EB-3584-4FD8-9CA6-77B711ED36E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4098" y="2779576"/>
            <a:ext cx="1713263" cy="2249360"/>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6D24E405-3372-47B5-A5A5-E32785E79E9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9768" y="2779576"/>
            <a:ext cx="1671740" cy="2249362"/>
          </a:xfrm>
          <a:prstGeom prst="round2DiagRect">
            <a:avLst>
              <a:gd name="adj1" fmla="val 0"/>
              <a:gd name="adj2" fmla="val 21705"/>
            </a:avLst>
          </a:prstGeom>
          <a:ln w="38100" cap="sq">
            <a:solidFill>
              <a:srgbClr val="FFFFFF"/>
            </a:solidFill>
            <a:miter lim="800000"/>
          </a:ln>
          <a:effectLst>
            <a:outerShdw blurRad="254000" algn="tl" rotWithShape="0">
              <a:srgbClr val="000000">
                <a:alpha val="43000"/>
              </a:srgbClr>
            </a:outerShdw>
          </a:effectLst>
        </p:spPr>
      </p:pic>
      <p:sp>
        <p:nvSpPr>
          <p:cNvPr id="12" name="CuadroTexto 11">
            <a:extLst>
              <a:ext uri="{FF2B5EF4-FFF2-40B4-BE49-F238E27FC236}">
                <a16:creationId xmlns:a16="http://schemas.microsoft.com/office/drawing/2014/main" id="{D5891CB9-CA1D-445E-B908-757A621FAFBA}"/>
              </a:ext>
            </a:extLst>
          </p:cNvPr>
          <p:cNvSpPr txBox="1"/>
          <p:nvPr/>
        </p:nvSpPr>
        <p:spPr>
          <a:xfrm>
            <a:off x="3671404" y="2766426"/>
            <a:ext cx="5472596" cy="2385268"/>
          </a:xfrm>
          <a:prstGeom prst="rect">
            <a:avLst/>
          </a:prstGeom>
          <a:noFill/>
        </p:spPr>
        <p:txBody>
          <a:bodyPr wrap="square">
            <a:spAutoFit/>
          </a:bodyPr>
          <a:lstStyle/>
          <a:p>
            <a:pPr>
              <a:spcBef>
                <a:spcPts val="600"/>
              </a:spcBef>
            </a:pPr>
            <a:r>
              <a:rPr lang="en-US" b="1"/>
              <a:t>Potiphar’s wife used to get everything she wanted, and she wanted Joseph. If Joseph did not satisfy her craving, he could be in big trouble.</a:t>
            </a:r>
            <a:endParaRPr lang="es-ES" b="1" dirty="0"/>
          </a:p>
          <a:p>
            <a:pPr>
              <a:spcBef>
                <a:spcPts val="600"/>
              </a:spcBef>
            </a:pPr>
            <a:r>
              <a:rPr lang="en-US" b="1"/>
              <a:t>He always applied the biblical principles he had learned (Gn. 39:9). He treated everyone with love and kindness, but God was always first. We must never please someone if that involves transgressing one of God’s commandments.</a:t>
            </a:r>
            <a:endParaRPr lang="es-ES" b="1" dirty="0"/>
          </a:p>
        </p:txBody>
      </p:sp>
    </p:spTree>
    <p:extLst>
      <p:ext uri="{BB962C8B-B14F-4D97-AF65-F5344CB8AC3E}">
        <p14:creationId xmlns:p14="http://schemas.microsoft.com/office/powerpoint/2010/main" val="104710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left)">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1+#ppt_w/2"/>
                                          </p:val>
                                        </p:tav>
                                        <p:tav tm="100000">
                                          <p:val>
                                            <p:strVal val="#ppt_x"/>
                                          </p:val>
                                        </p:tav>
                                      </p:tavLst>
                                    </p:anim>
                                    <p:anim calcmode="lin" valueType="num">
                                      <p:cBhvr additive="base">
                                        <p:cTn id="40" dur="500" fill="hold"/>
                                        <p:tgtEl>
                                          <p:spTgt spid="8"/>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wipe(left)">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ppt_x</p:attrName>
                                        </p:attrNameLst>
                                      </p:cBhvr>
                                      <p:tavLst>
                                        <p:tav tm="0">
                                          <p:val>
                                            <p:strVal val="#ppt_x-#ppt_w/2"/>
                                          </p:val>
                                        </p:tav>
                                        <p:tav tm="100000">
                                          <p:val>
                                            <p:strVal val="#ppt_x"/>
                                          </p:val>
                                        </p:tav>
                                      </p:tavLst>
                                    </p:anim>
                                    <p:anim calcmode="lin" valueType="num">
                                      <p:cBhvr>
                                        <p:cTn id="50" dur="500" fill="hold"/>
                                        <p:tgtEl>
                                          <p:spTgt spid="10"/>
                                        </p:tgtEl>
                                        <p:attrNameLst>
                                          <p:attrName>ppt_y</p:attrName>
                                        </p:attrNameLst>
                                      </p:cBhvr>
                                      <p:tavLst>
                                        <p:tav tm="0">
                                          <p:val>
                                            <p:strVal val="#ppt_y"/>
                                          </p:val>
                                        </p:tav>
                                        <p:tav tm="100000">
                                          <p:val>
                                            <p:strVal val="#ppt_y"/>
                                          </p:val>
                                        </p:tav>
                                      </p:tavLst>
                                    </p:anim>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2">
                                            <p:txEl>
                                              <p:pRg st="1" end="1"/>
                                            </p:txEl>
                                          </p:spTgt>
                                        </p:tgtEl>
                                        <p:attrNameLst>
                                          <p:attrName>style.visibility</p:attrName>
                                        </p:attrNameLst>
                                      </p:cBhvr>
                                      <p:to>
                                        <p:strVal val="visible"/>
                                      </p:to>
                                    </p:set>
                                    <p:animEffect transition="in" filter="wipe(left)">
                                      <p:cBhvr>
                                        <p:cTn id="56"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build="p"/>
      <p:bldP spid="1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187E75-0D8B-4E8B-854A-9D241DEF610A}"/>
              </a:ext>
            </a:extLst>
          </p:cNvPr>
          <p:cNvSpPr txBox="1"/>
          <p:nvPr/>
        </p:nvSpPr>
        <p:spPr>
          <a:xfrm>
            <a:off x="0" y="-36285"/>
            <a:ext cx="9143999" cy="646331"/>
          </a:xfrm>
          <a:prstGeom prst="rect">
            <a:avLst/>
          </a:prstGeom>
          <a:noFill/>
        </p:spPr>
        <p:txBody>
          <a:bodyPr wrap="square">
            <a:spAutoFit/>
          </a:bodyPr>
          <a:lstStyle/>
          <a:p>
            <a:pPr algn="ctr"/>
            <a:r>
              <a:rPr lang="en-US" sz="3600" b="1" spc="50">
                <a:ln w="9525" cmpd="sng">
                  <a:solidFill>
                    <a:schemeClr val="accent1"/>
                  </a:solidFill>
                  <a:prstDash val="solid"/>
                </a:ln>
                <a:solidFill>
                  <a:srgbClr val="70AD47">
                    <a:tint val="1000"/>
                  </a:srgbClr>
                </a:solidFill>
                <a:effectLst>
                  <a:glow rad="38100">
                    <a:schemeClr val="accent1">
                      <a:alpha val="40000"/>
                    </a:schemeClr>
                  </a:glow>
                </a:effectLst>
              </a:rPr>
              <a:t>WHEN YOU ARE FACING NEW CHALLENGES</a:t>
            </a:r>
            <a:endParaRPr lang="es-ES" sz="3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81BF96A3-BF94-412E-B11F-682000ABDDA6}"/>
              </a:ext>
            </a:extLst>
          </p:cNvPr>
          <p:cNvSpPr txBox="1"/>
          <p:nvPr/>
        </p:nvSpPr>
        <p:spPr>
          <a:xfrm>
            <a:off x="405623" y="591821"/>
            <a:ext cx="8332752" cy="584775"/>
          </a:xfrm>
          <a:prstGeom prst="rect">
            <a:avLst/>
          </a:prstGeom>
          <a:noFill/>
        </p:spPr>
        <p:txBody>
          <a:bodyPr wrap="square">
            <a:spAutoFit/>
          </a:bodyPr>
          <a:lstStyle/>
          <a:p>
            <a:r>
              <a:rPr lang="es-ES" sz="1600" b="1">
                <a:solidFill>
                  <a:schemeClr val="accent1">
                    <a:lumMod val="50000"/>
                  </a:schemeClr>
                </a:solidFill>
                <a:latin typeface="Comic Sans MS" panose="030F0702030302020204" pitchFamily="66" charset="0"/>
              </a:rPr>
              <a:t>“</a:t>
            </a:r>
            <a:r>
              <a:rPr lang="en-US" sz="1600" b="1">
                <a:solidFill>
                  <a:schemeClr val="accent1">
                    <a:lumMod val="50000"/>
                  </a:schemeClr>
                </a:solidFill>
                <a:latin typeface="Comic Sans MS" panose="030F0702030302020204" pitchFamily="66" charset="0"/>
              </a:rPr>
              <a:t>And the keeper of the prison committed to Joseph’s hand all the prisoners who were in the prison; whatever they did there, it was his doing.</a:t>
            </a:r>
            <a:r>
              <a:rPr lang="es-ES" sz="1600" b="1">
                <a:solidFill>
                  <a:schemeClr val="accent1">
                    <a:lumMod val="50000"/>
                  </a:schemeClr>
                </a:solidFill>
                <a:latin typeface="Comic Sans MS" panose="030F0702030302020204" pitchFamily="66" charset="0"/>
              </a:rPr>
              <a:t>” </a:t>
            </a:r>
            <a:r>
              <a:rPr lang="es-ES" sz="1400" b="1">
                <a:solidFill>
                  <a:schemeClr val="accent1">
                    <a:lumMod val="50000"/>
                  </a:schemeClr>
                </a:solidFill>
                <a:latin typeface="Comic Sans MS" panose="030F0702030302020204" pitchFamily="66" charset="0"/>
              </a:rPr>
              <a:t>(Genesis </a:t>
            </a:r>
            <a:r>
              <a:rPr lang="es-ES" sz="1400" b="1" dirty="0">
                <a:solidFill>
                  <a:schemeClr val="accent1">
                    <a:lumMod val="50000"/>
                  </a:schemeClr>
                </a:solidFill>
                <a:latin typeface="Comic Sans MS" panose="030F0702030302020204" pitchFamily="66" charset="0"/>
              </a:rPr>
              <a:t>39:22)</a:t>
            </a:r>
          </a:p>
        </p:txBody>
      </p:sp>
      <p:sp>
        <p:nvSpPr>
          <p:cNvPr id="6" name="CuadroTexto 5">
            <a:extLst>
              <a:ext uri="{FF2B5EF4-FFF2-40B4-BE49-F238E27FC236}">
                <a16:creationId xmlns:a16="http://schemas.microsoft.com/office/drawing/2014/main" id="{15C24ECD-7331-4776-8D70-A8BB4A3BAB02}"/>
              </a:ext>
            </a:extLst>
          </p:cNvPr>
          <p:cNvSpPr txBox="1"/>
          <p:nvPr/>
        </p:nvSpPr>
        <p:spPr>
          <a:xfrm>
            <a:off x="4506687" y="1233370"/>
            <a:ext cx="4637311" cy="1754326"/>
          </a:xfrm>
          <a:prstGeom prst="rect">
            <a:avLst/>
          </a:prstGeom>
          <a:noFill/>
        </p:spPr>
        <p:txBody>
          <a:bodyPr wrap="square" rtlCol="0">
            <a:spAutoFit/>
          </a:bodyPr>
          <a:lstStyle/>
          <a:p>
            <a:pPr>
              <a:spcBef>
                <a:spcPts val="600"/>
              </a:spcBef>
            </a:pPr>
            <a:r>
              <a:rPr lang="en-US" b="1"/>
              <a:t>Potiphar could have killed Joseph, but he decided to imprison him instead (maybe he did not believe his wife’s lie). There, Joseph still trusted God and applied God’s principles to his relationships. Soon, all the prisoners were under his care.</a:t>
            </a:r>
            <a:endParaRPr lang="es-ES" b="1" dirty="0"/>
          </a:p>
        </p:txBody>
      </p:sp>
      <p:pic>
        <p:nvPicPr>
          <p:cNvPr id="4" name="Imagen 3">
            <a:extLst>
              <a:ext uri="{FF2B5EF4-FFF2-40B4-BE49-F238E27FC236}">
                <a16:creationId xmlns:a16="http://schemas.microsoft.com/office/drawing/2014/main" id="{3E88C5A3-E147-432F-AFAF-91F783525D4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10264" y="3050953"/>
            <a:ext cx="1833734" cy="1944608"/>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Imagen 7">
            <a:extLst>
              <a:ext uri="{FF2B5EF4-FFF2-40B4-BE49-F238E27FC236}">
                <a16:creationId xmlns:a16="http://schemas.microsoft.com/office/drawing/2014/main" id="{0B83AA52-CBC9-47BC-9466-CE1996DA0AC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89595" y="1191111"/>
            <a:ext cx="4245429" cy="1888872"/>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D03E51A-A048-4ED4-BD64-7BD64D30B901}"/>
              </a:ext>
            </a:extLst>
          </p:cNvPr>
          <p:cNvSpPr txBox="1"/>
          <p:nvPr/>
        </p:nvSpPr>
        <p:spPr>
          <a:xfrm>
            <a:off x="-1" y="3065468"/>
            <a:ext cx="7445829" cy="2108269"/>
          </a:xfrm>
          <a:prstGeom prst="rect">
            <a:avLst/>
          </a:prstGeom>
          <a:noFill/>
        </p:spPr>
        <p:txBody>
          <a:bodyPr wrap="square">
            <a:spAutoFit/>
          </a:bodyPr>
          <a:lstStyle/>
          <a:p>
            <a:pPr>
              <a:spcBef>
                <a:spcPts val="600"/>
              </a:spcBef>
            </a:pPr>
            <a:r>
              <a:rPr lang="en-US" b="1"/>
              <a:t>Relationships at prison were not easy, but Joseph took care of everyone. He immediately noticed two prisoners were quite uneasy: the butler and the baker (Gn. 40:6-7). He also took advantage of the opportunity and asked the butler for help.</a:t>
            </a:r>
            <a:endParaRPr lang="es-ES" b="1" dirty="0"/>
          </a:p>
          <a:p>
            <a:pPr>
              <a:spcBef>
                <a:spcPts val="600"/>
              </a:spcBef>
            </a:pPr>
            <a:r>
              <a:rPr lang="en-US" b="1"/>
              <a:t>We live in a cosmic conflict. Satan is trying to break our relationship with God and our neighbors. We must cling to God even more when our relationships with others become complicated.</a:t>
            </a:r>
            <a:endParaRPr lang="es-ES" b="1" dirty="0"/>
          </a:p>
        </p:txBody>
      </p:sp>
    </p:spTree>
    <p:extLst>
      <p:ext uri="{BB962C8B-B14F-4D97-AF65-F5344CB8AC3E}">
        <p14:creationId xmlns:p14="http://schemas.microsoft.com/office/powerpoint/2010/main" val="141527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wipe(left)">
                                      <p:cBhvr>
                                        <p:cTn id="51" dur="5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Effect transition="in" filter="wipe(left)">
                                      <p:cBhvr>
                                        <p:cTn id="5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0407F4-CA3F-419C-8907-092CE51001BF}"/>
              </a:ext>
            </a:extLst>
          </p:cNvPr>
          <p:cNvSpPr txBox="1"/>
          <p:nvPr/>
        </p:nvSpPr>
        <p:spPr>
          <a:xfrm>
            <a:off x="1612174" y="488412"/>
            <a:ext cx="6769826" cy="3939540"/>
          </a:xfrm>
          <a:prstGeom prst="rect">
            <a:avLst/>
          </a:prstGeom>
          <a:noFill/>
        </p:spPr>
        <p:txBody>
          <a:bodyPr wrap="square">
            <a:spAutoFit/>
          </a:bodyPr>
          <a:lstStyle/>
          <a:p>
            <a:pPr>
              <a:spcBef>
                <a:spcPts val="600"/>
              </a:spcBef>
            </a:pPr>
            <a:r>
              <a:rPr lang="es-ES" sz="2500" b="1">
                <a:latin typeface="Constantia" panose="02030602050306030303" pitchFamily="18" charset="0"/>
              </a:rPr>
              <a:t>“</a:t>
            </a:r>
            <a:r>
              <a:rPr lang="en-US" sz="2500" b="1">
                <a:latin typeface="Constantia" panose="02030602050306030303" pitchFamily="18" charset="0"/>
              </a:rPr>
              <a:t>The home that is beautified by love, sympathy, and tenderness is a place that angels love to visit, and where God is glorified. The influence of a carefully guarded Christian home in the years of childhood and youth is the surest safeguard against the corruptions of the world. In the atmosphere of such a home the children will learn to love both their earthly parents and their heavenly Father.</a:t>
            </a:r>
            <a:r>
              <a:rPr lang="es-ES" sz="2500" b="1">
                <a:latin typeface="Constantia" panose="02030602050306030303" pitchFamily="18" charset="0"/>
              </a:rPr>
              <a:t>”</a:t>
            </a:r>
            <a:endParaRPr lang="es-ES" sz="2500" b="1" dirty="0">
              <a:latin typeface="Constantia" panose="02030602050306030303" pitchFamily="18" charset="0"/>
            </a:endParaRPr>
          </a:p>
        </p:txBody>
      </p:sp>
      <p:sp>
        <p:nvSpPr>
          <p:cNvPr id="4" name="CuadroTexto 3">
            <a:extLst>
              <a:ext uri="{FF2B5EF4-FFF2-40B4-BE49-F238E27FC236}">
                <a16:creationId xmlns:a16="http://schemas.microsoft.com/office/drawing/2014/main" id="{70514FC2-2D56-437C-9821-7604ACB2ED2F}"/>
              </a:ext>
            </a:extLst>
          </p:cNvPr>
          <p:cNvSpPr txBox="1"/>
          <p:nvPr/>
        </p:nvSpPr>
        <p:spPr>
          <a:xfrm>
            <a:off x="5016912" y="4622062"/>
            <a:ext cx="3766032" cy="338554"/>
          </a:xfrm>
          <a:prstGeom prst="rect">
            <a:avLst/>
          </a:prstGeom>
          <a:noFill/>
        </p:spPr>
        <p:txBody>
          <a:bodyPr wrap="none" rtlCol="0">
            <a:spAutoFit/>
          </a:bodyPr>
          <a:lstStyle/>
          <a:p>
            <a:pPr algn="r"/>
            <a:r>
              <a:rPr lang="en-US" sz="1600" b="1"/>
              <a:t>E. G. W. (The Adventist Home, cp. 1, p. 19)</a:t>
            </a:r>
            <a:endParaRPr lang="es-ES" sz="1600" b="1" dirty="0"/>
          </a:p>
        </p:txBody>
      </p:sp>
    </p:spTree>
    <p:extLst>
      <p:ext uri="{BB962C8B-B14F-4D97-AF65-F5344CB8AC3E}">
        <p14:creationId xmlns:p14="http://schemas.microsoft.com/office/powerpoint/2010/main" val="122978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TotalTime>
  <Words>1081</Words>
  <Application>Microsoft Office PowerPoint</Application>
  <PresentationFormat>画面に合わせる (16:9)</PresentationFormat>
  <Paragraphs>40</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Comic Sans MS</vt:lpstr>
      <vt:lpstr>Calibri Light</vt:lpstr>
      <vt:lpstr>Arial</vt:lpstr>
      <vt:lpstr>Constantia</vt:lpstr>
      <vt:lpstr>Calibri</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徳前 直美</cp:lastModifiedBy>
  <cp:revision>64</cp:revision>
  <dcterms:created xsi:type="dcterms:W3CDTF">2021-07-09T06:26:20Z</dcterms:created>
  <dcterms:modified xsi:type="dcterms:W3CDTF">2021-08-11T04:06:20Z</dcterms:modified>
</cp:coreProperties>
</file>