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6" r:id="rId2"/>
    <p:sldId id="257" r:id="rId3"/>
    <p:sldId id="258" r:id="rId4"/>
    <p:sldId id="259" r:id="rId5"/>
    <p:sldId id="265" r:id="rId6"/>
    <p:sldId id="260" r:id="rId7"/>
    <p:sldId id="261" r:id="rId8"/>
    <p:sldId id="262" r:id="rId9"/>
    <p:sldId id="264" r:id="rId10"/>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nstantia" panose="02030602050306030303" pitchFamily="18"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300"/>
    <a:srgbClr val="E3DE00"/>
    <a:srgbClr val="FFFF67"/>
    <a:srgbClr val="484600"/>
    <a:srgbClr val="0E38ED"/>
    <a:srgbClr val="7A0F15"/>
    <a:srgbClr val="8E5100"/>
    <a:srgbClr val="FF9300"/>
    <a:srgbClr val="863210"/>
    <a:srgbClr val="295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5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345055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420387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161190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3772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30874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2FE809-5202-4D8D-BDC4-A71BAF863A1F}"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4984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2FE809-5202-4D8D-BDC4-A71BAF863A1F}" type="datetimeFigureOut">
              <a:rPr lang="es-ES" smtClean="0"/>
              <a:t>11/08/2021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94488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2FE809-5202-4D8D-BDC4-A71BAF863A1F}" type="datetimeFigureOut">
              <a:rPr lang="es-ES" smtClean="0"/>
              <a:t>11/08/2021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53385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FE809-5202-4D8D-BDC4-A71BAF863A1F}" type="datetimeFigureOut">
              <a:rPr lang="es-ES" smtClean="0"/>
              <a:t>11/08/2021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4480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2FE809-5202-4D8D-BDC4-A71BAF863A1F}"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4891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2FE809-5202-4D8D-BDC4-A71BAF863A1F}"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32188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2FE809-5202-4D8D-BDC4-A71BAF863A1F}" type="datetimeFigureOut">
              <a:rPr lang="es-ES" smtClean="0"/>
              <a:t>11/08/2021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BDBE75-EF7B-4448-8DA5-0E06885A2CD9}" type="slidenum">
              <a:rPr lang="es-ES" smtClean="0"/>
              <a:t>‹#›</a:t>
            </a:fld>
            <a:endParaRPr lang="es-ES"/>
          </a:p>
        </p:txBody>
      </p:sp>
    </p:spTree>
    <p:extLst>
      <p:ext uri="{BB962C8B-B14F-4D97-AF65-F5344CB8AC3E}">
        <p14:creationId xmlns:p14="http://schemas.microsoft.com/office/powerpoint/2010/main" val="2822671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37919883-DE95-4ED3-B703-ABA3FA8F35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
          <a:stretch/>
        </p:blipFill>
        <p:spPr>
          <a:xfrm>
            <a:off x="20" y="323"/>
            <a:ext cx="6086455" cy="4806233"/>
          </a:xfrm>
          <a:prstGeom prst="rect">
            <a:avLst/>
          </a:prstGeom>
        </p:spPr>
      </p:pic>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806555"/>
            <a:ext cx="9143997" cy="3429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806556"/>
            <a:ext cx="6086475" cy="336944"/>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0B2F8ED4-89A3-4A70-82A2-4818AB55F589}"/>
              </a:ext>
            </a:extLst>
          </p:cNvPr>
          <p:cNvSpPr txBox="1"/>
          <p:nvPr/>
        </p:nvSpPr>
        <p:spPr>
          <a:xfrm>
            <a:off x="6086448" y="9250"/>
            <a:ext cx="3057532" cy="4505401"/>
          </a:xfrm>
          <a:prstGeom prst="rect">
            <a:avLst/>
          </a:prstGeom>
          <a:noFill/>
        </p:spPr>
        <p:txBody>
          <a:bodyPr wrap="square" rtlCol="0">
            <a:spAutoFit/>
            <a:scene3d>
              <a:camera prst="orthographicFront"/>
              <a:lightRig rig="twoPt" dir="t"/>
            </a:scene3d>
            <a:sp3d extrusionH="57150">
              <a:bevelT w="69850" h="38100" prst="cross"/>
            </a:sp3d>
          </a:bodyPr>
          <a:lstStyle/>
          <a:p>
            <a:pPr algn="ctr">
              <a:lnSpc>
                <a:spcPct val="150000"/>
              </a:lnSpc>
            </a:pPr>
            <a:r>
              <a:rPr lang="es-ES" sz="6600" b="1" dirty="0">
                <a:ln w="12700">
                  <a:solidFill>
                    <a:schemeClr val="accent1"/>
                  </a:solidFill>
                  <a:prstDash val="solid"/>
                </a:ln>
                <a:solidFill>
                  <a:srgbClr val="29A8FF"/>
                </a:solidFill>
                <a:effectLst>
                  <a:outerShdw dist="38100" dir="2640000" algn="bl" rotWithShape="0">
                    <a:srgbClr val="0370B9"/>
                  </a:outerShdw>
                </a:effectLst>
              </a:rPr>
              <a:t>“COME </a:t>
            </a:r>
            <a:r>
              <a:rPr lang="es-ES" sz="6600" b="1" dirty="0" err="1">
                <a:ln w="12700">
                  <a:solidFill>
                    <a:schemeClr val="accent1"/>
                  </a:solidFill>
                  <a:prstDash val="solid"/>
                </a:ln>
                <a:solidFill>
                  <a:srgbClr val="29A8FF"/>
                </a:solidFill>
                <a:effectLst>
                  <a:outerShdw dist="38100" dir="2640000" algn="bl" rotWithShape="0">
                    <a:srgbClr val="0370B9"/>
                  </a:outerShdw>
                </a:effectLst>
              </a:rPr>
              <a:t>TO</a:t>
            </a:r>
            <a:r>
              <a:rPr lang="es-ES" sz="6600" b="1" dirty="0">
                <a:ln w="12700">
                  <a:solidFill>
                    <a:schemeClr val="accent1"/>
                  </a:solidFill>
                  <a:prstDash val="solid"/>
                </a:ln>
                <a:solidFill>
                  <a:srgbClr val="29A8FF"/>
                </a:solidFill>
                <a:effectLst>
                  <a:outerShdw dist="38100" dir="2640000" algn="bl" rotWithShape="0">
                    <a:srgbClr val="0370B9"/>
                  </a:outerShdw>
                </a:effectLst>
              </a:rPr>
              <a:t> ME…”</a:t>
            </a:r>
          </a:p>
        </p:txBody>
      </p:sp>
      <p:sp>
        <p:nvSpPr>
          <p:cNvPr id="13" name="CuadroTexto 12">
            <a:extLst>
              <a:ext uri="{FF2B5EF4-FFF2-40B4-BE49-F238E27FC236}">
                <a16:creationId xmlns:a16="http://schemas.microsoft.com/office/drawing/2014/main" id="{15EC42DD-D8AB-433A-B841-040D9B16F082}"/>
              </a:ext>
            </a:extLst>
          </p:cNvPr>
          <p:cNvSpPr txBox="1"/>
          <p:nvPr/>
        </p:nvSpPr>
        <p:spPr>
          <a:xfrm>
            <a:off x="-1" y="4795696"/>
            <a:ext cx="6086449" cy="338554"/>
          </a:xfrm>
          <a:prstGeom prst="rect">
            <a:avLst/>
          </a:prstGeom>
          <a:noFill/>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Lesson 5 for July 31, 2021</a:t>
            </a:r>
            <a:endParaRPr lang="es-E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5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574570-5345-4243-9DD8-B8935881AA2B}"/>
              </a:ext>
            </a:extLst>
          </p:cNvPr>
          <p:cNvSpPr txBox="1"/>
          <p:nvPr/>
        </p:nvSpPr>
        <p:spPr>
          <a:xfrm>
            <a:off x="4289145" y="2457653"/>
            <a:ext cx="4572000" cy="2339102"/>
          </a:xfrm>
          <a:prstGeom prst="rect">
            <a:avLst/>
          </a:prstGeom>
          <a:noFill/>
        </p:spPr>
        <p:txBody>
          <a:bodyPr wrap="square">
            <a:spAutoFit/>
            <a:scene3d>
              <a:camera prst="orthographicFront"/>
              <a:lightRig rig="threePt" dir="t"/>
            </a:scene3d>
            <a:sp3d extrusionH="57150">
              <a:bevelT w="38100" h="38100"/>
            </a:sp3d>
          </a:bodyPr>
          <a:lstStyle/>
          <a:p>
            <a:pPr marL="358775" indent="-358775">
              <a:spcBef>
                <a:spcPts val="600"/>
              </a:spcBef>
            </a:pPr>
            <a:r>
              <a:rPr lang="en-US" b="1">
                <a:solidFill>
                  <a:srgbClr val="29560A"/>
                </a:solidFill>
              </a:rPr>
              <a:t>“Come to Me, all you who labor and are heavy laden, and I will give you rest.”</a:t>
            </a:r>
            <a:endParaRPr lang="es-ES" b="1" dirty="0">
              <a:solidFill>
                <a:srgbClr val="29560A"/>
              </a:solidFill>
            </a:endParaRPr>
          </a:p>
          <a:p>
            <a:pPr marL="358775" indent="-358775">
              <a:spcBef>
                <a:spcPts val="600"/>
              </a:spcBef>
            </a:pPr>
            <a:r>
              <a:rPr lang="en-US" b="1">
                <a:solidFill>
                  <a:srgbClr val="863210"/>
                </a:solidFill>
              </a:rPr>
              <a:t>“Take My yoke upon you and learn from Me,”</a:t>
            </a:r>
            <a:endParaRPr lang="es-ES" b="1">
              <a:solidFill>
                <a:srgbClr val="863210"/>
              </a:solidFill>
            </a:endParaRPr>
          </a:p>
          <a:p>
            <a:pPr marL="358775" indent="-358775">
              <a:spcBef>
                <a:spcPts val="600"/>
              </a:spcBef>
            </a:pPr>
            <a:r>
              <a:rPr lang="en-US" b="1">
                <a:solidFill>
                  <a:srgbClr val="8E5100"/>
                </a:solidFill>
              </a:rPr>
              <a:t>“for I am gentle and lowly in heart, and you will find rest for your souls.”</a:t>
            </a:r>
            <a:endParaRPr lang="es-ES" b="1">
              <a:solidFill>
                <a:srgbClr val="8E5100"/>
              </a:solidFill>
            </a:endParaRPr>
          </a:p>
          <a:p>
            <a:pPr marL="358775" indent="-358775">
              <a:spcBef>
                <a:spcPts val="600"/>
              </a:spcBef>
            </a:pPr>
            <a:r>
              <a:rPr lang="en-US" b="1">
                <a:solidFill>
                  <a:srgbClr val="7A0F15"/>
                </a:solidFill>
              </a:rPr>
              <a:t>“For My yoke is easy”</a:t>
            </a:r>
            <a:endParaRPr lang="es-ES" b="1" dirty="0">
              <a:solidFill>
                <a:srgbClr val="7A0F15"/>
              </a:solidFill>
            </a:endParaRPr>
          </a:p>
          <a:p>
            <a:pPr marL="358775" indent="-358775">
              <a:spcBef>
                <a:spcPts val="600"/>
              </a:spcBef>
            </a:pPr>
            <a:r>
              <a:rPr lang="en-US" b="1">
                <a:solidFill>
                  <a:srgbClr val="0E38ED"/>
                </a:solidFill>
              </a:rPr>
              <a:t>“and My burden is light.”</a:t>
            </a:r>
            <a:endParaRPr lang="es-ES" b="1" dirty="0">
              <a:solidFill>
                <a:srgbClr val="0E38ED"/>
              </a:solidFill>
            </a:endParaRPr>
          </a:p>
        </p:txBody>
      </p:sp>
      <p:sp>
        <p:nvSpPr>
          <p:cNvPr id="5" name="CuadroTexto 4">
            <a:extLst>
              <a:ext uri="{FF2B5EF4-FFF2-40B4-BE49-F238E27FC236}">
                <a16:creationId xmlns:a16="http://schemas.microsoft.com/office/drawing/2014/main" id="{2D379C00-A49E-4237-9AFB-83D436D8C145}"/>
              </a:ext>
            </a:extLst>
          </p:cNvPr>
          <p:cNvSpPr txBox="1"/>
          <p:nvPr/>
        </p:nvSpPr>
        <p:spPr>
          <a:xfrm>
            <a:off x="334147" y="361747"/>
            <a:ext cx="4572000" cy="1277273"/>
          </a:xfrm>
          <a:prstGeom prst="rect">
            <a:avLst/>
          </a:prstGeom>
          <a:noFill/>
        </p:spPr>
        <p:txBody>
          <a:bodyPr wrap="square">
            <a:spAutoFit/>
          </a:bodyPr>
          <a:lstStyle/>
          <a:p>
            <a:pPr>
              <a:spcBef>
                <a:spcPts val="600"/>
              </a:spcBef>
            </a:pPr>
            <a:r>
              <a:rPr lang="en-US" b="1"/>
              <a:t>Matthew 11:28-30 is an essential passage about rest in Christ.</a:t>
            </a:r>
            <a:endParaRPr lang="es-ES" b="1" dirty="0"/>
          </a:p>
          <a:p>
            <a:pPr>
              <a:spcBef>
                <a:spcPts val="600"/>
              </a:spcBef>
            </a:pPr>
            <a:r>
              <a:rPr lang="en-US" b="1"/>
              <a:t>We can better understand the depth of the rest that Jesus offers by studying this passage.</a:t>
            </a:r>
            <a:endParaRPr lang="es-ES" b="1" dirty="0"/>
          </a:p>
        </p:txBody>
      </p:sp>
      <p:pic>
        <p:nvPicPr>
          <p:cNvPr id="4" name="Imagen 3">
            <a:extLst>
              <a:ext uri="{FF2B5EF4-FFF2-40B4-BE49-F238E27FC236}">
                <a16:creationId xmlns:a16="http://schemas.microsoft.com/office/drawing/2014/main" id="{E759BA0B-D969-44AB-B1E3-1D4BF66DAC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4473" y="132809"/>
            <a:ext cx="3765058" cy="2044333"/>
          </a:xfrm>
          <a:prstGeom prst="roundRect">
            <a:avLst>
              <a:gd name="adj" fmla="val 8594"/>
            </a:avLst>
          </a:prstGeom>
          <a:solidFill>
            <a:srgbClr val="FFFFFF">
              <a:shade val="85000"/>
            </a:srgbClr>
          </a:solidFill>
          <a:ln w="28575">
            <a:solidFill>
              <a:schemeClr val="tx1"/>
            </a:solidFill>
          </a:ln>
          <a:effectLst/>
          <a:scene3d>
            <a:camera prst="orthographicFront"/>
            <a:lightRig rig="threePt" dir="t"/>
          </a:scene3d>
          <a:sp3d>
            <a:bevelT/>
          </a:sp3d>
        </p:spPr>
      </p:pic>
      <p:pic>
        <p:nvPicPr>
          <p:cNvPr id="11" name="Imagen 10">
            <a:extLst>
              <a:ext uri="{FF2B5EF4-FFF2-40B4-BE49-F238E27FC236}">
                <a16:creationId xmlns:a16="http://schemas.microsoft.com/office/drawing/2014/main" id="{000D5047-7D8C-4E97-982D-8AEE2DC607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202473" y="1872410"/>
            <a:ext cx="3133657" cy="3133657"/>
          </a:xfrm>
          <a:prstGeom prst="roundRect">
            <a:avLst>
              <a:gd name="adj" fmla="val 117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Imagen 12">
            <a:extLst>
              <a:ext uri="{FF2B5EF4-FFF2-40B4-BE49-F238E27FC236}">
                <a16:creationId xmlns:a16="http://schemas.microsoft.com/office/drawing/2014/main" id="{EFB4AD97-B460-46CA-AD19-91275B1483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47367" y="3486460"/>
            <a:ext cx="413303" cy="315467"/>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C5F2A8E4-E0BA-42F5-9EDD-F9EC26AAC4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47367" y="4457440"/>
            <a:ext cx="413303" cy="315467"/>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DF211036-FA16-4EA0-881F-42781610B1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47367" y="4095457"/>
            <a:ext cx="413303" cy="315467"/>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id="{275A30A2-1560-48E3-9B39-6AA3D557E3D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47367" y="3095816"/>
            <a:ext cx="413303" cy="31546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F8A5CD05-F6F2-431B-AAF2-C0F534231E0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47367" y="2477079"/>
            <a:ext cx="413303" cy="3154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289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500"/>
                                        <p:tgtEl>
                                          <p:spTgt spid="3">
                                            <p:txEl>
                                              <p:pRg st="0" end="0"/>
                                            </p:txEl>
                                          </p:spTgt>
                                        </p:tgtEl>
                                      </p:cBhvr>
                                    </p:animEffect>
                                  </p:childTnLst>
                                </p:cTn>
                              </p:par>
                            </p:childTnLst>
                          </p:cTn>
                        </p:par>
                        <p:par>
                          <p:cTn id="33" fill="hold">
                            <p:stCondLst>
                              <p:cond delay="1500"/>
                            </p:stCondLst>
                            <p:childTnLst>
                              <p:par>
                                <p:cTn id="34" presetID="31"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1000" fill="hold"/>
                                        <p:tgtEl>
                                          <p:spTgt spid="23"/>
                                        </p:tgtEl>
                                        <p:attrNameLst>
                                          <p:attrName>ppt_w</p:attrName>
                                        </p:attrNameLst>
                                      </p:cBhvr>
                                      <p:tavLst>
                                        <p:tav tm="0">
                                          <p:val>
                                            <p:fltVal val="0"/>
                                          </p:val>
                                        </p:tav>
                                        <p:tav tm="100000">
                                          <p:val>
                                            <p:strVal val="#ppt_w"/>
                                          </p:val>
                                        </p:tav>
                                      </p:tavLst>
                                    </p:anim>
                                    <p:anim calcmode="lin" valueType="num">
                                      <p:cBhvr>
                                        <p:cTn id="37" dur="1000" fill="hold"/>
                                        <p:tgtEl>
                                          <p:spTgt spid="23"/>
                                        </p:tgtEl>
                                        <p:attrNameLst>
                                          <p:attrName>ppt_h</p:attrName>
                                        </p:attrNameLst>
                                      </p:cBhvr>
                                      <p:tavLst>
                                        <p:tav tm="0">
                                          <p:val>
                                            <p:fltVal val="0"/>
                                          </p:val>
                                        </p:tav>
                                        <p:tav tm="100000">
                                          <p:val>
                                            <p:strVal val="#ppt_h"/>
                                          </p:val>
                                        </p:tav>
                                      </p:tavLst>
                                    </p:anim>
                                    <p:anim calcmode="lin" valueType="num">
                                      <p:cBhvr>
                                        <p:cTn id="38" dur="1000" fill="hold"/>
                                        <p:tgtEl>
                                          <p:spTgt spid="23"/>
                                        </p:tgtEl>
                                        <p:attrNameLst>
                                          <p:attrName>style.rotation</p:attrName>
                                        </p:attrNameLst>
                                      </p:cBhvr>
                                      <p:tavLst>
                                        <p:tav tm="0">
                                          <p:val>
                                            <p:fltVal val="90"/>
                                          </p:val>
                                        </p:tav>
                                        <p:tav tm="100000">
                                          <p:val>
                                            <p:fltVal val="0"/>
                                          </p:val>
                                        </p:tav>
                                      </p:tavLst>
                                    </p:anim>
                                    <p:animEffect transition="in" filter="fade">
                                      <p:cBhvr>
                                        <p:cTn id="39" dur="1000"/>
                                        <p:tgtEl>
                                          <p:spTgt spid="23"/>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left)">
                                      <p:cBhvr>
                                        <p:cTn id="43" dur="500"/>
                                        <p:tgtEl>
                                          <p:spTgt spid="3">
                                            <p:txEl>
                                              <p:pRg st="1" end="1"/>
                                            </p:txEl>
                                          </p:spTgt>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wipe(left)">
                                      <p:cBhvr>
                                        <p:cTn id="54" dur="500"/>
                                        <p:tgtEl>
                                          <p:spTgt spid="3">
                                            <p:txEl>
                                              <p:pRg st="2" end="2"/>
                                            </p:txEl>
                                          </p:spTgt>
                                        </p:tgtEl>
                                      </p:cBhvr>
                                    </p:animEffect>
                                  </p:childTnLst>
                                </p:cTn>
                              </p:par>
                            </p:childTnLst>
                          </p:cTn>
                        </p:par>
                        <p:par>
                          <p:cTn id="55" fill="hold">
                            <p:stCondLst>
                              <p:cond delay="4500"/>
                            </p:stCondLst>
                            <p:childTnLst>
                              <p:par>
                                <p:cTn id="56" presetID="31"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1000" fill="hold"/>
                                        <p:tgtEl>
                                          <p:spTgt spid="20"/>
                                        </p:tgtEl>
                                        <p:attrNameLst>
                                          <p:attrName>ppt_w</p:attrName>
                                        </p:attrNameLst>
                                      </p:cBhvr>
                                      <p:tavLst>
                                        <p:tav tm="0">
                                          <p:val>
                                            <p:fltVal val="0"/>
                                          </p:val>
                                        </p:tav>
                                        <p:tav tm="100000">
                                          <p:val>
                                            <p:strVal val="#ppt_w"/>
                                          </p:val>
                                        </p:tav>
                                      </p:tavLst>
                                    </p:anim>
                                    <p:anim calcmode="lin" valueType="num">
                                      <p:cBhvr>
                                        <p:cTn id="59" dur="1000" fill="hold"/>
                                        <p:tgtEl>
                                          <p:spTgt spid="20"/>
                                        </p:tgtEl>
                                        <p:attrNameLst>
                                          <p:attrName>ppt_h</p:attrName>
                                        </p:attrNameLst>
                                      </p:cBhvr>
                                      <p:tavLst>
                                        <p:tav tm="0">
                                          <p:val>
                                            <p:fltVal val="0"/>
                                          </p:val>
                                        </p:tav>
                                        <p:tav tm="100000">
                                          <p:val>
                                            <p:strVal val="#ppt_h"/>
                                          </p:val>
                                        </p:tav>
                                      </p:tavLst>
                                    </p:anim>
                                    <p:anim calcmode="lin" valueType="num">
                                      <p:cBhvr>
                                        <p:cTn id="60" dur="1000" fill="hold"/>
                                        <p:tgtEl>
                                          <p:spTgt spid="20"/>
                                        </p:tgtEl>
                                        <p:attrNameLst>
                                          <p:attrName>style.rotation</p:attrName>
                                        </p:attrNameLst>
                                      </p:cBhvr>
                                      <p:tavLst>
                                        <p:tav tm="0">
                                          <p:val>
                                            <p:fltVal val="90"/>
                                          </p:val>
                                        </p:tav>
                                        <p:tav tm="100000">
                                          <p:val>
                                            <p:fltVal val="0"/>
                                          </p:val>
                                        </p:tav>
                                      </p:tavLst>
                                    </p:anim>
                                    <p:animEffect transition="in" filter="fade">
                                      <p:cBhvr>
                                        <p:cTn id="61" dur="1000"/>
                                        <p:tgtEl>
                                          <p:spTgt spid="20"/>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left)">
                                      <p:cBhvr>
                                        <p:cTn id="65" dur="500"/>
                                        <p:tgtEl>
                                          <p:spTgt spid="3">
                                            <p:txEl>
                                              <p:pRg st="3" end="3"/>
                                            </p:txEl>
                                          </p:spTgt>
                                        </p:tgtEl>
                                      </p:cBhvr>
                                    </p:animEffect>
                                  </p:childTnLst>
                                </p:cTn>
                              </p:par>
                            </p:childTnLst>
                          </p:cTn>
                        </p:par>
                        <p:par>
                          <p:cTn id="66" fill="hold">
                            <p:stCondLst>
                              <p:cond delay="6000"/>
                            </p:stCondLst>
                            <p:childTnLst>
                              <p:par>
                                <p:cTn id="67" presetID="31" presetClass="entr" presetSubtype="0"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fltVal val="0"/>
                                          </p:val>
                                        </p:tav>
                                        <p:tav tm="100000">
                                          <p:val>
                                            <p:strVal val="#ppt_w"/>
                                          </p:val>
                                        </p:tav>
                                      </p:tavLst>
                                    </p:anim>
                                    <p:anim calcmode="lin" valueType="num">
                                      <p:cBhvr>
                                        <p:cTn id="70" dur="1000" fill="hold"/>
                                        <p:tgtEl>
                                          <p:spTgt spid="17"/>
                                        </p:tgtEl>
                                        <p:attrNameLst>
                                          <p:attrName>ppt_h</p:attrName>
                                        </p:attrNameLst>
                                      </p:cBhvr>
                                      <p:tavLst>
                                        <p:tav tm="0">
                                          <p:val>
                                            <p:fltVal val="0"/>
                                          </p:val>
                                        </p:tav>
                                        <p:tav tm="100000">
                                          <p:val>
                                            <p:strVal val="#ppt_h"/>
                                          </p:val>
                                        </p:tav>
                                      </p:tavLst>
                                    </p:anim>
                                    <p:anim calcmode="lin" valueType="num">
                                      <p:cBhvr>
                                        <p:cTn id="71" dur="1000" fill="hold"/>
                                        <p:tgtEl>
                                          <p:spTgt spid="17"/>
                                        </p:tgtEl>
                                        <p:attrNameLst>
                                          <p:attrName>style.rotation</p:attrName>
                                        </p:attrNameLst>
                                      </p:cBhvr>
                                      <p:tavLst>
                                        <p:tav tm="0">
                                          <p:val>
                                            <p:fltVal val="90"/>
                                          </p:val>
                                        </p:tav>
                                        <p:tav tm="100000">
                                          <p:val>
                                            <p:fltVal val="0"/>
                                          </p:val>
                                        </p:tav>
                                      </p:tavLst>
                                    </p:anim>
                                    <p:animEffect transition="in" filter="fade">
                                      <p:cBhvr>
                                        <p:cTn id="72" dur="1000"/>
                                        <p:tgtEl>
                                          <p:spTgt spid="17"/>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left)">
                                      <p:cBhvr>
                                        <p:cTn id="7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358CF4-7EC2-43AB-B42C-D368C5272229}"/>
              </a:ext>
            </a:extLst>
          </p:cNvPr>
          <p:cNvSpPr txBox="1"/>
          <p:nvPr/>
        </p:nvSpPr>
        <p:spPr>
          <a:xfrm>
            <a:off x="0" y="0"/>
            <a:ext cx="9144000" cy="954107"/>
          </a:xfrm>
          <a:prstGeom prst="rect">
            <a:avLst/>
          </a:prstGeom>
          <a:noFill/>
        </p:spPr>
        <p:txBody>
          <a:bodyPr wrap="square">
            <a:spAutoFit/>
          </a:bodyPr>
          <a:lstStyle/>
          <a:p>
            <a:pPr algn="ctr"/>
            <a:r>
              <a:rPr 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rPr>
              <a:t>“COME TO ME, ALL YOU WHO LABOR AND ARE HEAVY LADEN, AND I WILL GIVE YOU REST.”</a:t>
            </a:r>
            <a:endParaRPr lang="es-E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5883FD42-2CBD-413D-B268-A5C2BB316650}"/>
              </a:ext>
            </a:extLst>
          </p:cNvPr>
          <p:cNvSpPr txBox="1"/>
          <p:nvPr/>
        </p:nvSpPr>
        <p:spPr>
          <a:xfrm>
            <a:off x="163286" y="946792"/>
            <a:ext cx="5747396" cy="1554272"/>
          </a:xfrm>
          <a:prstGeom prst="rect">
            <a:avLst/>
          </a:prstGeom>
          <a:noFill/>
        </p:spPr>
        <p:txBody>
          <a:bodyPr wrap="square" rtlCol="0">
            <a:spAutoFit/>
          </a:bodyPr>
          <a:lstStyle/>
          <a:p>
            <a:pPr>
              <a:spcBef>
                <a:spcPts val="600"/>
              </a:spcBef>
            </a:pPr>
            <a:r>
              <a:rPr lang="en-US" b="1"/>
              <a:t>According to the immediate context of this verse </a:t>
            </a:r>
            <a:br>
              <a:rPr lang="en-US" b="1"/>
            </a:br>
            <a:r>
              <a:rPr lang="en-US" b="1"/>
              <a:t>(Mt. 11:27), we may deduce that Jesus can give us rest because He is God, and He is one with the Father.</a:t>
            </a:r>
            <a:endParaRPr lang="es-ES" b="1" dirty="0"/>
          </a:p>
          <a:p>
            <a:pPr>
              <a:spcBef>
                <a:spcPts val="600"/>
              </a:spcBef>
            </a:pPr>
            <a:r>
              <a:rPr lang="en-US" b="1"/>
              <a:t>Jesus does not give automatic and unconditional rest. There is a simple condition: “Come.”</a:t>
            </a:r>
            <a:endParaRPr lang="es-ES" b="1" dirty="0"/>
          </a:p>
        </p:txBody>
      </p:sp>
      <p:pic>
        <p:nvPicPr>
          <p:cNvPr id="5" name="Imagen 4">
            <a:extLst>
              <a:ext uri="{FF2B5EF4-FFF2-40B4-BE49-F238E27FC236}">
                <a16:creationId xmlns:a16="http://schemas.microsoft.com/office/drawing/2014/main" id="{73C6BE4C-0A6D-462D-9632-66930D72A8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4881" y="954107"/>
            <a:ext cx="3070032" cy="409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67E2B389-84CD-4758-9241-AE2D006FF5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6710" y="2571750"/>
            <a:ext cx="1596847" cy="2475732"/>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629F3F50-168D-4807-BDB0-C9C0E3E7EEB1}"/>
              </a:ext>
            </a:extLst>
          </p:cNvPr>
          <p:cNvSpPr txBox="1"/>
          <p:nvPr/>
        </p:nvSpPr>
        <p:spPr>
          <a:xfrm>
            <a:off x="1804274" y="2591427"/>
            <a:ext cx="3975662" cy="2385268"/>
          </a:xfrm>
          <a:prstGeom prst="rect">
            <a:avLst/>
          </a:prstGeom>
          <a:noFill/>
        </p:spPr>
        <p:txBody>
          <a:bodyPr wrap="square">
            <a:spAutoFit/>
          </a:bodyPr>
          <a:lstStyle/>
          <a:p>
            <a:pPr>
              <a:spcBef>
                <a:spcPts val="600"/>
              </a:spcBef>
            </a:pPr>
            <a:r>
              <a:rPr lang="en-US" b="1"/>
              <a:t>We must do two things to come to Jesus. The first one is the easiest: to be tired and laden, and to feel the need for rest.</a:t>
            </a:r>
            <a:endParaRPr lang="es-ES" b="1" dirty="0"/>
          </a:p>
          <a:p>
            <a:pPr>
              <a:spcBef>
                <a:spcPts val="600"/>
              </a:spcBef>
            </a:pPr>
            <a:r>
              <a:rPr lang="en-US" b="1"/>
              <a:t>The second one is to refuse to control our burdens ourselves, and to bring them to Jesus so He can take care of them.</a:t>
            </a:r>
            <a:endParaRPr lang="es-ES" b="1" dirty="0"/>
          </a:p>
        </p:txBody>
      </p:sp>
    </p:spTree>
    <p:extLst>
      <p:ext uri="{BB962C8B-B14F-4D97-AF65-F5344CB8AC3E}">
        <p14:creationId xmlns:p14="http://schemas.microsoft.com/office/powerpoint/2010/main" val="15364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left)">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wipe(left)">
                                      <p:cBhvr>
                                        <p:cTn id="4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05C8D5-C1A3-40C5-8AA2-69EC6D2A2007}"/>
              </a:ext>
            </a:extLst>
          </p:cNvPr>
          <p:cNvSpPr txBox="1"/>
          <p:nvPr/>
        </p:nvSpPr>
        <p:spPr>
          <a:xfrm>
            <a:off x="1" y="0"/>
            <a:ext cx="6223927" cy="1077218"/>
          </a:xfrm>
          <a:prstGeom prst="rect">
            <a:avLst/>
          </a:prstGeom>
          <a:noFill/>
        </p:spPr>
        <p:txBody>
          <a:bodyPr wrap="square">
            <a:spAutoFit/>
          </a:bodyPr>
          <a:lstStyle/>
          <a:p>
            <a:pPr algn="ctr"/>
            <a:r>
              <a:rPr lang="en-US" sz="3200" b="1">
                <a:ln w="6600">
                  <a:solidFill>
                    <a:schemeClr val="accent2"/>
                  </a:solidFill>
                  <a:prstDash val="solid"/>
                </a:ln>
                <a:solidFill>
                  <a:srgbClr val="FFFFFF"/>
                </a:solidFill>
                <a:effectLst>
                  <a:outerShdw dist="38100" dir="2700000" algn="tl" rotWithShape="0">
                    <a:schemeClr val="accent2"/>
                  </a:outerShdw>
                </a:effectLst>
              </a:rPr>
              <a:t>“TAKE MY YOKE UPON YOU </a:t>
            </a:r>
            <a:br>
              <a:rPr lang="en-US" sz="3200" b="1">
                <a:ln w="6600">
                  <a:solidFill>
                    <a:schemeClr val="accent2"/>
                  </a:solidFill>
                  <a:prstDash val="solid"/>
                </a:ln>
                <a:solidFill>
                  <a:srgbClr val="FFFFFF"/>
                </a:solidFill>
                <a:effectLst>
                  <a:outerShdw dist="38100" dir="2700000" algn="tl" rotWithShape="0">
                    <a:schemeClr val="accent2"/>
                  </a:outerShdw>
                </a:effectLst>
              </a:rPr>
            </a:br>
            <a:r>
              <a:rPr lang="en-US" sz="3200" b="1">
                <a:ln w="6600">
                  <a:solidFill>
                    <a:schemeClr val="accent2"/>
                  </a:solidFill>
                  <a:prstDash val="solid"/>
                </a:ln>
                <a:solidFill>
                  <a:srgbClr val="FFFFFF"/>
                </a:solidFill>
                <a:effectLst>
                  <a:outerShdw dist="38100" dir="2700000" algn="tl" rotWithShape="0">
                    <a:schemeClr val="accent2"/>
                  </a:outerShdw>
                </a:effectLst>
              </a:rPr>
              <a:t>AND LEARN FROM ME,”</a:t>
            </a:r>
            <a:endParaRPr lang="es-ES"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6F4458C3-0244-4A6D-8ABA-E61223ED5CD5}"/>
              </a:ext>
            </a:extLst>
          </p:cNvPr>
          <p:cNvSpPr txBox="1"/>
          <p:nvPr/>
        </p:nvSpPr>
        <p:spPr>
          <a:xfrm>
            <a:off x="148528" y="1064583"/>
            <a:ext cx="6000022" cy="1277273"/>
          </a:xfrm>
          <a:prstGeom prst="rect">
            <a:avLst/>
          </a:prstGeom>
          <a:noFill/>
        </p:spPr>
        <p:txBody>
          <a:bodyPr wrap="square" rtlCol="0">
            <a:spAutoFit/>
          </a:bodyPr>
          <a:lstStyle/>
          <a:p>
            <a:pPr>
              <a:spcBef>
                <a:spcPts val="600"/>
              </a:spcBef>
            </a:pPr>
            <a:r>
              <a:rPr lang="en-US" b="1"/>
              <a:t>A yoke was usually placed on the shoulders of the animals to ease their work (e.g. plowing).</a:t>
            </a:r>
            <a:endParaRPr lang="es-ES" b="1" dirty="0"/>
          </a:p>
          <a:p>
            <a:pPr>
              <a:spcBef>
                <a:spcPts val="600"/>
              </a:spcBef>
            </a:pPr>
            <a:r>
              <a:rPr lang="en-US" b="1"/>
              <a:t>However, the yoke was a limitation too. The animal was not free but had to do whatever its overseer wanted them to do.</a:t>
            </a:r>
            <a:endParaRPr lang="es-ES" b="1" dirty="0"/>
          </a:p>
        </p:txBody>
      </p:sp>
      <p:pic>
        <p:nvPicPr>
          <p:cNvPr id="2" name="Imagen 1">
            <a:extLst>
              <a:ext uri="{FF2B5EF4-FFF2-40B4-BE49-F238E27FC236}">
                <a16:creationId xmlns:a16="http://schemas.microsoft.com/office/drawing/2014/main" id="{7D249313-EB85-4F2B-9692-5F86DA9A7F9B}"/>
              </a:ext>
            </a:extLst>
          </p:cNvPr>
          <p:cNvPicPr>
            <a:picLocks noChangeAspect="1"/>
          </p:cNvPicPr>
          <p:nvPr/>
        </p:nvPicPr>
        <p:blipFill>
          <a:blip r:embed="rId3"/>
          <a:stretch>
            <a:fillRect/>
          </a:stretch>
        </p:blipFill>
        <p:spPr>
          <a:xfrm>
            <a:off x="6218998" y="129334"/>
            <a:ext cx="2806880" cy="2026946"/>
          </a:xfrm>
          <a:prstGeom prst="rect">
            <a:avLst/>
          </a:prstGeom>
          <a:ln w="190500" cap="sq">
            <a:solidFill>
              <a:schemeClr val="accent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Imagen 7">
            <a:extLst>
              <a:ext uri="{FF2B5EF4-FFF2-40B4-BE49-F238E27FC236}">
                <a16:creationId xmlns:a16="http://schemas.microsoft.com/office/drawing/2014/main" id="{FB6362D5-54F6-49F0-825F-B9055329CD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09701" y="2359336"/>
            <a:ext cx="1239614" cy="2174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2" name="Imagen 11">
            <a:extLst>
              <a:ext uri="{FF2B5EF4-FFF2-40B4-BE49-F238E27FC236}">
                <a16:creationId xmlns:a16="http://schemas.microsoft.com/office/drawing/2014/main" id="{9F2606DC-8EE1-4489-8529-36F80F1D5BE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2221" y="2567946"/>
            <a:ext cx="3180357" cy="238526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A95DCE32-5749-4784-8765-2358F8AC1B69}"/>
              </a:ext>
            </a:extLst>
          </p:cNvPr>
          <p:cNvSpPr txBox="1"/>
          <p:nvPr/>
        </p:nvSpPr>
        <p:spPr>
          <a:xfrm>
            <a:off x="3448627" y="2563211"/>
            <a:ext cx="4249483" cy="2385268"/>
          </a:xfrm>
          <a:prstGeom prst="rect">
            <a:avLst/>
          </a:prstGeom>
          <a:noFill/>
        </p:spPr>
        <p:txBody>
          <a:bodyPr wrap="square">
            <a:spAutoFit/>
          </a:bodyPr>
          <a:lstStyle/>
          <a:p>
            <a:pPr>
              <a:spcBef>
                <a:spcPts val="600"/>
              </a:spcBef>
            </a:pPr>
            <a:r>
              <a:rPr lang="en-US" b="1"/>
              <a:t>Jesus places HIS yoke on us, so our burdens are easier to carry. On the other hand, we submit to His will by accepting his yoke, and therefore we learn to work the way He wants us to.</a:t>
            </a:r>
            <a:endParaRPr lang="es-ES" b="1" dirty="0"/>
          </a:p>
          <a:p>
            <a:pPr>
              <a:spcBef>
                <a:spcPts val="600"/>
              </a:spcBef>
            </a:pPr>
            <a:r>
              <a:rPr lang="en-US" b="1"/>
              <a:t>We become Christ’s collaborators by taking His yoke. We have a work to do with Him and for Him.</a:t>
            </a:r>
            <a:endParaRPr lang="es-ES" b="1" dirty="0"/>
          </a:p>
        </p:txBody>
      </p:sp>
    </p:spTree>
    <p:extLst>
      <p:ext uri="{BB962C8B-B14F-4D97-AF65-F5344CB8AC3E}">
        <p14:creationId xmlns:p14="http://schemas.microsoft.com/office/powerpoint/2010/main" val="99030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wipe(left)">
                                      <p:cBhvr>
                                        <p:cTn id="39" dur="500"/>
                                        <p:tgtEl>
                                          <p:spTgt spid="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900" decel="100000" fill="hold"/>
                                        <p:tgtEl>
                                          <p:spTgt spid="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animEffect transition="in" filter="wipe(left)">
                                      <p:cBhvr>
                                        <p:cTn id="5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14437D-875A-4966-B9C8-38B0C508E3FE}"/>
              </a:ext>
            </a:extLst>
          </p:cNvPr>
          <p:cNvSpPr txBox="1"/>
          <p:nvPr/>
        </p:nvSpPr>
        <p:spPr>
          <a:xfrm>
            <a:off x="1978181" y="1449428"/>
            <a:ext cx="6634878" cy="3170099"/>
          </a:xfrm>
          <a:prstGeom prst="rect">
            <a:avLst/>
          </a:prstGeom>
          <a:noFill/>
        </p:spPr>
        <p:txBody>
          <a:bodyPr wrap="square">
            <a:spAutoFit/>
          </a:bodyPr>
          <a:lstStyle/>
          <a:p>
            <a:pPr>
              <a:spcBef>
                <a:spcPts val="600"/>
              </a:spcBef>
            </a:pPr>
            <a:r>
              <a:rPr lang="es-ES" sz="2500" b="1">
                <a:latin typeface="Constantia" panose="02030602050306030303" pitchFamily="18" charset="0"/>
              </a:rPr>
              <a:t>“</a:t>
            </a:r>
            <a:r>
              <a:rPr lang="en-US" sz="2500" b="1">
                <a:latin typeface="Constantia" panose="02030602050306030303" pitchFamily="18" charset="0"/>
              </a:rPr>
              <a:t>You are safe only as, in perfect submission and obedience, you connect yourselves with Christ. The yoke is easy, for Christ carries the weight. As you lift the burden of the cross, it will become light; and that cross is to you a pledge of eternal life. It is the privilege of each to follow gladly after Christ.</a:t>
            </a:r>
            <a:r>
              <a:rPr lang="es-ES" sz="2500" b="1">
                <a:latin typeface="Constantia" panose="02030602050306030303" pitchFamily="18" charset="0"/>
              </a:rPr>
              <a:t>”</a:t>
            </a:r>
            <a:endParaRPr lang="es-ES" sz="2500" b="1" dirty="0">
              <a:latin typeface="Constantia" panose="02030602050306030303" pitchFamily="18" charset="0"/>
            </a:endParaRPr>
          </a:p>
        </p:txBody>
      </p:sp>
      <p:sp>
        <p:nvSpPr>
          <p:cNvPr id="4" name="CuadroTexto 3">
            <a:extLst>
              <a:ext uri="{FF2B5EF4-FFF2-40B4-BE49-F238E27FC236}">
                <a16:creationId xmlns:a16="http://schemas.microsoft.com/office/drawing/2014/main" id="{663023CF-10D4-4C26-B8C3-C90FB75229C4}"/>
              </a:ext>
            </a:extLst>
          </p:cNvPr>
          <p:cNvSpPr txBox="1"/>
          <p:nvPr/>
        </p:nvSpPr>
        <p:spPr>
          <a:xfrm>
            <a:off x="4440301" y="4741396"/>
            <a:ext cx="4227247" cy="338554"/>
          </a:xfrm>
          <a:prstGeom prst="rect">
            <a:avLst/>
          </a:prstGeom>
          <a:noFill/>
        </p:spPr>
        <p:txBody>
          <a:bodyPr wrap="none" rtlCol="0">
            <a:spAutoFit/>
          </a:bodyPr>
          <a:lstStyle/>
          <a:p>
            <a:pPr algn="r"/>
            <a:r>
              <a:rPr lang="en-US" sz="1600" b="1"/>
              <a:t>E. G. W. (Sons and Daughters of God, March 15)</a:t>
            </a:r>
            <a:endParaRPr lang="es-ES" sz="1600" b="1" dirty="0"/>
          </a:p>
        </p:txBody>
      </p:sp>
    </p:spTree>
    <p:extLst>
      <p:ext uri="{BB962C8B-B14F-4D97-AF65-F5344CB8AC3E}">
        <p14:creationId xmlns:p14="http://schemas.microsoft.com/office/powerpoint/2010/main" val="39107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DD6B216B-6DC2-4A09-BA9F-F3BE4B3C8A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1166" y="2525940"/>
            <a:ext cx="2952383" cy="1351846"/>
          </a:xfrm>
          <a:prstGeom prst="roundRect">
            <a:avLst>
              <a:gd name="adj" fmla="val 16667"/>
            </a:avLst>
          </a:prstGeom>
          <a:ln w="381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id="{082DE2B4-00D2-4166-A3C5-5F611FDFD248}"/>
              </a:ext>
            </a:extLst>
          </p:cNvPr>
          <p:cNvSpPr txBox="1"/>
          <p:nvPr/>
        </p:nvSpPr>
        <p:spPr>
          <a:xfrm>
            <a:off x="0" y="0"/>
            <a:ext cx="9144000" cy="1077218"/>
          </a:xfrm>
          <a:prstGeom prst="rect">
            <a:avLst/>
          </a:prstGeom>
          <a:noFill/>
        </p:spPr>
        <p:txBody>
          <a:bodyPr wrap="square">
            <a:spAutoFit/>
          </a:bodyPr>
          <a:lstStyle/>
          <a:p>
            <a:pPr algn="ctr"/>
            <a:r>
              <a:rPr lang="en-US" sz="3200" b="1">
                <a:ln w="12700">
                  <a:solidFill>
                    <a:srgbClr val="4846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“FOR I AM GENTLE AND LOWLY IN HEART, </a:t>
            </a:r>
            <a:br>
              <a:rPr lang="en-US" sz="3200" b="1">
                <a:ln w="12700">
                  <a:solidFill>
                    <a:srgbClr val="4846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en-US" sz="3200" b="1">
                <a:ln w="12700">
                  <a:solidFill>
                    <a:srgbClr val="4846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AND YOU WILL FIND REST FOR YOUR SOULS.”</a:t>
            </a:r>
            <a:endParaRPr lang="es-ES" sz="3200" b="1" dirty="0">
              <a:ln w="12700">
                <a:solidFill>
                  <a:srgbClr val="4846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1BE1AA6B-5D20-422B-B2E3-5C6A8604F125}"/>
              </a:ext>
            </a:extLst>
          </p:cNvPr>
          <p:cNvSpPr txBox="1"/>
          <p:nvPr/>
        </p:nvSpPr>
        <p:spPr>
          <a:xfrm>
            <a:off x="3226926" y="1228235"/>
            <a:ext cx="5740725" cy="1200329"/>
          </a:xfrm>
          <a:prstGeom prst="rect">
            <a:avLst/>
          </a:prstGeom>
          <a:noFill/>
        </p:spPr>
        <p:txBody>
          <a:bodyPr wrap="square" rtlCol="0">
            <a:spAutoFit/>
          </a:bodyPr>
          <a:lstStyle/>
          <a:p>
            <a:pPr>
              <a:spcBef>
                <a:spcPts val="600"/>
              </a:spcBef>
            </a:pPr>
            <a:r>
              <a:rPr lang="en-US" b="1"/>
              <a:t>Paul wrote that Jesus is meek (2Co. 10:1), like Moses </a:t>
            </a:r>
            <a:br>
              <a:rPr lang="en-US" b="1"/>
            </a:br>
            <a:r>
              <a:rPr lang="en-US" b="1"/>
              <a:t>(Nm. 12:3). Meekness is a fruit of the Holy Spirit </a:t>
            </a:r>
            <a:br>
              <a:rPr lang="en-US" b="1"/>
            </a:br>
            <a:r>
              <a:rPr lang="en-US" b="1"/>
              <a:t>(Gal. 5:22-23). Every believer should act meekly (Col. 3:12; 1Tim. 6:11; Tit. 3:2).</a:t>
            </a:r>
            <a:endParaRPr lang="es-ES" b="1" dirty="0"/>
          </a:p>
        </p:txBody>
      </p:sp>
      <p:pic>
        <p:nvPicPr>
          <p:cNvPr id="5" name="Imagen 4">
            <a:extLst>
              <a:ext uri="{FF2B5EF4-FFF2-40B4-BE49-F238E27FC236}">
                <a16:creationId xmlns:a16="http://schemas.microsoft.com/office/drawing/2014/main" id="{205044B0-D66F-43B8-9276-8B2D1852EF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349" y="1138345"/>
            <a:ext cx="1409514" cy="143340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9" name="Imagen 8">
            <a:extLst>
              <a:ext uri="{FF2B5EF4-FFF2-40B4-BE49-F238E27FC236}">
                <a16:creationId xmlns:a16="http://schemas.microsoft.com/office/drawing/2014/main" id="{C3563C7C-DAB1-403C-A8CD-09EA2D3AC0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1757359" y="1138346"/>
            <a:ext cx="1187038" cy="143340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050A2532-BA7E-4938-82A5-A5A007C6F28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0451" y="3622745"/>
            <a:ext cx="1855496" cy="1468934"/>
          </a:xfrm>
          <a:prstGeom prst="rect">
            <a:avLst/>
          </a:prstGeom>
          <a:scene3d>
            <a:camera prst="orthographicFront"/>
            <a:lightRig rig="threePt" dir="t"/>
          </a:scene3d>
          <a:sp3d>
            <a:bevelT w="101600" prst="riblet"/>
          </a:sp3d>
        </p:spPr>
      </p:pic>
      <p:sp>
        <p:nvSpPr>
          <p:cNvPr id="15" name="CuadroTexto 14">
            <a:extLst>
              <a:ext uri="{FF2B5EF4-FFF2-40B4-BE49-F238E27FC236}">
                <a16:creationId xmlns:a16="http://schemas.microsoft.com/office/drawing/2014/main" id="{1FF5C059-E6D9-41CC-9BCC-570F5B93D7F6}"/>
              </a:ext>
            </a:extLst>
          </p:cNvPr>
          <p:cNvSpPr txBox="1"/>
          <p:nvPr/>
        </p:nvSpPr>
        <p:spPr>
          <a:xfrm>
            <a:off x="2005716" y="3915507"/>
            <a:ext cx="7105802" cy="1200329"/>
          </a:xfrm>
          <a:prstGeom prst="rect">
            <a:avLst/>
          </a:prstGeom>
          <a:noFill/>
        </p:spPr>
        <p:txBody>
          <a:bodyPr wrap="square">
            <a:spAutoFit/>
          </a:bodyPr>
          <a:lstStyle/>
          <a:p>
            <a:pPr>
              <a:spcBef>
                <a:spcPts val="600"/>
              </a:spcBef>
            </a:pPr>
            <a:r>
              <a:rPr lang="en-US" b="1"/>
              <a:t>His humbleness was clearly shown when He offered to be crucified </a:t>
            </a:r>
            <a:br>
              <a:rPr lang="en-US" b="1"/>
            </a:br>
            <a:r>
              <a:rPr lang="en-US" b="1"/>
              <a:t>(Phil. 2:8). He became our Savior then. He was the only One who could free us from the burden of sin, alleviate our suffering, and give us rest for our souls.</a:t>
            </a:r>
            <a:endParaRPr lang="es-ES" b="1" dirty="0"/>
          </a:p>
        </p:txBody>
      </p:sp>
      <p:sp>
        <p:nvSpPr>
          <p:cNvPr id="19" name="CuadroTexto 18">
            <a:extLst>
              <a:ext uri="{FF2B5EF4-FFF2-40B4-BE49-F238E27FC236}">
                <a16:creationId xmlns:a16="http://schemas.microsoft.com/office/drawing/2014/main" id="{D58C1DB5-823F-4FF3-B7EC-C3EF3A725D84}"/>
              </a:ext>
            </a:extLst>
          </p:cNvPr>
          <p:cNvSpPr txBox="1"/>
          <p:nvPr/>
        </p:nvSpPr>
        <p:spPr>
          <a:xfrm>
            <a:off x="113441" y="2678836"/>
            <a:ext cx="5859128" cy="923330"/>
          </a:xfrm>
          <a:prstGeom prst="rect">
            <a:avLst/>
          </a:prstGeom>
          <a:noFill/>
        </p:spPr>
        <p:txBody>
          <a:bodyPr wrap="square">
            <a:spAutoFit/>
          </a:bodyPr>
          <a:lstStyle/>
          <a:p>
            <a:pPr>
              <a:spcBef>
                <a:spcPts val="600"/>
              </a:spcBef>
            </a:pPr>
            <a:r>
              <a:rPr lang="en-US" b="1"/>
              <a:t>Jesus’ meekness and humbleness did not mean that He could not reply bluntly to His opponents. He acted kindly and did not impose His will by force.</a:t>
            </a:r>
            <a:endParaRPr lang="es-ES" b="1" dirty="0"/>
          </a:p>
        </p:txBody>
      </p:sp>
    </p:spTree>
    <p:extLst>
      <p:ext uri="{BB962C8B-B14F-4D97-AF65-F5344CB8AC3E}">
        <p14:creationId xmlns:p14="http://schemas.microsoft.com/office/powerpoint/2010/main" val="204636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par>
                                <p:cTn id="21" presetID="17"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ppt_w/2"/>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43"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
                                        <p:tgtEl>
                                          <p:spTgt spid="4"/>
                                        </p:tgtEl>
                                      </p:cBhvr>
                                    </p:animEffect>
                                    <p:anim calcmode="lin" valueType="num">
                                      <p:cBhvr>
                                        <p:cTn id="31" dur="400" fill="hold"/>
                                        <p:tgtEl>
                                          <p:spTgt spid="4"/>
                                        </p:tgtEl>
                                        <p:attrNameLst>
                                          <p:attrName>ppt_x</p:attrName>
                                        </p:attrNameLst>
                                      </p:cBhvr>
                                      <p:tavLst>
                                        <p:tav tm="0">
                                          <p:val>
                                            <p:strVal val="#ppt_x"/>
                                          </p:val>
                                        </p:tav>
                                        <p:tav tm="100000">
                                          <p:val>
                                            <p:strVal val="#ppt_x"/>
                                          </p:val>
                                        </p:tav>
                                      </p:tavLst>
                                    </p:anim>
                                    <p:anim calcmode="lin" valueType="num">
                                      <p:cBhvr>
                                        <p:cTn id="32" dur="400" fill="hold"/>
                                        <p:tgtEl>
                                          <p:spTgt spid="4"/>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BA77DA-E875-4114-83B0-E6EF1FCF1CC6}"/>
              </a:ext>
            </a:extLst>
          </p:cNvPr>
          <p:cNvSpPr txBox="1"/>
          <p:nvPr/>
        </p:nvSpPr>
        <p:spPr>
          <a:xfrm>
            <a:off x="0" y="0"/>
            <a:ext cx="9143999" cy="769441"/>
          </a:xfrm>
          <a:prstGeom prst="rect">
            <a:avLst/>
          </a:prstGeom>
          <a:noFill/>
        </p:spPr>
        <p:txBody>
          <a:bodyPr wrap="square">
            <a:spAutoFit/>
            <a:scene3d>
              <a:camera prst="orthographicFront"/>
              <a:lightRig rig="morning" dir="t">
                <a:rot lat="0" lon="0" rev="2400000"/>
              </a:lightRig>
            </a:scene3d>
            <a:sp3d extrusionH="57150" contourW="12700" prstMaterial="matte">
              <a:bevelT w="63500" h="12700" prst="angle"/>
              <a:contourClr>
                <a:schemeClr val="accent3">
                  <a:lumMod val="50000"/>
                </a:schemeClr>
              </a:contourClr>
            </a:sp3d>
          </a:bodyPr>
          <a:lstStyle/>
          <a:p>
            <a:pPr algn="ctr"/>
            <a:r>
              <a:rPr lang="en-US" sz="4400" b="1">
                <a:ln/>
                <a:solidFill>
                  <a:schemeClr val="accent3">
                    <a:lumMod val="60000"/>
                    <a:lumOff val="40000"/>
                  </a:schemeClr>
                </a:solidFill>
              </a:rPr>
              <a:t>“FOR MY YOKE IS EASY”</a:t>
            </a:r>
            <a:endParaRPr lang="es-ES" sz="4400" b="1" dirty="0">
              <a:ln/>
              <a:solidFill>
                <a:schemeClr val="accent3">
                  <a:lumMod val="60000"/>
                  <a:lumOff val="40000"/>
                </a:schemeClr>
              </a:solidFill>
            </a:endParaRPr>
          </a:p>
        </p:txBody>
      </p:sp>
      <p:sp>
        <p:nvSpPr>
          <p:cNvPr id="4" name="CuadroTexto 3">
            <a:extLst>
              <a:ext uri="{FF2B5EF4-FFF2-40B4-BE49-F238E27FC236}">
                <a16:creationId xmlns:a16="http://schemas.microsoft.com/office/drawing/2014/main" id="{FB122E10-22D0-4F6E-AD9C-5C4ECAE07BB7}"/>
              </a:ext>
            </a:extLst>
          </p:cNvPr>
          <p:cNvSpPr txBox="1"/>
          <p:nvPr/>
        </p:nvSpPr>
        <p:spPr>
          <a:xfrm>
            <a:off x="2145996" y="788660"/>
            <a:ext cx="5289842" cy="1477328"/>
          </a:xfrm>
          <a:prstGeom prst="rect">
            <a:avLst/>
          </a:prstGeom>
          <a:noFill/>
        </p:spPr>
        <p:txBody>
          <a:bodyPr wrap="square" rtlCol="0">
            <a:spAutoFit/>
          </a:bodyPr>
          <a:lstStyle/>
          <a:p>
            <a:r>
              <a:rPr lang="en-US" b="1"/>
              <a:t>Yokes have been used as an image of slavery or submission.</a:t>
            </a:r>
            <a:endParaRPr lang="es-ES" b="1" dirty="0"/>
          </a:p>
          <a:p>
            <a:r>
              <a:rPr lang="en-US" b="1"/>
              <a:t>In this context, we may find yokes that are heavy and enslaving. For example, circumcision (Acts 15:10) or salvation by works (Gal. 5:1).</a:t>
            </a:r>
            <a:endParaRPr lang="es-ES" b="1" dirty="0"/>
          </a:p>
        </p:txBody>
      </p:sp>
      <p:pic>
        <p:nvPicPr>
          <p:cNvPr id="6" name="Imagen 5">
            <a:extLst>
              <a:ext uri="{FF2B5EF4-FFF2-40B4-BE49-F238E27FC236}">
                <a16:creationId xmlns:a16="http://schemas.microsoft.com/office/drawing/2014/main" id="{67D379E5-1D0D-4192-AD1B-2B099455A9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88" y="769441"/>
            <a:ext cx="1987541" cy="1499583"/>
          </a:xfrm>
          <a:prstGeom prst="snip2DiagRect">
            <a:avLst/>
          </a:prstGeom>
          <a:solidFill>
            <a:srgbClr val="FFFFFF">
              <a:shade val="85000"/>
            </a:srgbClr>
          </a:solidFill>
          <a:ln w="381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D24EE936-5674-45DA-A737-4458867B6CE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7468456" y="769441"/>
            <a:ext cx="1592930" cy="1499583"/>
          </a:xfrm>
          <a:prstGeom prst="snip2DiagRect">
            <a:avLst/>
          </a:prstGeom>
          <a:solidFill>
            <a:srgbClr val="FFFFFF">
              <a:shade val="85000"/>
            </a:srgbClr>
          </a:solidFill>
          <a:ln w="381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720F7071-09B2-4639-A9B9-36DC0A76E5B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396" y="2499852"/>
            <a:ext cx="1550052" cy="2643648"/>
          </a:xfrm>
          <a:prstGeom prst="rect">
            <a:avLst/>
          </a:prstGeom>
          <a:effectLst/>
        </p:spPr>
      </p:pic>
      <p:pic>
        <p:nvPicPr>
          <p:cNvPr id="14" name="Imagen 13">
            <a:extLst>
              <a:ext uri="{FF2B5EF4-FFF2-40B4-BE49-F238E27FC236}">
                <a16:creationId xmlns:a16="http://schemas.microsoft.com/office/drawing/2014/main" id="{70F0B3F2-CDF6-42ED-8D42-14285D63F10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15147" y="3277713"/>
            <a:ext cx="2631489" cy="1754326"/>
          </a:xfrm>
          <a:prstGeom prst="rect">
            <a:avLst/>
          </a:prstGeom>
          <a:ln w="76200" cap="sq" cmpd="thickThin">
            <a:solidFill>
              <a:srgbClr val="FFFF67"/>
            </a:solidFill>
            <a:prstDash val="solid"/>
            <a:miter lim="800000"/>
          </a:ln>
          <a:effectLst>
            <a:innerShdw blurRad="76200">
              <a:srgbClr val="000000"/>
            </a:innerShdw>
          </a:effectLst>
        </p:spPr>
      </p:pic>
      <p:sp>
        <p:nvSpPr>
          <p:cNvPr id="16" name="CuadroTexto 15">
            <a:extLst>
              <a:ext uri="{FF2B5EF4-FFF2-40B4-BE49-F238E27FC236}">
                <a16:creationId xmlns:a16="http://schemas.microsoft.com/office/drawing/2014/main" id="{F1373471-83D3-4D56-9C5E-332ADAB01321}"/>
              </a:ext>
            </a:extLst>
          </p:cNvPr>
          <p:cNvSpPr txBox="1"/>
          <p:nvPr/>
        </p:nvSpPr>
        <p:spPr>
          <a:xfrm>
            <a:off x="1699750" y="2395998"/>
            <a:ext cx="7444249" cy="1200329"/>
          </a:xfrm>
          <a:prstGeom prst="rect">
            <a:avLst/>
          </a:prstGeom>
          <a:noFill/>
        </p:spPr>
        <p:txBody>
          <a:bodyPr wrap="square">
            <a:spAutoFit/>
          </a:bodyPr>
          <a:lstStyle/>
          <a:p>
            <a:pPr>
              <a:spcBef>
                <a:spcPts val="600"/>
              </a:spcBef>
            </a:pPr>
            <a:r>
              <a:rPr lang="en-US" b="1"/>
              <a:t>Unlike those yokes, Jesus’ is easy to carry. His yoke is a symbol of “the law of liberty” (James 2:12). When we understand the purpose God’s commandments, they “are not burdensome.” </a:t>
            </a:r>
            <a:br>
              <a:rPr lang="en-US" b="1"/>
            </a:br>
            <a:r>
              <a:rPr lang="en-US" b="1"/>
              <a:t>(1Jn. 5:3).</a:t>
            </a:r>
            <a:endParaRPr lang="es-ES" b="1" dirty="0"/>
          </a:p>
        </p:txBody>
      </p:sp>
      <p:sp>
        <p:nvSpPr>
          <p:cNvPr id="18" name="CuadroTexto 17">
            <a:extLst>
              <a:ext uri="{FF2B5EF4-FFF2-40B4-BE49-F238E27FC236}">
                <a16:creationId xmlns:a16="http://schemas.microsoft.com/office/drawing/2014/main" id="{01DF8A4D-4DD2-402B-9469-F1A4626568E6}"/>
              </a:ext>
            </a:extLst>
          </p:cNvPr>
          <p:cNvSpPr txBox="1"/>
          <p:nvPr/>
        </p:nvSpPr>
        <p:spPr>
          <a:xfrm>
            <a:off x="1699750" y="3733783"/>
            <a:ext cx="4328421" cy="1200329"/>
          </a:xfrm>
          <a:prstGeom prst="rect">
            <a:avLst/>
          </a:prstGeom>
          <a:noFill/>
        </p:spPr>
        <p:txBody>
          <a:bodyPr wrap="square">
            <a:spAutoFit/>
          </a:bodyPr>
          <a:lstStyle/>
          <a:p>
            <a:pPr>
              <a:spcBef>
                <a:spcPts val="600"/>
              </a:spcBef>
            </a:pPr>
            <a:r>
              <a:rPr lang="en-US" b="1"/>
              <a:t>Jesus holds us when we are covered by His righteousness and walk with Him. He lifts us when we fall and leads us to righteousness.</a:t>
            </a:r>
            <a:endParaRPr lang="es-ES" b="1" dirty="0"/>
          </a:p>
        </p:txBody>
      </p:sp>
    </p:spTree>
    <p:extLst>
      <p:ext uri="{BB962C8B-B14F-4D97-AF65-F5344CB8AC3E}">
        <p14:creationId xmlns:p14="http://schemas.microsoft.com/office/powerpoint/2010/main" val="20195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ppt_y+#ppt_h/2"/>
                                          </p:val>
                                        </p:tav>
                                        <p:tav tm="100000">
                                          <p:val>
                                            <p:strVal val="#ppt_y"/>
                                          </p:val>
                                        </p:tav>
                                      </p:tavLst>
                                    </p:anim>
                                    <p:anim calcmode="lin" valueType="num">
                                      <p:cBhvr>
                                        <p:cTn id="39" dur="500" fill="hold"/>
                                        <p:tgtEl>
                                          <p:spTgt spid="10"/>
                                        </p:tgtEl>
                                        <p:attrNameLst>
                                          <p:attrName>ppt_w</p:attrName>
                                        </p:attrNameLst>
                                      </p:cBhvr>
                                      <p:tavLst>
                                        <p:tav tm="0">
                                          <p:val>
                                            <p:strVal val="#ppt_w"/>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F8113B-798F-4315-A028-94B4B0887EE3}"/>
              </a:ext>
            </a:extLst>
          </p:cNvPr>
          <p:cNvSpPr txBox="1"/>
          <p:nvPr/>
        </p:nvSpPr>
        <p:spPr>
          <a:xfrm>
            <a:off x="0" y="-36870"/>
            <a:ext cx="9144000" cy="769441"/>
          </a:xfrm>
          <a:prstGeom prst="rect">
            <a:avLst/>
          </a:prstGeom>
          <a:noFill/>
        </p:spPr>
        <p:txBody>
          <a:bodyPr wrap="square">
            <a:spAutoFit/>
          </a:bodyPr>
          <a:lstStyle/>
          <a:p>
            <a:pPr algn="ctr"/>
            <a:r>
              <a:rPr lang="en-US" sz="4400" b="1">
                <a:ln w="12700">
                  <a:solidFill>
                    <a:schemeClr val="accent5">
                      <a:lumMod val="50000"/>
                    </a:schemeClr>
                  </a:solidFill>
                  <a:prstDash val="solid"/>
                </a:ln>
                <a:solidFill>
                  <a:srgbClr val="FFFFFF"/>
                </a:solidFill>
                <a:effectLst>
                  <a:outerShdw dist="38100" dir="2700000" algn="tl" rotWithShape="0">
                    <a:srgbClr val="FFC000"/>
                  </a:outerShdw>
                </a:effectLst>
              </a:rPr>
              <a:t>“AND MY BURDEN IS LIGHT.”</a:t>
            </a:r>
            <a:endParaRPr lang="es-ES" sz="4400" b="1" dirty="0">
              <a:ln w="12700">
                <a:solidFill>
                  <a:schemeClr val="accent5">
                    <a:lumMod val="50000"/>
                  </a:schemeClr>
                </a:solidFill>
                <a:prstDash val="solid"/>
              </a:ln>
              <a:solidFill>
                <a:srgbClr val="FFFFFF"/>
              </a:solidFill>
              <a:effectLst>
                <a:outerShdw dist="38100" dir="2700000" algn="tl" rotWithShape="0">
                  <a:srgbClr val="FFC000"/>
                </a:outerShdw>
              </a:effectLst>
            </a:endParaRPr>
          </a:p>
        </p:txBody>
      </p:sp>
      <p:sp>
        <p:nvSpPr>
          <p:cNvPr id="4" name="CuadroTexto 3">
            <a:extLst>
              <a:ext uri="{FF2B5EF4-FFF2-40B4-BE49-F238E27FC236}">
                <a16:creationId xmlns:a16="http://schemas.microsoft.com/office/drawing/2014/main" id="{430493CC-597D-4B06-B348-B896558E288B}"/>
              </a:ext>
            </a:extLst>
          </p:cNvPr>
          <p:cNvSpPr txBox="1"/>
          <p:nvPr/>
        </p:nvSpPr>
        <p:spPr>
          <a:xfrm>
            <a:off x="131262" y="665351"/>
            <a:ext cx="6122012" cy="1554272"/>
          </a:xfrm>
          <a:prstGeom prst="rect">
            <a:avLst/>
          </a:prstGeom>
          <a:noFill/>
        </p:spPr>
        <p:txBody>
          <a:bodyPr wrap="square" rtlCol="0">
            <a:spAutoFit/>
          </a:bodyPr>
          <a:lstStyle/>
          <a:p>
            <a:pPr>
              <a:spcBef>
                <a:spcPts val="600"/>
              </a:spcBef>
            </a:pPr>
            <a:r>
              <a:rPr lang="en-US" b="1"/>
              <a:t>Yokes were usually worn by two animals, so the individual effort was reduced. If one of the animals was weak, the other could help with its strength.</a:t>
            </a:r>
            <a:endParaRPr lang="es-ES" b="1" dirty="0"/>
          </a:p>
          <a:p>
            <a:pPr>
              <a:spcBef>
                <a:spcPts val="600"/>
              </a:spcBef>
            </a:pPr>
            <a:r>
              <a:rPr lang="en-US" b="1"/>
              <a:t>Jesus is the strong part, and we can trust Him. He makes the burden light for us.</a:t>
            </a:r>
            <a:endParaRPr lang="es-ES" b="1" dirty="0"/>
          </a:p>
        </p:txBody>
      </p:sp>
      <p:pic>
        <p:nvPicPr>
          <p:cNvPr id="2" name="Imagen 1">
            <a:extLst>
              <a:ext uri="{FF2B5EF4-FFF2-40B4-BE49-F238E27FC236}">
                <a16:creationId xmlns:a16="http://schemas.microsoft.com/office/drawing/2014/main" id="{C8220A76-EAB4-4E79-A3D0-201985556D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4892" y="665351"/>
            <a:ext cx="2970370" cy="147068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6" name="Imagen 5">
            <a:extLst>
              <a:ext uri="{FF2B5EF4-FFF2-40B4-BE49-F238E27FC236}">
                <a16:creationId xmlns:a16="http://schemas.microsoft.com/office/drawing/2014/main" id="{5BB68B6A-908F-4039-8AED-B287AF3D51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485" y="2364347"/>
            <a:ext cx="2229719" cy="2678341"/>
          </a:xfrm>
          <a:prstGeom prst="roundRect">
            <a:avLst>
              <a:gd name="adj" fmla="val 4167"/>
            </a:avLst>
          </a:prstGeom>
          <a:solidFill>
            <a:srgbClr val="FFFFFF"/>
          </a:solidFill>
          <a:ln w="76200" cap="sq">
            <a:solidFill>
              <a:schemeClr val="accent3">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F382F491-E9ED-41C7-866E-4B1C4CD317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57356" y="3419952"/>
            <a:ext cx="2394774" cy="1598251"/>
          </a:xfrm>
          <a:prstGeom prst="roundRect">
            <a:avLst>
              <a:gd name="adj" fmla="val 4167"/>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D13443A9-E653-4BA3-A6B3-F6C61722FC75}"/>
              </a:ext>
            </a:extLst>
          </p:cNvPr>
          <p:cNvSpPr txBox="1"/>
          <p:nvPr/>
        </p:nvSpPr>
        <p:spPr>
          <a:xfrm>
            <a:off x="2360700" y="2213317"/>
            <a:ext cx="6652317" cy="923330"/>
          </a:xfrm>
          <a:prstGeom prst="rect">
            <a:avLst/>
          </a:prstGeom>
          <a:noFill/>
        </p:spPr>
        <p:txBody>
          <a:bodyPr wrap="square">
            <a:spAutoFit/>
          </a:bodyPr>
          <a:lstStyle/>
          <a:p>
            <a:pPr>
              <a:spcBef>
                <a:spcPts val="600"/>
              </a:spcBef>
            </a:pPr>
            <a:r>
              <a:rPr lang="en-US" b="1"/>
              <a:t>Jesus is our example. Jethro taught Moses to share the burden with others (Ex. 18:13-22), and we should also help others: “Bear one another’s burdens, and so fulfill the law of Christ.” (Gal. 6:2)</a:t>
            </a:r>
            <a:endParaRPr lang="es-ES" b="1" dirty="0"/>
          </a:p>
        </p:txBody>
      </p:sp>
      <p:sp>
        <p:nvSpPr>
          <p:cNvPr id="12" name="CuadroTexto 11">
            <a:extLst>
              <a:ext uri="{FF2B5EF4-FFF2-40B4-BE49-F238E27FC236}">
                <a16:creationId xmlns:a16="http://schemas.microsoft.com/office/drawing/2014/main" id="{6D84B702-6666-4926-84D5-181D863E08BE}"/>
              </a:ext>
            </a:extLst>
          </p:cNvPr>
          <p:cNvSpPr txBox="1"/>
          <p:nvPr/>
        </p:nvSpPr>
        <p:spPr>
          <a:xfrm>
            <a:off x="2360700" y="3110948"/>
            <a:ext cx="4099094" cy="2031325"/>
          </a:xfrm>
          <a:prstGeom prst="rect">
            <a:avLst/>
          </a:prstGeom>
          <a:noFill/>
        </p:spPr>
        <p:txBody>
          <a:bodyPr wrap="square">
            <a:spAutoFit/>
          </a:bodyPr>
          <a:lstStyle/>
          <a:p>
            <a:pPr>
              <a:spcBef>
                <a:spcPts val="600"/>
              </a:spcBef>
            </a:pPr>
            <a:r>
              <a:rPr lang="en-US" b="1"/>
              <a:t>Bearing other’s burdens means to restore those who fall, to help one another in tough times, to support one another... Sharing our burdens is something God commanded us to do as a Church. It requires meekness and produces compassion.</a:t>
            </a:r>
            <a:endParaRPr lang="es-ES" b="1" dirty="0"/>
          </a:p>
        </p:txBody>
      </p:sp>
    </p:spTree>
    <p:extLst>
      <p:ext uri="{BB962C8B-B14F-4D97-AF65-F5344CB8AC3E}">
        <p14:creationId xmlns:p14="http://schemas.microsoft.com/office/powerpoint/2010/main" val="329144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14437D-875A-4966-B9C8-38B0C508E3FE}"/>
              </a:ext>
            </a:extLst>
          </p:cNvPr>
          <p:cNvSpPr txBox="1"/>
          <p:nvPr/>
        </p:nvSpPr>
        <p:spPr>
          <a:xfrm>
            <a:off x="916296" y="1425321"/>
            <a:ext cx="7458891" cy="3139321"/>
          </a:xfrm>
          <a:prstGeom prst="rect">
            <a:avLst/>
          </a:prstGeom>
          <a:noFill/>
        </p:spPr>
        <p:txBody>
          <a:bodyPr wrap="square">
            <a:spAutoFit/>
          </a:bodyPr>
          <a:lstStyle/>
          <a:p>
            <a:pPr>
              <a:spcBef>
                <a:spcPts val="600"/>
              </a:spcBef>
            </a:pPr>
            <a:r>
              <a:rPr lang="es-ES" sz="2200" b="1">
                <a:latin typeface="Constantia" panose="02030602050306030303" pitchFamily="18" charset="0"/>
              </a:rPr>
              <a:t>“</a:t>
            </a:r>
            <a:r>
              <a:rPr lang="en-US" sz="2200" b="1">
                <a:latin typeface="Constantia" panose="02030602050306030303" pitchFamily="18" charset="0"/>
              </a:rPr>
              <a:t>Wearing the yoke with Christ, means to work in His lines, to be a copartner with Him in His sufferings and toils for lost humanity. It means to be a wise instructor of souls. We shall be what we are willing to be made by Christ in these precious hours of probation. We shall be the sort of a vessel that we allow ourselves to be molded into. We must unite with God in the molding and fashioning work, having our wills submitted to the divine will.</a:t>
            </a:r>
            <a:r>
              <a:rPr lang="es-ES" sz="2200" b="1">
                <a:latin typeface="Constantia" panose="02030602050306030303" pitchFamily="18" charset="0"/>
              </a:rPr>
              <a:t>”</a:t>
            </a:r>
            <a:endParaRPr lang="es-ES"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663023CF-10D4-4C26-B8C3-C90FB75229C4}"/>
              </a:ext>
            </a:extLst>
          </p:cNvPr>
          <p:cNvSpPr txBox="1"/>
          <p:nvPr/>
        </p:nvSpPr>
        <p:spPr>
          <a:xfrm>
            <a:off x="77150" y="442241"/>
            <a:ext cx="7754244" cy="338554"/>
          </a:xfrm>
          <a:prstGeom prst="rect">
            <a:avLst/>
          </a:prstGeom>
          <a:noFill/>
        </p:spPr>
        <p:txBody>
          <a:bodyPr wrap="square" rtlCol="0">
            <a:spAutoFit/>
          </a:bodyPr>
          <a:lstStyle/>
          <a:p>
            <a:r>
              <a:rPr lang="en-US" sz="1600" b="1"/>
              <a:t>E. G. W. (SDA Bible Commentary, book 5, on Matthew 12:29, p. 1092)</a:t>
            </a:r>
            <a:endParaRPr lang="es-ES" sz="1600" b="1" dirty="0"/>
          </a:p>
        </p:txBody>
      </p:sp>
    </p:spTree>
    <p:extLst>
      <p:ext uri="{BB962C8B-B14F-4D97-AF65-F5344CB8AC3E}">
        <p14:creationId xmlns:p14="http://schemas.microsoft.com/office/powerpoint/2010/main" val="20094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ruebas de color">
      <a:dk1>
        <a:sysClr val="windowText" lastClr="000000"/>
      </a:dk1>
      <a:lt1>
        <a:sysClr val="window" lastClr="FFFFFF"/>
      </a:lt1>
      <a:dk2>
        <a:srgbClr val="44546A"/>
      </a:dk2>
      <a:lt2>
        <a:srgbClr val="E7E6E6"/>
      </a:lt2>
      <a:accent1>
        <a:srgbClr val="0099FF"/>
      </a:accent1>
      <a:accent2>
        <a:srgbClr val="7030A0"/>
      </a:accent2>
      <a:accent3>
        <a:srgbClr val="FFFF00"/>
      </a:accent3>
      <a:accent4>
        <a:srgbClr val="FF99FF"/>
      </a:accent4>
      <a:accent5>
        <a:srgbClr val="FF0000"/>
      </a:accent5>
      <a:accent6>
        <a:srgbClr val="00B05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987</Words>
  <Application>Microsoft Office PowerPoint</Application>
  <PresentationFormat>画面に合わせる (16:9)</PresentationFormat>
  <Paragraphs>37</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Calibri Light</vt:lpstr>
      <vt:lpstr>Arial</vt:lpstr>
      <vt:lpstr>Constantia</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70</cp:revision>
  <dcterms:created xsi:type="dcterms:W3CDTF">2021-07-07T09:01:19Z</dcterms:created>
  <dcterms:modified xsi:type="dcterms:W3CDTF">2021-08-11T04:05:13Z</dcterms:modified>
</cp:coreProperties>
</file>