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1" r:id="rId2"/>
    <p:sldId id="257" r:id="rId3"/>
    <p:sldId id="272" r:id="rId4"/>
    <p:sldId id="273" r:id="rId5"/>
    <p:sldId id="260" r:id="rId6"/>
    <p:sldId id="274" r:id="rId7"/>
    <p:sldId id="264" r:id="rId8"/>
    <p:sldId id="262" r:id="rId9"/>
    <p:sldId id="265" r:id="rId10"/>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ooper Black" panose="020B0604020202020204" charset="0"/>
      <p:regular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20D"/>
    <a:srgbClr val="00A8E9"/>
    <a:srgbClr val="D24100"/>
    <a:srgbClr val="FFB797"/>
    <a:srgbClr val="52BF1B"/>
    <a:srgbClr val="B5F097"/>
    <a:srgbClr val="38AA84"/>
    <a:srgbClr val="ABE3D1"/>
    <a:srgbClr val="917327"/>
    <a:srgbClr val="A27F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D9E5F-FA6D-4CA3-B538-F2862F3ACCF0}" v="230" dt="2021-03-21T22:37:47.309"/>
    <p1510:client id="{79B78B3C-4068-42C5-AAD7-974C65AE0A5A}" v="13" dt="2021-03-22T18:19:49.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1" d="100"/>
          <a:sy n="121" d="100"/>
        </p:scale>
        <p:origin x="4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D979-EE16-4A74-B033-0855ACD82B89}"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s-ES"/>
        </a:p>
      </dgm:t>
    </dgm:pt>
    <dgm:pt modelId="{318D85CA-D30D-4094-B9F0-78655088F678}">
      <dgm:prSet custT="1"/>
      <dgm:spPr>
        <a:ln>
          <a:solidFill>
            <a:schemeClr val="bg1"/>
          </a:solidFill>
        </a:ln>
        <a:scene3d>
          <a:camera prst="orthographicFront">
            <a:rot lat="0" lon="0" rev="0"/>
          </a:camera>
          <a:lightRig rig="contrasting" dir="t">
            <a:rot lat="0" lon="0" rev="1200000"/>
          </a:lightRig>
        </a:scene3d>
        <a:sp3d contourW="19050" prstMaterial="metal">
          <a:bevelT w="88900" h="203200"/>
          <a:bevelB w="165100" h="254000"/>
          <a:contourClr>
            <a:schemeClr val="bg1"/>
          </a:contourClr>
        </a:sp3d>
      </dgm:spPr>
      <dgm:t>
        <a:bodyPr/>
        <a:lstStyle/>
        <a:p>
          <a:pPr marL="182563" indent="-182563"/>
          <a:r>
            <a:rPr lang="es-ES" sz="1800" b="1">
              <a:solidFill>
                <a:srgbClr val="FFFF00"/>
              </a:solidFill>
              <a:effectLst>
                <a:outerShdw blurRad="38100" dist="38100" dir="2700000" algn="tl">
                  <a:srgbClr val="000000">
                    <a:alpha val="43137"/>
                  </a:srgbClr>
                </a:outerShdw>
              </a:effectLst>
            </a:rPr>
            <a:t>1. </a:t>
          </a:r>
          <a:r>
            <a:rPr lang="en-US" sz="1800" b="1"/>
            <a:t>God affirmed the covenant promises with an oath (Heb. 6:17)</a:t>
          </a:r>
          <a:endParaRPr lang="es-ES" sz="1800" b="1" dirty="0">
            <a:effectLst>
              <a:outerShdw blurRad="38100" dist="38100" dir="2700000" algn="tl">
                <a:srgbClr val="000000">
                  <a:alpha val="43137"/>
                </a:srgbClr>
              </a:outerShdw>
            </a:effectLst>
          </a:endParaRPr>
        </a:p>
      </dgm:t>
    </dgm:pt>
    <dgm:pt modelId="{6D8A2431-1038-4FE4-8FA9-6E2B3A9864D4}" type="parTrans" cxnId="{CD347AAB-CBD8-47C1-9E81-AD2BEBB914F7}">
      <dgm:prSet/>
      <dgm:spPr/>
      <dgm:t>
        <a:bodyPr/>
        <a:lstStyle/>
        <a:p>
          <a:endParaRPr lang="es-ES"/>
        </a:p>
      </dgm:t>
    </dgm:pt>
    <dgm:pt modelId="{DBD0D975-A164-4110-8901-D570126CB8D3}" type="sibTrans" cxnId="{CD347AAB-CBD8-47C1-9E81-AD2BEBB914F7}">
      <dgm:prSet/>
      <dgm:spPr/>
      <dgm:t>
        <a:bodyPr/>
        <a:lstStyle/>
        <a:p>
          <a:endParaRPr lang="es-ES"/>
        </a:p>
      </dgm:t>
    </dgm:pt>
    <dgm:pt modelId="{6EF07A17-9D0B-4EC3-9D69-C50C2C13E1EA}">
      <dgm:prSet custT="1"/>
      <dgm:spPr>
        <a:ln>
          <a:solidFill>
            <a:schemeClr val="bg1"/>
          </a:solidFill>
        </a:ln>
        <a:scene3d>
          <a:camera prst="orthographicFront">
            <a:rot lat="0" lon="0" rev="0"/>
          </a:camera>
          <a:lightRig rig="contrasting" dir="t">
            <a:rot lat="0" lon="0" rev="1200000"/>
          </a:lightRig>
        </a:scene3d>
        <a:sp3d contourW="19050" prstMaterial="metal">
          <a:bevelT w="88900" h="203200"/>
          <a:bevelB w="165100" h="254000"/>
          <a:contourClr>
            <a:schemeClr val="bg1"/>
          </a:contourClr>
        </a:sp3d>
      </dgm:spPr>
      <dgm:t>
        <a:bodyPr/>
        <a:lstStyle/>
        <a:p>
          <a:pPr marL="182563" indent="-182563"/>
          <a:r>
            <a:rPr lang="es-ES" sz="1800" b="1">
              <a:solidFill>
                <a:srgbClr val="FFFF00"/>
              </a:solidFill>
              <a:effectLst>
                <a:outerShdw blurRad="38100" dist="38100" dir="2700000" algn="tl">
                  <a:srgbClr val="000000">
                    <a:alpha val="43137"/>
                  </a:srgbClr>
                </a:outerShdw>
              </a:effectLst>
            </a:rPr>
            <a:t>2. </a:t>
          </a:r>
          <a:r>
            <a:rPr lang="en-US" sz="1800" b="1"/>
            <a:t>The individual commits to obey God </a:t>
          </a:r>
          <a:br>
            <a:rPr lang="en-US" sz="1800" b="1"/>
          </a:br>
          <a:r>
            <a:rPr lang="en-US" sz="1800" b="1"/>
            <a:t>(Dt. 4:13)</a:t>
          </a:r>
          <a:endParaRPr lang="es-ES" sz="1800" b="1" dirty="0">
            <a:effectLst>
              <a:outerShdw blurRad="38100" dist="38100" dir="2700000" algn="tl">
                <a:srgbClr val="000000">
                  <a:alpha val="43137"/>
                </a:srgbClr>
              </a:outerShdw>
            </a:effectLst>
          </a:endParaRPr>
        </a:p>
      </dgm:t>
    </dgm:pt>
    <dgm:pt modelId="{E3553C93-C393-4A37-8CA2-0FD8E5DFC6BC}" type="parTrans" cxnId="{10BF8381-3B67-4A74-85DE-20D8DFD6D0EF}">
      <dgm:prSet/>
      <dgm:spPr/>
      <dgm:t>
        <a:bodyPr/>
        <a:lstStyle/>
        <a:p>
          <a:endParaRPr lang="es-ES"/>
        </a:p>
      </dgm:t>
    </dgm:pt>
    <dgm:pt modelId="{11C83E7E-5987-4C04-AB09-D6D5BA5C775E}" type="sibTrans" cxnId="{10BF8381-3B67-4A74-85DE-20D8DFD6D0EF}">
      <dgm:prSet/>
      <dgm:spPr/>
      <dgm:t>
        <a:bodyPr/>
        <a:lstStyle/>
        <a:p>
          <a:endParaRPr lang="es-ES"/>
        </a:p>
      </dgm:t>
    </dgm:pt>
    <dgm:pt modelId="{DDD5A16D-4507-4D83-BD7A-8A5171F7ACFD}">
      <dgm:prSet custT="1"/>
      <dgm:spPr>
        <a:ln>
          <a:solidFill>
            <a:schemeClr val="bg1"/>
          </a:solidFill>
        </a:ln>
        <a:scene3d>
          <a:camera prst="orthographicFront">
            <a:rot lat="0" lon="0" rev="0"/>
          </a:camera>
          <a:lightRig rig="contrasting" dir="t">
            <a:rot lat="0" lon="0" rev="1200000"/>
          </a:lightRig>
        </a:scene3d>
        <a:sp3d contourW="19050" prstMaterial="metal">
          <a:bevelT w="88900" h="203200"/>
          <a:bevelB w="165100" h="254000"/>
          <a:contourClr>
            <a:schemeClr val="bg1"/>
          </a:contourClr>
        </a:sp3d>
      </dgm:spPr>
      <dgm:t>
        <a:bodyPr/>
        <a:lstStyle/>
        <a:p>
          <a:pPr marL="182563" indent="-182563"/>
          <a:r>
            <a:rPr lang="es-ES" sz="1800" b="1" dirty="0">
              <a:solidFill>
                <a:srgbClr val="FFFF00"/>
              </a:solidFill>
              <a:effectLst>
                <a:outerShdw blurRad="38100" dist="38100" dir="2700000" algn="tl">
                  <a:srgbClr val="000000">
                    <a:alpha val="43137"/>
                  </a:srgbClr>
                </a:outerShdw>
              </a:effectLst>
            </a:rPr>
            <a:t>3</a:t>
          </a:r>
          <a:r>
            <a:rPr lang="es-ES" sz="1800" b="1">
              <a:solidFill>
                <a:srgbClr val="FFFF00"/>
              </a:solidFill>
              <a:effectLst>
                <a:outerShdw blurRad="38100" dist="38100" dir="2700000" algn="tl">
                  <a:srgbClr val="000000">
                    <a:alpha val="43137"/>
                  </a:srgbClr>
                </a:outerShdw>
              </a:effectLst>
            </a:rPr>
            <a:t>. </a:t>
          </a:r>
          <a:r>
            <a:rPr lang="en-US" sz="1800" b="1"/>
            <a:t>The means by which the covenant is fulfill: Salvation through Jesus (Is. 42:6)</a:t>
          </a:r>
          <a:endParaRPr lang="es-ES" sz="1800" b="1" dirty="0">
            <a:effectLst>
              <a:outerShdw blurRad="38100" dist="38100" dir="2700000" algn="tl">
                <a:srgbClr val="000000">
                  <a:alpha val="43137"/>
                </a:srgbClr>
              </a:outerShdw>
            </a:effectLst>
          </a:endParaRPr>
        </a:p>
      </dgm:t>
    </dgm:pt>
    <dgm:pt modelId="{250B7CD4-2FCE-4BE6-A173-F588DE9B1C8A}" type="parTrans" cxnId="{85F1113E-5912-402C-B8D3-0195B34B5C81}">
      <dgm:prSet/>
      <dgm:spPr/>
      <dgm:t>
        <a:bodyPr/>
        <a:lstStyle/>
        <a:p>
          <a:endParaRPr lang="es-ES"/>
        </a:p>
      </dgm:t>
    </dgm:pt>
    <dgm:pt modelId="{7AEAEC28-F8C1-4B06-8328-48909F196432}" type="sibTrans" cxnId="{85F1113E-5912-402C-B8D3-0195B34B5C81}">
      <dgm:prSet/>
      <dgm:spPr/>
      <dgm:t>
        <a:bodyPr/>
        <a:lstStyle/>
        <a:p>
          <a:endParaRPr lang="es-ES"/>
        </a:p>
      </dgm:t>
    </dgm:pt>
    <dgm:pt modelId="{CD560F64-713D-4680-A59C-72B1802BFC36}" type="pres">
      <dgm:prSet presAssocID="{38ECD979-EE16-4A74-B033-0855ACD82B89}" presName="linear" presStyleCnt="0">
        <dgm:presLayoutVars>
          <dgm:animLvl val="lvl"/>
          <dgm:resizeHandles val="exact"/>
        </dgm:presLayoutVars>
      </dgm:prSet>
      <dgm:spPr/>
      <dgm:t>
        <a:bodyPr/>
        <a:lstStyle/>
        <a:p>
          <a:endParaRPr kumimoji="1" lang="ja-JP" altLang="en-US"/>
        </a:p>
      </dgm:t>
    </dgm:pt>
    <dgm:pt modelId="{5D62DFC0-A559-4A05-A03E-33D0C86CB1D0}" type="pres">
      <dgm:prSet presAssocID="{318D85CA-D30D-4094-B9F0-78655088F678}" presName="parentText" presStyleLbl="node1" presStyleIdx="0" presStyleCnt="3">
        <dgm:presLayoutVars>
          <dgm:chMax val="0"/>
          <dgm:bulletEnabled val="1"/>
        </dgm:presLayoutVars>
      </dgm:prSet>
      <dgm:spPr/>
      <dgm:t>
        <a:bodyPr/>
        <a:lstStyle/>
        <a:p>
          <a:endParaRPr kumimoji="1" lang="ja-JP" altLang="en-US"/>
        </a:p>
      </dgm:t>
    </dgm:pt>
    <dgm:pt modelId="{FEA6AF3B-7B59-4BE5-B44F-AE7E4E485219}" type="pres">
      <dgm:prSet presAssocID="{DBD0D975-A164-4110-8901-D570126CB8D3}" presName="spacer" presStyleCnt="0"/>
      <dgm:spPr/>
    </dgm:pt>
    <dgm:pt modelId="{D9C79F08-C21C-4939-B0C2-C2B422C8B7A3}" type="pres">
      <dgm:prSet presAssocID="{6EF07A17-9D0B-4EC3-9D69-C50C2C13E1EA}" presName="parentText" presStyleLbl="node1" presStyleIdx="1" presStyleCnt="3">
        <dgm:presLayoutVars>
          <dgm:chMax val="0"/>
          <dgm:bulletEnabled val="1"/>
        </dgm:presLayoutVars>
      </dgm:prSet>
      <dgm:spPr/>
      <dgm:t>
        <a:bodyPr/>
        <a:lstStyle/>
        <a:p>
          <a:endParaRPr kumimoji="1" lang="ja-JP" altLang="en-US"/>
        </a:p>
      </dgm:t>
    </dgm:pt>
    <dgm:pt modelId="{C433AAB3-6373-40E9-9259-92F88D21A0EA}" type="pres">
      <dgm:prSet presAssocID="{11C83E7E-5987-4C04-AB09-D6D5BA5C775E}" presName="spacer" presStyleCnt="0"/>
      <dgm:spPr/>
    </dgm:pt>
    <dgm:pt modelId="{11F239C8-B44E-42CF-BD1D-E34C0C072D56}" type="pres">
      <dgm:prSet presAssocID="{DDD5A16D-4507-4D83-BD7A-8A5171F7ACFD}" presName="parentText" presStyleLbl="node1" presStyleIdx="2" presStyleCnt="3">
        <dgm:presLayoutVars>
          <dgm:chMax val="0"/>
          <dgm:bulletEnabled val="1"/>
        </dgm:presLayoutVars>
      </dgm:prSet>
      <dgm:spPr/>
      <dgm:t>
        <a:bodyPr/>
        <a:lstStyle/>
        <a:p>
          <a:endParaRPr kumimoji="1" lang="ja-JP" altLang="en-US"/>
        </a:p>
      </dgm:t>
    </dgm:pt>
  </dgm:ptLst>
  <dgm:cxnLst>
    <dgm:cxn modelId="{CD347AAB-CBD8-47C1-9E81-AD2BEBB914F7}" srcId="{38ECD979-EE16-4A74-B033-0855ACD82B89}" destId="{318D85CA-D30D-4094-B9F0-78655088F678}" srcOrd="0" destOrd="0" parTransId="{6D8A2431-1038-4FE4-8FA9-6E2B3A9864D4}" sibTransId="{DBD0D975-A164-4110-8901-D570126CB8D3}"/>
    <dgm:cxn modelId="{917F4F47-9A26-4223-8427-3A57B2A296B4}" type="presOf" srcId="{38ECD979-EE16-4A74-B033-0855ACD82B89}" destId="{CD560F64-713D-4680-A59C-72B1802BFC36}" srcOrd="0" destOrd="0" presId="urn:microsoft.com/office/officeart/2005/8/layout/vList2"/>
    <dgm:cxn modelId="{71D6C969-D4A7-4BA5-B87E-9AE5B760678F}" type="presOf" srcId="{DDD5A16D-4507-4D83-BD7A-8A5171F7ACFD}" destId="{11F239C8-B44E-42CF-BD1D-E34C0C072D56}" srcOrd="0" destOrd="0" presId="urn:microsoft.com/office/officeart/2005/8/layout/vList2"/>
    <dgm:cxn modelId="{A588C0A0-8494-4BE0-84D0-CC3DFDF6F17A}" type="presOf" srcId="{318D85CA-D30D-4094-B9F0-78655088F678}" destId="{5D62DFC0-A559-4A05-A03E-33D0C86CB1D0}" srcOrd="0" destOrd="0" presId="urn:microsoft.com/office/officeart/2005/8/layout/vList2"/>
    <dgm:cxn modelId="{10BF8381-3B67-4A74-85DE-20D8DFD6D0EF}" srcId="{38ECD979-EE16-4A74-B033-0855ACD82B89}" destId="{6EF07A17-9D0B-4EC3-9D69-C50C2C13E1EA}" srcOrd="1" destOrd="0" parTransId="{E3553C93-C393-4A37-8CA2-0FD8E5DFC6BC}" sibTransId="{11C83E7E-5987-4C04-AB09-D6D5BA5C775E}"/>
    <dgm:cxn modelId="{85F1113E-5912-402C-B8D3-0195B34B5C81}" srcId="{38ECD979-EE16-4A74-B033-0855ACD82B89}" destId="{DDD5A16D-4507-4D83-BD7A-8A5171F7ACFD}" srcOrd="2" destOrd="0" parTransId="{250B7CD4-2FCE-4BE6-A173-F588DE9B1C8A}" sibTransId="{7AEAEC28-F8C1-4B06-8328-48909F196432}"/>
    <dgm:cxn modelId="{9E3E3B82-43F8-428D-973B-24F923CF3B4D}" type="presOf" srcId="{6EF07A17-9D0B-4EC3-9D69-C50C2C13E1EA}" destId="{D9C79F08-C21C-4939-B0C2-C2B422C8B7A3}" srcOrd="0" destOrd="0" presId="urn:microsoft.com/office/officeart/2005/8/layout/vList2"/>
    <dgm:cxn modelId="{90297F4C-8BAB-460F-9D7B-A6D4F10D98C5}" type="presParOf" srcId="{CD560F64-713D-4680-A59C-72B1802BFC36}" destId="{5D62DFC0-A559-4A05-A03E-33D0C86CB1D0}" srcOrd="0" destOrd="0" presId="urn:microsoft.com/office/officeart/2005/8/layout/vList2"/>
    <dgm:cxn modelId="{46C04315-3814-477D-A3F7-51A92767A2D6}" type="presParOf" srcId="{CD560F64-713D-4680-A59C-72B1802BFC36}" destId="{FEA6AF3B-7B59-4BE5-B44F-AE7E4E485219}" srcOrd="1" destOrd="0" presId="urn:microsoft.com/office/officeart/2005/8/layout/vList2"/>
    <dgm:cxn modelId="{433C85B8-191A-4C05-B36C-B529F77A6A18}" type="presParOf" srcId="{CD560F64-713D-4680-A59C-72B1802BFC36}" destId="{D9C79F08-C21C-4939-B0C2-C2B422C8B7A3}" srcOrd="2" destOrd="0" presId="urn:microsoft.com/office/officeart/2005/8/layout/vList2"/>
    <dgm:cxn modelId="{2C27C8CB-EC67-4ED8-8D49-F2D6D927F8BC}" type="presParOf" srcId="{CD560F64-713D-4680-A59C-72B1802BFC36}" destId="{C433AAB3-6373-40E9-9259-92F88D21A0EA}" srcOrd="3" destOrd="0" presId="urn:microsoft.com/office/officeart/2005/8/layout/vList2"/>
    <dgm:cxn modelId="{5A882C33-BA64-4931-910B-D06FBA5CCEC5}" type="presParOf" srcId="{CD560F64-713D-4680-A59C-72B1802BFC36}" destId="{11F239C8-B44E-42CF-BD1D-E34C0C072D5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80D21-63DF-46DF-A2BA-98762D90B421}"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s-ES"/>
        </a:p>
      </dgm:t>
    </dgm:pt>
    <dgm:pt modelId="{73107CF3-6DE4-41D9-A0B4-A5689A9D075F}">
      <dgm:prSet custT="1"/>
      <dgm:spPr/>
      <dgm:t>
        <a:bodyPr/>
        <a:lstStyle/>
        <a:p>
          <a:r>
            <a:rPr lang="en-US" sz="1600" b="1"/>
            <a:t>A special relationship with God is established</a:t>
          </a:r>
          <a:r>
            <a:rPr lang="es-ES" sz="1600" b="1"/>
            <a:t> </a:t>
          </a:r>
          <a:r>
            <a:rPr lang="es-ES" sz="1400" b="1" dirty="0"/>
            <a:t>(</a:t>
          </a:r>
          <a:r>
            <a:rPr lang="es-ES" sz="1400" b="1" dirty="0" err="1"/>
            <a:t>Gn</a:t>
          </a:r>
          <a:r>
            <a:rPr lang="es-ES" sz="1400" b="1" dirty="0"/>
            <a:t>. 17:7-8</a:t>
          </a:r>
          <a:r>
            <a:rPr lang="es-ES" sz="1400" b="1"/>
            <a:t>; Ex. </a:t>
          </a:r>
          <a:r>
            <a:rPr lang="es-ES" sz="1400" b="1" dirty="0"/>
            <a:t>19:5)</a:t>
          </a:r>
          <a:endParaRPr lang="es-ES" sz="1800" b="1" dirty="0"/>
        </a:p>
      </dgm:t>
    </dgm:pt>
    <dgm:pt modelId="{6D1F718C-C0A9-4E31-850C-7FEC3A06FE29}" type="parTrans" cxnId="{1D35D791-F084-417A-9959-D523AD34E12D}">
      <dgm:prSet/>
      <dgm:spPr/>
      <dgm:t>
        <a:bodyPr/>
        <a:lstStyle/>
        <a:p>
          <a:endParaRPr lang="es-ES" sz="1800" b="1"/>
        </a:p>
      </dgm:t>
    </dgm:pt>
    <dgm:pt modelId="{203022D2-425F-4829-8F33-311C84F9B353}" type="sibTrans" cxnId="{1D35D791-F084-417A-9959-D523AD34E12D}">
      <dgm:prSet/>
      <dgm:spPr/>
      <dgm:t>
        <a:bodyPr/>
        <a:lstStyle/>
        <a:p>
          <a:endParaRPr lang="es-ES" sz="1800" b="1"/>
        </a:p>
      </dgm:t>
    </dgm:pt>
    <dgm:pt modelId="{33116E6F-689C-43A0-A081-BDD0B5955EB6}">
      <dgm:prSet custT="1"/>
      <dgm:spPr/>
      <dgm:t>
        <a:bodyPr/>
        <a:lstStyle/>
        <a:p>
          <a:r>
            <a:rPr lang="en-US" sz="1600" b="1"/>
            <a:t>They are promised that they would become a great nation</a:t>
          </a:r>
          <a:r>
            <a:rPr lang="es-ES" sz="1600" b="1"/>
            <a:t> </a:t>
          </a:r>
          <a:br>
            <a:rPr lang="es-ES" sz="1600" b="1"/>
          </a:br>
          <a:r>
            <a:rPr lang="es-ES" sz="1400" b="1"/>
            <a:t>(</a:t>
          </a:r>
          <a:r>
            <a:rPr lang="es-ES" sz="1400" b="1" dirty="0" err="1"/>
            <a:t>Gn</a:t>
          </a:r>
          <a:r>
            <a:rPr lang="es-ES" sz="1400" b="1" dirty="0"/>
            <a:t>. 12:2</a:t>
          </a:r>
          <a:r>
            <a:rPr lang="es-ES" sz="1400" b="1"/>
            <a:t>; Ex. </a:t>
          </a:r>
          <a:r>
            <a:rPr lang="es-ES" sz="1400" b="1" dirty="0"/>
            <a:t>19:6)</a:t>
          </a:r>
          <a:endParaRPr lang="es-ES" sz="1800" b="1" dirty="0"/>
        </a:p>
      </dgm:t>
    </dgm:pt>
    <dgm:pt modelId="{AFD1140C-A058-483B-9DBC-D8725C5C8DBB}" type="parTrans" cxnId="{94DE116C-523A-4313-9DA0-78F778336D5E}">
      <dgm:prSet/>
      <dgm:spPr/>
      <dgm:t>
        <a:bodyPr/>
        <a:lstStyle/>
        <a:p>
          <a:endParaRPr lang="es-ES" sz="1800" b="1"/>
        </a:p>
      </dgm:t>
    </dgm:pt>
    <dgm:pt modelId="{45E11C15-E835-4B8E-B9B0-C9FA78648939}" type="sibTrans" cxnId="{94DE116C-523A-4313-9DA0-78F778336D5E}">
      <dgm:prSet/>
      <dgm:spPr/>
      <dgm:t>
        <a:bodyPr/>
        <a:lstStyle/>
        <a:p>
          <a:endParaRPr lang="es-ES" sz="1800" b="1"/>
        </a:p>
      </dgm:t>
    </dgm:pt>
    <dgm:pt modelId="{C9F0E490-CCEB-4437-901D-68268C506D13}">
      <dgm:prSet custT="1"/>
      <dgm:spPr/>
      <dgm:t>
        <a:bodyPr/>
        <a:lstStyle/>
        <a:p>
          <a:r>
            <a:rPr lang="en-US" sz="1600" b="1"/>
            <a:t>Obedience is required </a:t>
          </a:r>
          <a:r>
            <a:rPr lang="es-ES" sz="1400" b="1"/>
            <a:t>(</a:t>
          </a:r>
          <a:r>
            <a:rPr lang="es-ES" sz="1400" b="1" dirty="0" err="1"/>
            <a:t>Gn</a:t>
          </a:r>
          <a:r>
            <a:rPr lang="es-ES" sz="1400" b="1" dirty="0"/>
            <a:t>. 17:9-10</a:t>
          </a:r>
          <a:r>
            <a:rPr lang="es-ES" sz="1400" b="1"/>
            <a:t>; Ex. </a:t>
          </a:r>
          <a:r>
            <a:rPr lang="es-ES" sz="1400" b="1" dirty="0"/>
            <a:t>19:7-8)</a:t>
          </a:r>
          <a:endParaRPr lang="es-ES" sz="1800" b="1" dirty="0"/>
        </a:p>
      </dgm:t>
    </dgm:pt>
    <dgm:pt modelId="{B2B2771B-9E70-483D-81B2-C05801719BCC}" type="parTrans" cxnId="{E52A57DB-953B-4A5F-9B9D-1C90BC5808C9}">
      <dgm:prSet/>
      <dgm:spPr/>
      <dgm:t>
        <a:bodyPr/>
        <a:lstStyle/>
        <a:p>
          <a:endParaRPr lang="es-ES" sz="1800" b="1"/>
        </a:p>
      </dgm:t>
    </dgm:pt>
    <dgm:pt modelId="{68D89642-CAE5-4AEF-9B6D-B0246E3D61F6}" type="sibTrans" cxnId="{E52A57DB-953B-4A5F-9B9D-1C90BC5808C9}">
      <dgm:prSet/>
      <dgm:spPr/>
      <dgm:t>
        <a:bodyPr/>
        <a:lstStyle/>
        <a:p>
          <a:endParaRPr lang="es-ES" sz="1800" b="1"/>
        </a:p>
      </dgm:t>
    </dgm:pt>
    <dgm:pt modelId="{D93EF6A9-5AAF-428F-A943-52F3ACAD04A9}" type="pres">
      <dgm:prSet presAssocID="{A9980D21-63DF-46DF-A2BA-98762D90B421}" presName="linearFlow" presStyleCnt="0">
        <dgm:presLayoutVars>
          <dgm:dir/>
          <dgm:resizeHandles val="exact"/>
        </dgm:presLayoutVars>
      </dgm:prSet>
      <dgm:spPr/>
      <dgm:t>
        <a:bodyPr/>
        <a:lstStyle/>
        <a:p>
          <a:endParaRPr kumimoji="1" lang="ja-JP" altLang="en-US"/>
        </a:p>
      </dgm:t>
    </dgm:pt>
    <dgm:pt modelId="{1F66F0BF-5307-4AC2-A159-2F2BD4B90084}" type="pres">
      <dgm:prSet presAssocID="{73107CF3-6DE4-41D9-A0B4-A5689A9D075F}" presName="composite" presStyleCnt="0"/>
      <dgm:spPr/>
    </dgm:pt>
    <dgm:pt modelId="{83AC0133-F042-48FD-8DAD-E5CC034001DC}" type="pres">
      <dgm:prSet presAssocID="{73107CF3-6DE4-41D9-A0B4-A5689A9D075F}" presName="imgShp" presStyleLbl="fgImgPlace1" presStyleIdx="0" presStyleCnt="3" custLinFactX="-100000" custLinFactNeighborX="-157813" custLinFactNeighborY="26670"/>
      <dgm:spPr>
        <a:solidFill>
          <a:srgbClr val="38AA84"/>
        </a:solidFill>
        <a:scene3d>
          <a:camera prst="orthographicFront"/>
          <a:lightRig rig="threePt" dir="t"/>
        </a:scene3d>
        <a:sp3d>
          <a:bevelT w="114300" prst="artDeco"/>
        </a:sp3d>
      </dgm:spPr>
    </dgm:pt>
    <dgm:pt modelId="{5C6916F3-116E-49A1-8754-56EEF39687A2}" type="pres">
      <dgm:prSet presAssocID="{73107CF3-6DE4-41D9-A0B4-A5689A9D075F}" presName="txShp" presStyleLbl="node1" presStyleIdx="0" presStyleCnt="3" custScaleX="149059" custLinFactNeighborY="26670">
        <dgm:presLayoutVars>
          <dgm:bulletEnabled val="1"/>
        </dgm:presLayoutVars>
      </dgm:prSet>
      <dgm:spPr/>
      <dgm:t>
        <a:bodyPr/>
        <a:lstStyle/>
        <a:p>
          <a:endParaRPr kumimoji="1" lang="ja-JP" altLang="en-US"/>
        </a:p>
      </dgm:t>
    </dgm:pt>
    <dgm:pt modelId="{91F1FCE0-A0A2-4FD1-9D25-139E5E1D040D}" type="pres">
      <dgm:prSet presAssocID="{203022D2-425F-4829-8F33-311C84F9B353}" presName="spacing" presStyleCnt="0"/>
      <dgm:spPr/>
    </dgm:pt>
    <dgm:pt modelId="{CB4C1789-03DA-48C8-AC44-776D09E91A7B}" type="pres">
      <dgm:prSet presAssocID="{33116E6F-689C-43A0-A081-BDD0B5955EB6}" presName="composite" presStyleCnt="0"/>
      <dgm:spPr/>
    </dgm:pt>
    <dgm:pt modelId="{44B4234D-AA0D-4AE9-9EC2-35D52C1C81AF}" type="pres">
      <dgm:prSet presAssocID="{33116E6F-689C-43A0-A081-BDD0B5955EB6}" presName="imgShp" presStyleLbl="fgImgPlace1" presStyleIdx="1" presStyleCnt="3" custLinFactX="-100000" custLinFactNeighborX="-157813" custLinFactNeighborY="13335"/>
      <dgm:spPr>
        <a:solidFill>
          <a:srgbClr val="52BF1B"/>
        </a:solidFill>
        <a:scene3d>
          <a:camera prst="orthographicFront"/>
          <a:lightRig rig="threePt" dir="t"/>
        </a:scene3d>
        <a:sp3d>
          <a:bevelT w="114300" prst="artDeco"/>
        </a:sp3d>
      </dgm:spPr>
    </dgm:pt>
    <dgm:pt modelId="{83B0E95A-4A3B-4B8D-87E2-EA37D29230A9}" type="pres">
      <dgm:prSet presAssocID="{33116E6F-689C-43A0-A081-BDD0B5955EB6}" presName="txShp" presStyleLbl="node1" presStyleIdx="1" presStyleCnt="3" custScaleX="149059" custScaleY="165394" custLinFactNeighborY="13335">
        <dgm:presLayoutVars>
          <dgm:bulletEnabled val="1"/>
        </dgm:presLayoutVars>
      </dgm:prSet>
      <dgm:spPr/>
      <dgm:t>
        <a:bodyPr/>
        <a:lstStyle/>
        <a:p>
          <a:endParaRPr kumimoji="1" lang="ja-JP" altLang="en-US"/>
        </a:p>
      </dgm:t>
    </dgm:pt>
    <dgm:pt modelId="{F4152CF9-C438-4C9B-9F67-A1D3EF09F37F}" type="pres">
      <dgm:prSet presAssocID="{45E11C15-E835-4B8E-B9B0-C9FA78648939}" presName="spacing" presStyleCnt="0"/>
      <dgm:spPr/>
    </dgm:pt>
    <dgm:pt modelId="{D52BD508-CFCE-4CD8-A595-19BA07DAB361}" type="pres">
      <dgm:prSet presAssocID="{C9F0E490-CCEB-4437-901D-68268C506D13}" presName="composite" presStyleCnt="0"/>
      <dgm:spPr/>
    </dgm:pt>
    <dgm:pt modelId="{037FC8F5-CFC4-4846-B519-03FBFC3843AD}" type="pres">
      <dgm:prSet presAssocID="{C9F0E490-CCEB-4437-901D-68268C506D13}" presName="imgShp" presStyleLbl="fgImgPlace1" presStyleIdx="2" presStyleCnt="3" custLinFactX="-100000" custLinFactNeighborX="-157813"/>
      <dgm:spPr>
        <a:solidFill>
          <a:srgbClr val="D24100"/>
        </a:solidFill>
        <a:scene3d>
          <a:camera prst="orthographicFront"/>
          <a:lightRig rig="threePt" dir="t"/>
        </a:scene3d>
        <a:sp3d>
          <a:bevelT w="114300" prst="artDeco"/>
        </a:sp3d>
      </dgm:spPr>
    </dgm:pt>
    <dgm:pt modelId="{D50D3AA7-C995-4E43-9220-85C65699463C}" type="pres">
      <dgm:prSet presAssocID="{C9F0E490-CCEB-4437-901D-68268C506D13}" presName="txShp" presStyleLbl="node1" presStyleIdx="2" presStyleCnt="3" custScaleX="149059">
        <dgm:presLayoutVars>
          <dgm:bulletEnabled val="1"/>
        </dgm:presLayoutVars>
      </dgm:prSet>
      <dgm:spPr/>
      <dgm:t>
        <a:bodyPr/>
        <a:lstStyle/>
        <a:p>
          <a:endParaRPr kumimoji="1" lang="ja-JP" altLang="en-US"/>
        </a:p>
      </dgm:t>
    </dgm:pt>
  </dgm:ptLst>
  <dgm:cxnLst>
    <dgm:cxn modelId="{D9FAEFAF-C03E-4302-B7AE-8A9336C00452}" type="presOf" srcId="{A9980D21-63DF-46DF-A2BA-98762D90B421}" destId="{D93EF6A9-5AAF-428F-A943-52F3ACAD04A9}" srcOrd="0" destOrd="0" presId="urn:microsoft.com/office/officeart/2005/8/layout/vList3"/>
    <dgm:cxn modelId="{A9DBB1B9-631D-4DC9-BF93-90779B976719}" type="presOf" srcId="{33116E6F-689C-43A0-A081-BDD0B5955EB6}" destId="{83B0E95A-4A3B-4B8D-87E2-EA37D29230A9}" srcOrd="0" destOrd="0" presId="urn:microsoft.com/office/officeart/2005/8/layout/vList3"/>
    <dgm:cxn modelId="{94DE116C-523A-4313-9DA0-78F778336D5E}" srcId="{A9980D21-63DF-46DF-A2BA-98762D90B421}" destId="{33116E6F-689C-43A0-A081-BDD0B5955EB6}" srcOrd="1" destOrd="0" parTransId="{AFD1140C-A058-483B-9DBC-D8725C5C8DBB}" sibTransId="{45E11C15-E835-4B8E-B9B0-C9FA78648939}"/>
    <dgm:cxn modelId="{386D0363-46BC-48DD-B144-6C938E6F383E}" type="presOf" srcId="{73107CF3-6DE4-41D9-A0B4-A5689A9D075F}" destId="{5C6916F3-116E-49A1-8754-56EEF39687A2}" srcOrd="0" destOrd="0" presId="urn:microsoft.com/office/officeart/2005/8/layout/vList3"/>
    <dgm:cxn modelId="{7FD233A6-639A-43B2-B5B0-ED1A06F5ADA6}" type="presOf" srcId="{C9F0E490-CCEB-4437-901D-68268C506D13}" destId="{D50D3AA7-C995-4E43-9220-85C65699463C}" srcOrd="0" destOrd="0" presId="urn:microsoft.com/office/officeart/2005/8/layout/vList3"/>
    <dgm:cxn modelId="{1D35D791-F084-417A-9959-D523AD34E12D}" srcId="{A9980D21-63DF-46DF-A2BA-98762D90B421}" destId="{73107CF3-6DE4-41D9-A0B4-A5689A9D075F}" srcOrd="0" destOrd="0" parTransId="{6D1F718C-C0A9-4E31-850C-7FEC3A06FE29}" sibTransId="{203022D2-425F-4829-8F33-311C84F9B353}"/>
    <dgm:cxn modelId="{E52A57DB-953B-4A5F-9B9D-1C90BC5808C9}" srcId="{A9980D21-63DF-46DF-A2BA-98762D90B421}" destId="{C9F0E490-CCEB-4437-901D-68268C506D13}" srcOrd="2" destOrd="0" parTransId="{B2B2771B-9E70-483D-81B2-C05801719BCC}" sibTransId="{68D89642-CAE5-4AEF-9B6D-B0246E3D61F6}"/>
    <dgm:cxn modelId="{7444C451-6BFD-4E3E-9A28-81B4586E4D1E}" type="presParOf" srcId="{D93EF6A9-5AAF-428F-A943-52F3ACAD04A9}" destId="{1F66F0BF-5307-4AC2-A159-2F2BD4B90084}" srcOrd="0" destOrd="0" presId="urn:microsoft.com/office/officeart/2005/8/layout/vList3"/>
    <dgm:cxn modelId="{C1203746-D8F4-446E-AFD5-46D8592B2797}" type="presParOf" srcId="{1F66F0BF-5307-4AC2-A159-2F2BD4B90084}" destId="{83AC0133-F042-48FD-8DAD-E5CC034001DC}" srcOrd="0" destOrd="0" presId="urn:microsoft.com/office/officeart/2005/8/layout/vList3"/>
    <dgm:cxn modelId="{BB1B3BBE-BEBD-434C-9696-82E9B8F3F6F7}" type="presParOf" srcId="{1F66F0BF-5307-4AC2-A159-2F2BD4B90084}" destId="{5C6916F3-116E-49A1-8754-56EEF39687A2}" srcOrd="1" destOrd="0" presId="urn:microsoft.com/office/officeart/2005/8/layout/vList3"/>
    <dgm:cxn modelId="{FDC51217-0F46-4778-B68E-F3A03160D7F1}" type="presParOf" srcId="{D93EF6A9-5AAF-428F-A943-52F3ACAD04A9}" destId="{91F1FCE0-A0A2-4FD1-9D25-139E5E1D040D}" srcOrd="1" destOrd="0" presId="urn:microsoft.com/office/officeart/2005/8/layout/vList3"/>
    <dgm:cxn modelId="{F27B5346-9E93-45B3-8E1C-F1C4E7F56811}" type="presParOf" srcId="{D93EF6A9-5AAF-428F-A943-52F3ACAD04A9}" destId="{CB4C1789-03DA-48C8-AC44-776D09E91A7B}" srcOrd="2" destOrd="0" presId="urn:microsoft.com/office/officeart/2005/8/layout/vList3"/>
    <dgm:cxn modelId="{58190FA9-E875-45CE-A172-47583274C32B}" type="presParOf" srcId="{CB4C1789-03DA-48C8-AC44-776D09E91A7B}" destId="{44B4234D-AA0D-4AE9-9EC2-35D52C1C81AF}" srcOrd="0" destOrd="0" presId="urn:microsoft.com/office/officeart/2005/8/layout/vList3"/>
    <dgm:cxn modelId="{C00BC45F-D115-4498-8500-1AD39D7795B0}" type="presParOf" srcId="{CB4C1789-03DA-48C8-AC44-776D09E91A7B}" destId="{83B0E95A-4A3B-4B8D-87E2-EA37D29230A9}" srcOrd="1" destOrd="0" presId="urn:microsoft.com/office/officeart/2005/8/layout/vList3"/>
    <dgm:cxn modelId="{2C997FB9-5F5A-4CCC-BFEC-8FD2C3C1263C}" type="presParOf" srcId="{D93EF6A9-5AAF-428F-A943-52F3ACAD04A9}" destId="{F4152CF9-C438-4C9B-9F67-A1D3EF09F37F}" srcOrd="3" destOrd="0" presId="urn:microsoft.com/office/officeart/2005/8/layout/vList3"/>
    <dgm:cxn modelId="{909F3979-E3CC-47F9-8863-F30066EDF230}" type="presParOf" srcId="{D93EF6A9-5AAF-428F-A943-52F3ACAD04A9}" destId="{D52BD508-CFCE-4CD8-A595-19BA07DAB361}" srcOrd="4" destOrd="0" presId="urn:microsoft.com/office/officeart/2005/8/layout/vList3"/>
    <dgm:cxn modelId="{1E9FABEE-2A1D-4039-A705-154C6FF9C420}" type="presParOf" srcId="{D52BD508-CFCE-4CD8-A595-19BA07DAB361}" destId="{037FC8F5-CFC4-4846-B519-03FBFC3843AD}" srcOrd="0" destOrd="0" presId="urn:microsoft.com/office/officeart/2005/8/layout/vList3"/>
    <dgm:cxn modelId="{2654E5EE-B8E0-4040-8DBD-D561B8D859E0}" type="presParOf" srcId="{D52BD508-CFCE-4CD8-A595-19BA07DAB361}" destId="{D50D3AA7-C995-4E43-9220-85C65699463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2DFC0-A559-4A05-A03E-33D0C86CB1D0}">
      <dsp:nvSpPr>
        <dsp:cNvPr id="0" name=""/>
        <dsp:cNvSpPr/>
      </dsp:nvSpPr>
      <dsp:spPr>
        <a:xfrm>
          <a:off x="0" y="590"/>
          <a:ext cx="4495708" cy="540770"/>
        </a:xfrm>
        <a:prstGeom prst="roundRect">
          <a:avLst/>
        </a:prstGeom>
        <a:solidFill>
          <a:schemeClr val="accent5">
            <a:hueOff val="0"/>
            <a:satOff val="0"/>
            <a:lumOff val="0"/>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2563" lvl="0" indent="-182563" algn="l" defTabSz="800100">
            <a:lnSpc>
              <a:spcPct val="90000"/>
            </a:lnSpc>
            <a:spcBef>
              <a:spcPct val="0"/>
            </a:spcBef>
            <a:spcAft>
              <a:spcPct val="35000"/>
            </a:spcAft>
          </a:pPr>
          <a:r>
            <a:rPr lang="es-ES" sz="1800" b="1" kern="1200">
              <a:solidFill>
                <a:srgbClr val="FFFF00"/>
              </a:solidFill>
              <a:effectLst>
                <a:outerShdw blurRad="38100" dist="38100" dir="2700000" algn="tl">
                  <a:srgbClr val="000000">
                    <a:alpha val="43137"/>
                  </a:srgbClr>
                </a:outerShdw>
              </a:effectLst>
            </a:rPr>
            <a:t>1. </a:t>
          </a:r>
          <a:r>
            <a:rPr lang="en-US" sz="1800" b="1" kern="1200"/>
            <a:t>God affirmed the covenant promises with an oath (Heb. 6:17)</a:t>
          </a:r>
          <a:endParaRPr lang="es-ES" sz="1800" b="1" kern="1200" dirty="0">
            <a:effectLst>
              <a:outerShdw blurRad="38100" dist="38100" dir="2700000" algn="tl">
                <a:srgbClr val="000000">
                  <a:alpha val="43137"/>
                </a:srgbClr>
              </a:outerShdw>
            </a:effectLst>
          </a:endParaRPr>
        </a:p>
      </dsp:txBody>
      <dsp:txXfrm>
        <a:off x="26398" y="26988"/>
        <a:ext cx="4442912" cy="487974"/>
      </dsp:txXfrm>
    </dsp:sp>
    <dsp:sp modelId="{D9C79F08-C21C-4939-B0C2-C2B422C8B7A3}">
      <dsp:nvSpPr>
        <dsp:cNvPr id="0" name=""/>
        <dsp:cNvSpPr/>
      </dsp:nvSpPr>
      <dsp:spPr>
        <a:xfrm>
          <a:off x="0" y="555522"/>
          <a:ext cx="4495708" cy="540770"/>
        </a:xfrm>
        <a:prstGeom prst="roundRect">
          <a:avLst/>
        </a:prstGeom>
        <a:solidFill>
          <a:schemeClr val="accent5">
            <a:hueOff val="-515611"/>
            <a:satOff val="-6008"/>
            <a:lumOff val="-1079"/>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2563" lvl="0" indent="-182563" algn="l" defTabSz="800100">
            <a:lnSpc>
              <a:spcPct val="90000"/>
            </a:lnSpc>
            <a:spcBef>
              <a:spcPct val="0"/>
            </a:spcBef>
            <a:spcAft>
              <a:spcPct val="35000"/>
            </a:spcAft>
          </a:pPr>
          <a:r>
            <a:rPr lang="es-ES" sz="1800" b="1" kern="1200">
              <a:solidFill>
                <a:srgbClr val="FFFF00"/>
              </a:solidFill>
              <a:effectLst>
                <a:outerShdw blurRad="38100" dist="38100" dir="2700000" algn="tl">
                  <a:srgbClr val="000000">
                    <a:alpha val="43137"/>
                  </a:srgbClr>
                </a:outerShdw>
              </a:effectLst>
            </a:rPr>
            <a:t>2. </a:t>
          </a:r>
          <a:r>
            <a:rPr lang="en-US" sz="1800" b="1" kern="1200"/>
            <a:t>The individual commits to obey God </a:t>
          </a:r>
          <a:br>
            <a:rPr lang="en-US" sz="1800" b="1" kern="1200"/>
          </a:br>
          <a:r>
            <a:rPr lang="en-US" sz="1800" b="1" kern="1200"/>
            <a:t>(Dt. 4:13)</a:t>
          </a:r>
          <a:endParaRPr lang="es-ES" sz="1800" b="1" kern="1200" dirty="0">
            <a:effectLst>
              <a:outerShdw blurRad="38100" dist="38100" dir="2700000" algn="tl">
                <a:srgbClr val="000000">
                  <a:alpha val="43137"/>
                </a:srgbClr>
              </a:outerShdw>
            </a:effectLst>
          </a:endParaRPr>
        </a:p>
      </dsp:txBody>
      <dsp:txXfrm>
        <a:off x="26398" y="581920"/>
        <a:ext cx="4442912" cy="487974"/>
      </dsp:txXfrm>
    </dsp:sp>
    <dsp:sp modelId="{11F239C8-B44E-42CF-BD1D-E34C0C072D56}">
      <dsp:nvSpPr>
        <dsp:cNvPr id="0" name=""/>
        <dsp:cNvSpPr/>
      </dsp:nvSpPr>
      <dsp:spPr>
        <a:xfrm>
          <a:off x="0" y="1110453"/>
          <a:ext cx="4495708" cy="540770"/>
        </a:xfrm>
        <a:prstGeom prst="roundRect">
          <a:avLst/>
        </a:prstGeom>
        <a:solidFill>
          <a:schemeClr val="accent5">
            <a:hueOff val="-1031223"/>
            <a:satOff val="-12017"/>
            <a:lumOff val="-2158"/>
            <a:alphaOff val="0"/>
          </a:schemeClr>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2563" lvl="0" indent="-182563" algn="l" defTabSz="800100">
            <a:lnSpc>
              <a:spcPct val="90000"/>
            </a:lnSpc>
            <a:spcBef>
              <a:spcPct val="0"/>
            </a:spcBef>
            <a:spcAft>
              <a:spcPct val="35000"/>
            </a:spcAft>
          </a:pPr>
          <a:r>
            <a:rPr lang="es-ES" sz="1800" b="1" kern="1200" dirty="0">
              <a:solidFill>
                <a:srgbClr val="FFFF00"/>
              </a:solidFill>
              <a:effectLst>
                <a:outerShdw blurRad="38100" dist="38100" dir="2700000" algn="tl">
                  <a:srgbClr val="000000">
                    <a:alpha val="43137"/>
                  </a:srgbClr>
                </a:outerShdw>
              </a:effectLst>
            </a:rPr>
            <a:t>3</a:t>
          </a:r>
          <a:r>
            <a:rPr lang="es-ES" sz="1800" b="1" kern="1200">
              <a:solidFill>
                <a:srgbClr val="FFFF00"/>
              </a:solidFill>
              <a:effectLst>
                <a:outerShdw blurRad="38100" dist="38100" dir="2700000" algn="tl">
                  <a:srgbClr val="000000">
                    <a:alpha val="43137"/>
                  </a:srgbClr>
                </a:outerShdw>
              </a:effectLst>
            </a:rPr>
            <a:t>. </a:t>
          </a:r>
          <a:r>
            <a:rPr lang="en-US" sz="1800" b="1" kern="1200"/>
            <a:t>The means by which the covenant is fulfill: Salvation through Jesus (Is. 42:6)</a:t>
          </a:r>
          <a:endParaRPr lang="es-ES" sz="1800" b="1" kern="1200" dirty="0">
            <a:effectLst>
              <a:outerShdw blurRad="38100" dist="38100" dir="2700000" algn="tl">
                <a:srgbClr val="000000">
                  <a:alpha val="43137"/>
                </a:srgbClr>
              </a:outerShdw>
            </a:effectLst>
          </a:endParaRPr>
        </a:p>
      </dsp:txBody>
      <dsp:txXfrm>
        <a:off x="26398" y="1136851"/>
        <a:ext cx="4442912" cy="487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16F3-116E-49A1-8754-56EEF39687A2}">
      <dsp:nvSpPr>
        <dsp:cNvPr id="0" name=""/>
        <dsp:cNvSpPr/>
      </dsp:nvSpPr>
      <dsp:spPr>
        <a:xfrm rot="10800000">
          <a:off x="28271" y="77093"/>
          <a:ext cx="6399777" cy="288946"/>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417" tIns="60960" rIns="113792" bIns="60960" numCol="1" spcCol="1270" anchor="ctr" anchorCtr="0">
          <a:noAutofit/>
        </a:bodyPr>
        <a:lstStyle/>
        <a:p>
          <a:pPr lvl="0" algn="ctr" defTabSz="711200">
            <a:lnSpc>
              <a:spcPct val="90000"/>
            </a:lnSpc>
            <a:spcBef>
              <a:spcPct val="0"/>
            </a:spcBef>
            <a:spcAft>
              <a:spcPct val="35000"/>
            </a:spcAft>
          </a:pPr>
          <a:r>
            <a:rPr lang="en-US" sz="1600" b="1" kern="1200"/>
            <a:t>A special relationship with God is established</a:t>
          </a:r>
          <a:r>
            <a:rPr lang="es-ES" sz="1600" b="1" kern="1200"/>
            <a:t> </a:t>
          </a:r>
          <a:r>
            <a:rPr lang="es-ES" sz="1400" b="1" kern="1200" dirty="0"/>
            <a:t>(</a:t>
          </a:r>
          <a:r>
            <a:rPr lang="es-ES" sz="1400" b="1" kern="1200" dirty="0" err="1"/>
            <a:t>Gn</a:t>
          </a:r>
          <a:r>
            <a:rPr lang="es-ES" sz="1400" b="1" kern="1200" dirty="0"/>
            <a:t>. 17:7-8</a:t>
          </a:r>
          <a:r>
            <a:rPr lang="es-ES" sz="1400" b="1" kern="1200"/>
            <a:t>; Ex. </a:t>
          </a:r>
          <a:r>
            <a:rPr lang="es-ES" sz="1400" b="1" kern="1200" dirty="0"/>
            <a:t>19:5)</a:t>
          </a:r>
          <a:endParaRPr lang="es-ES" sz="1800" b="1" kern="1200" dirty="0"/>
        </a:p>
      </dsp:txBody>
      <dsp:txXfrm rot="10800000">
        <a:off x="100507" y="77093"/>
        <a:ext cx="6327541" cy="288946"/>
      </dsp:txXfrm>
    </dsp:sp>
    <dsp:sp modelId="{83AC0133-F042-48FD-8DAD-E5CC034001DC}">
      <dsp:nvSpPr>
        <dsp:cNvPr id="0" name=""/>
        <dsp:cNvSpPr/>
      </dsp:nvSpPr>
      <dsp:spPr>
        <a:xfrm>
          <a:off x="192019" y="77093"/>
          <a:ext cx="288946" cy="288946"/>
        </a:xfrm>
        <a:prstGeom prst="ellipse">
          <a:avLst/>
        </a:prstGeom>
        <a:solidFill>
          <a:srgbClr val="38AA84"/>
        </a:solid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1">
          <a:scrgbClr r="0" g="0" b="0"/>
        </a:lnRef>
        <a:fillRef idx="1">
          <a:scrgbClr r="0" g="0" b="0"/>
        </a:fillRef>
        <a:effectRef idx="1">
          <a:scrgbClr r="0" g="0" b="0"/>
        </a:effectRef>
        <a:fontRef idx="minor"/>
      </dsp:style>
    </dsp:sp>
    <dsp:sp modelId="{83B0E95A-4A3B-4B8D-87E2-EA37D29230A9}">
      <dsp:nvSpPr>
        <dsp:cNvPr id="0" name=""/>
        <dsp:cNvSpPr/>
      </dsp:nvSpPr>
      <dsp:spPr>
        <a:xfrm rot="10800000">
          <a:off x="28271" y="399745"/>
          <a:ext cx="6399777" cy="477899"/>
        </a:xfrm>
        <a:prstGeom prst="homePlate">
          <a:avLst/>
        </a:prstGeom>
        <a:gradFill rotWithShape="0">
          <a:gsLst>
            <a:gs pos="0">
              <a:schemeClr val="accent4">
                <a:hueOff val="-4135930"/>
                <a:satOff val="23223"/>
                <a:lumOff val="-1078"/>
                <a:alphaOff val="0"/>
                <a:lumMod val="110000"/>
                <a:satMod val="105000"/>
                <a:tint val="67000"/>
              </a:schemeClr>
            </a:gs>
            <a:gs pos="50000">
              <a:schemeClr val="accent4">
                <a:hueOff val="-4135930"/>
                <a:satOff val="23223"/>
                <a:lumOff val="-1078"/>
                <a:alphaOff val="0"/>
                <a:lumMod val="105000"/>
                <a:satMod val="103000"/>
                <a:tint val="73000"/>
              </a:schemeClr>
            </a:gs>
            <a:gs pos="100000">
              <a:schemeClr val="accent4">
                <a:hueOff val="-4135930"/>
                <a:satOff val="23223"/>
                <a:lumOff val="-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417" tIns="60960" rIns="113792" bIns="60960" numCol="1" spcCol="1270" anchor="ctr" anchorCtr="0">
          <a:noAutofit/>
        </a:bodyPr>
        <a:lstStyle/>
        <a:p>
          <a:pPr lvl="0" algn="ctr" defTabSz="711200">
            <a:lnSpc>
              <a:spcPct val="90000"/>
            </a:lnSpc>
            <a:spcBef>
              <a:spcPct val="0"/>
            </a:spcBef>
            <a:spcAft>
              <a:spcPct val="35000"/>
            </a:spcAft>
          </a:pPr>
          <a:r>
            <a:rPr lang="en-US" sz="1600" b="1" kern="1200"/>
            <a:t>They are promised that they would become a great nation</a:t>
          </a:r>
          <a:r>
            <a:rPr lang="es-ES" sz="1600" b="1" kern="1200"/>
            <a:t> </a:t>
          </a:r>
          <a:br>
            <a:rPr lang="es-ES" sz="1600" b="1" kern="1200"/>
          </a:br>
          <a:r>
            <a:rPr lang="es-ES" sz="1400" b="1" kern="1200"/>
            <a:t>(</a:t>
          </a:r>
          <a:r>
            <a:rPr lang="es-ES" sz="1400" b="1" kern="1200" dirty="0" err="1"/>
            <a:t>Gn</a:t>
          </a:r>
          <a:r>
            <a:rPr lang="es-ES" sz="1400" b="1" kern="1200" dirty="0"/>
            <a:t>. 12:2</a:t>
          </a:r>
          <a:r>
            <a:rPr lang="es-ES" sz="1400" b="1" kern="1200"/>
            <a:t>; Ex. </a:t>
          </a:r>
          <a:r>
            <a:rPr lang="es-ES" sz="1400" b="1" kern="1200" dirty="0"/>
            <a:t>19:6)</a:t>
          </a:r>
          <a:endParaRPr lang="es-ES" sz="1800" b="1" kern="1200" dirty="0"/>
        </a:p>
      </dsp:txBody>
      <dsp:txXfrm rot="10800000">
        <a:off x="147746" y="399745"/>
        <a:ext cx="6280302" cy="477899"/>
      </dsp:txXfrm>
    </dsp:sp>
    <dsp:sp modelId="{44B4234D-AA0D-4AE9-9EC2-35D52C1C81AF}">
      <dsp:nvSpPr>
        <dsp:cNvPr id="0" name=""/>
        <dsp:cNvSpPr/>
      </dsp:nvSpPr>
      <dsp:spPr>
        <a:xfrm>
          <a:off x="192019" y="494222"/>
          <a:ext cx="288946" cy="288946"/>
        </a:xfrm>
        <a:prstGeom prst="ellipse">
          <a:avLst/>
        </a:prstGeom>
        <a:solidFill>
          <a:srgbClr val="52BF1B"/>
        </a:solid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1">
          <a:scrgbClr r="0" g="0" b="0"/>
        </a:lnRef>
        <a:fillRef idx="1">
          <a:scrgbClr r="0" g="0" b="0"/>
        </a:fillRef>
        <a:effectRef idx="1">
          <a:scrgbClr r="0" g="0" b="0"/>
        </a:effectRef>
        <a:fontRef idx="minor"/>
      </dsp:style>
    </dsp:sp>
    <dsp:sp modelId="{D50D3AA7-C995-4E43-9220-85C65699463C}">
      <dsp:nvSpPr>
        <dsp:cNvPr id="0" name=""/>
        <dsp:cNvSpPr/>
      </dsp:nvSpPr>
      <dsp:spPr>
        <a:xfrm rot="10800000">
          <a:off x="28271" y="911351"/>
          <a:ext cx="6399777" cy="288946"/>
        </a:xfrm>
        <a:prstGeom prst="homePlate">
          <a:avLst/>
        </a:prstGeom>
        <a:gradFill rotWithShape="0">
          <a:gsLst>
            <a:gs pos="0">
              <a:schemeClr val="accent4">
                <a:hueOff val="-8271860"/>
                <a:satOff val="46445"/>
                <a:lumOff val="-2156"/>
                <a:alphaOff val="0"/>
                <a:lumMod val="110000"/>
                <a:satMod val="105000"/>
                <a:tint val="67000"/>
              </a:schemeClr>
            </a:gs>
            <a:gs pos="50000">
              <a:schemeClr val="accent4">
                <a:hueOff val="-8271860"/>
                <a:satOff val="46445"/>
                <a:lumOff val="-2156"/>
                <a:alphaOff val="0"/>
                <a:lumMod val="105000"/>
                <a:satMod val="103000"/>
                <a:tint val="73000"/>
              </a:schemeClr>
            </a:gs>
            <a:gs pos="100000">
              <a:schemeClr val="accent4">
                <a:hueOff val="-8271860"/>
                <a:satOff val="46445"/>
                <a:lumOff val="-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417" tIns="60960" rIns="113792" bIns="60960" numCol="1" spcCol="1270" anchor="ctr" anchorCtr="0">
          <a:noAutofit/>
        </a:bodyPr>
        <a:lstStyle/>
        <a:p>
          <a:pPr lvl="0" algn="ctr" defTabSz="711200">
            <a:lnSpc>
              <a:spcPct val="90000"/>
            </a:lnSpc>
            <a:spcBef>
              <a:spcPct val="0"/>
            </a:spcBef>
            <a:spcAft>
              <a:spcPct val="35000"/>
            </a:spcAft>
          </a:pPr>
          <a:r>
            <a:rPr lang="en-US" sz="1600" b="1" kern="1200"/>
            <a:t>Obedience is required </a:t>
          </a:r>
          <a:r>
            <a:rPr lang="es-ES" sz="1400" b="1" kern="1200"/>
            <a:t>(</a:t>
          </a:r>
          <a:r>
            <a:rPr lang="es-ES" sz="1400" b="1" kern="1200" dirty="0" err="1"/>
            <a:t>Gn</a:t>
          </a:r>
          <a:r>
            <a:rPr lang="es-ES" sz="1400" b="1" kern="1200" dirty="0"/>
            <a:t>. 17:9-10</a:t>
          </a:r>
          <a:r>
            <a:rPr lang="es-ES" sz="1400" b="1" kern="1200"/>
            <a:t>; Ex. </a:t>
          </a:r>
          <a:r>
            <a:rPr lang="es-ES" sz="1400" b="1" kern="1200" dirty="0"/>
            <a:t>19:7-8)</a:t>
          </a:r>
          <a:endParaRPr lang="es-ES" sz="1800" b="1" kern="1200" dirty="0"/>
        </a:p>
      </dsp:txBody>
      <dsp:txXfrm rot="10800000">
        <a:off x="100507" y="911351"/>
        <a:ext cx="6327541" cy="288946"/>
      </dsp:txXfrm>
    </dsp:sp>
    <dsp:sp modelId="{037FC8F5-CFC4-4846-B519-03FBFC3843AD}">
      <dsp:nvSpPr>
        <dsp:cNvPr id="0" name=""/>
        <dsp:cNvSpPr/>
      </dsp:nvSpPr>
      <dsp:spPr>
        <a:xfrm>
          <a:off x="192019" y="911351"/>
          <a:ext cx="288946" cy="288946"/>
        </a:xfrm>
        <a:prstGeom prst="ellipse">
          <a:avLst/>
        </a:prstGeom>
        <a:solidFill>
          <a:srgbClr val="D24100"/>
        </a:solid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62681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182151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314619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40FE5D-4984-45D6-B94D-03FE588B4221}"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306116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40FE5D-4984-45D6-B94D-03FE588B4221}"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15214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A40FE5D-4984-45D6-B94D-03FE588B4221}"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12460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A40FE5D-4984-45D6-B94D-03FE588B4221}" type="datetimeFigureOut">
              <a:rPr lang="es-ES" smtClean="0"/>
              <a:t>08/04/2021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356899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A40FE5D-4984-45D6-B94D-03FE588B4221}" type="datetimeFigureOut">
              <a:rPr lang="es-ES" smtClean="0"/>
              <a:t>08/04/2021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17646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FE5D-4984-45D6-B94D-03FE588B4221}" type="datetimeFigureOut">
              <a:rPr lang="es-ES" smtClean="0"/>
              <a:t>08/04/2021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6308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A40FE5D-4984-45D6-B94D-03FE588B4221}"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36814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A40FE5D-4984-45D6-B94D-03FE588B4221}"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BD9AA2-B7B6-4A2F-903B-3440B727D0B0}" type="slidenum">
              <a:rPr lang="es-ES" smtClean="0"/>
              <a:t>‹#›</a:t>
            </a:fld>
            <a:endParaRPr lang="es-ES"/>
          </a:p>
        </p:txBody>
      </p:sp>
    </p:spTree>
    <p:extLst>
      <p:ext uri="{BB962C8B-B14F-4D97-AF65-F5344CB8AC3E}">
        <p14:creationId xmlns:p14="http://schemas.microsoft.com/office/powerpoint/2010/main" val="208740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A40FE5D-4984-45D6-B94D-03FE588B4221}" type="datetimeFigureOut">
              <a:rPr lang="es-ES" smtClean="0"/>
              <a:t>08/04/2021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ABD9AA2-B7B6-4A2F-903B-3440B727D0B0}" type="slidenum">
              <a:rPr lang="es-ES" smtClean="0"/>
              <a:t>‹#›</a:t>
            </a:fld>
            <a:endParaRPr lang="es-ES"/>
          </a:p>
        </p:txBody>
      </p:sp>
    </p:spTree>
    <p:extLst>
      <p:ext uri="{BB962C8B-B14F-4D97-AF65-F5344CB8AC3E}">
        <p14:creationId xmlns:p14="http://schemas.microsoft.com/office/powerpoint/2010/main" val="413562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jpe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5.jpeg"/><Relationship Id="rId4" Type="http://schemas.openxmlformats.org/officeDocument/2006/relationships/diagramLayout" Target="../diagrams/layout2.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3D31689A-2057-413C-B4C1-8EC9C53A82A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
          <a:stretch/>
        </p:blipFill>
        <p:spPr>
          <a:xfrm>
            <a:off x="241221" y="240383"/>
            <a:ext cx="2846070" cy="3188029"/>
          </a:xfrm>
          <a:prstGeom prst="rect">
            <a:avLst/>
          </a:prstGeom>
        </p:spPr>
      </p:pic>
      <p:pic>
        <p:nvPicPr>
          <p:cNvPr id="3" name="Imagen 2">
            <a:extLst>
              <a:ext uri="{FF2B5EF4-FFF2-40B4-BE49-F238E27FC236}">
                <a16:creationId xmlns:a16="http://schemas.microsoft.com/office/drawing/2014/main" xmlns="" id="{A1BA51F3-142F-4542-8DCF-2D00350FD54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48965" y="240382"/>
            <a:ext cx="2846070" cy="3188029"/>
          </a:xfrm>
          <a:prstGeom prst="rect">
            <a:avLst/>
          </a:prstGeom>
        </p:spPr>
      </p:pic>
      <p:pic>
        <p:nvPicPr>
          <p:cNvPr id="11" name="Imagen 10">
            <a:extLst>
              <a:ext uri="{FF2B5EF4-FFF2-40B4-BE49-F238E27FC236}">
                <a16:creationId xmlns:a16="http://schemas.microsoft.com/office/drawing/2014/main" xmlns="" id="{DD750181-CA2B-4438-AC83-43AF81D082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56356" y="240383"/>
            <a:ext cx="2846070" cy="3188029"/>
          </a:xfrm>
          <a:prstGeom prst="rect">
            <a:avLst/>
          </a:prstGeom>
        </p:spPr>
      </p:pic>
      <p:cxnSp>
        <p:nvCxnSpPr>
          <p:cNvPr id="16" name="Straight Connector 15">
            <a:extLst>
              <a:ext uri="{FF2B5EF4-FFF2-40B4-BE49-F238E27FC236}">
                <a16:creationId xmlns:a16="http://schemas.microsoft.com/office/drawing/2014/main" xmlns="" id="{60188E89-AF78-40F6-B787-E9BD9C6256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43000" y="4334029"/>
            <a:ext cx="6858000" cy="0"/>
          </a:xfrm>
          <a:prstGeom prst="line">
            <a:avLst/>
          </a:prstGeom>
          <a:ln w="19050">
            <a:solidFill>
              <a:srgbClr val="5A95D8"/>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xmlns="" id="{46D30EC0-3DF1-480F-AC48-46E75D479FA9}"/>
              </a:ext>
            </a:extLst>
          </p:cNvPr>
          <p:cNvSpPr txBox="1"/>
          <p:nvPr/>
        </p:nvSpPr>
        <p:spPr>
          <a:xfrm>
            <a:off x="0" y="3588530"/>
            <a:ext cx="9143999" cy="707886"/>
          </a:xfrm>
          <a:prstGeom prst="rect">
            <a:avLst/>
          </a:prstGeom>
          <a:noFill/>
        </p:spPr>
        <p:txBody>
          <a:bodyPr wrap="square" rtlCol="0">
            <a:spAutoFit/>
          </a:bodyPr>
          <a:lstStyle/>
          <a:p>
            <a:pPr algn="ctr"/>
            <a:r>
              <a:rPr lang="es-ES" sz="4000">
                <a:ln w="0"/>
                <a:solidFill>
                  <a:schemeClr val="accent1">
                    <a:lumMod val="75000"/>
                  </a:schemeClr>
                </a:solidFill>
                <a:effectLst>
                  <a:outerShdw blurRad="38100" dist="19050" dir="2700000" algn="tl" rotWithShape="0">
                    <a:schemeClr val="dk1">
                      <a:alpha val="40000"/>
                    </a:schemeClr>
                  </a:outerShdw>
                </a:effectLst>
              </a:rPr>
              <a:t>COVENANT PRIMER</a:t>
            </a:r>
            <a:endParaRPr lang="es-ES" sz="4000" dirty="0">
              <a:ln w="0"/>
              <a:solidFill>
                <a:schemeClr val="accent1">
                  <a:lumMod val="75000"/>
                </a:schemeClr>
              </a:solidFill>
              <a:effectLst>
                <a:outerShdw blurRad="38100" dist="19050" dir="2700000" algn="tl" rotWithShape="0">
                  <a:schemeClr val="dk1">
                    <a:alpha val="40000"/>
                  </a:schemeClr>
                </a:outerShdw>
              </a:effectLst>
            </a:endParaRPr>
          </a:p>
        </p:txBody>
      </p:sp>
      <p:sp>
        <p:nvSpPr>
          <p:cNvPr id="14" name="CuadroTexto 13">
            <a:extLst>
              <a:ext uri="{FF2B5EF4-FFF2-40B4-BE49-F238E27FC236}">
                <a16:creationId xmlns:a16="http://schemas.microsoft.com/office/drawing/2014/main" xmlns="" id="{26B5CB20-A70F-4665-BD33-5DBF8B3B9C63}"/>
              </a:ext>
            </a:extLst>
          </p:cNvPr>
          <p:cNvSpPr txBox="1"/>
          <p:nvPr/>
        </p:nvSpPr>
        <p:spPr>
          <a:xfrm>
            <a:off x="3357501" y="4618504"/>
            <a:ext cx="2428998" cy="338554"/>
          </a:xfrm>
          <a:prstGeom prst="rect">
            <a:avLst/>
          </a:prstGeom>
          <a:noFill/>
        </p:spPr>
        <p:txBody>
          <a:bodyPr wrap="none" rtlCol="0">
            <a:spAutoFit/>
          </a:bodyPr>
          <a:lstStyle/>
          <a:p>
            <a:pPr algn="ctr"/>
            <a:r>
              <a:rPr lang="es-ES" sz="1600" b="1"/>
              <a:t>Lesson 2 for April 10, 2021</a:t>
            </a:r>
            <a:endParaRPr lang="es-ES" sz="1600" b="1" dirty="0"/>
          </a:p>
        </p:txBody>
      </p:sp>
    </p:spTree>
    <p:extLst>
      <p:ext uri="{BB962C8B-B14F-4D97-AF65-F5344CB8AC3E}">
        <p14:creationId xmlns:p14="http://schemas.microsoft.com/office/powerpoint/2010/main" val="26654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C7815B7-A44E-4FAE-A9A8-2F22F90D6950}"/>
              </a:ext>
            </a:extLst>
          </p:cNvPr>
          <p:cNvSpPr txBox="1"/>
          <p:nvPr/>
        </p:nvSpPr>
        <p:spPr>
          <a:xfrm>
            <a:off x="6853473" y="2953513"/>
            <a:ext cx="2290527" cy="2092881"/>
          </a:xfrm>
          <a:prstGeom prst="rect">
            <a:avLst/>
          </a:prstGeom>
          <a:noFill/>
        </p:spPr>
        <p:txBody>
          <a:bodyPr wrap="square" rtlCol="0">
            <a:spAutoFit/>
          </a:bodyPr>
          <a:lstStyle/>
          <a:p>
            <a:pPr>
              <a:spcBef>
                <a:spcPts val="1200"/>
              </a:spcBef>
            </a:pPr>
            <a:r>
              <a:rPr lang="es-ES" b="1">
                <a:solidFill>
                  <a:srgbClr val="FF6565"/>
                </a:solidFill>
                <a:effectLst>
                  <a:glow rad="127000">
                    <a:srgbClr val="042970"/>
                  </a:glow>
                  <a:outerShdw blurRad="38100" dist="38100" dir="2700000" algn="tl">
                    <a:srgbClr val="000000">
                      <a:alpha val="43137"/>
                    </a:srgbClr>
                  </a:outerShdw>
                </a:effectLst>
              </a:rPr>
              <a:t>The Eternal Covenant</a:t>
            </a:r>
            <a:endParaRPr lang="es-ES" b="1" dirty="0">
              <a:solidFill>
                <a:srgbClr val="FF6565"/>
              </a:solidFill>
              <a:effectLst>
                <a:glow rad="127000">
                  <a:srgbClr val="042970"/>
                </a:glow>
                <a:outerShdw blurRad="38100" dist="38100" dir="2700000" algn="tl">
                  <a:srgbClr val="000000">
                    <a:alpha val="43137"/>
                  </a:srgbClr>
                </a:outerShdw>
              </a:effectLst>
            </a:endParaRPr>
          </a:p>
          <a:p>
            <a:pPr>
              <a:spcBef>
                <a:spcPts val="1200"/>
              </a:spcBef>
            </a:pPr>
            <a:r>
              <a:rPr lang="es-ES" b="1">
                <a:solidFill>
                  <a:srgbClr val="B9E000"/>
                </a:solidFill>
                <a:effectLst>
                  <a:glow rad="127000">
                    <a:srgbClr val="042970"/>
                  </a:glow>
                  <a:outerShdw blurRad="38100" dist="38100" dir="2700000" algn="tl">
                    <a:srgbClr val="000000">
                      <a:alpha val="43137"/>
                    </a:srgbClr>
                  </a:outerShdw>
                </a:effectLst>
              </a:rPr>
              <a:t>Covenant with Noah</a:t>
            </a:r>
            <a:endParaRPr lang="es-ES" b="1" dirty="0">
              <a:solidFill>
                <a:srgbClr val="B9E000"/>
              </a:solidFill>
              <a:effectLst>
                <a:glow rad="127000">
                  <a:srgbClr val="042970"/>
                </a:glow>
                <a:outerShdw blurRad="38100" dist="38100" dir="2700000" algn="tl">
                  <a:srgbClr val="000000">
                    <a:alpha val="43137"/>
                  </a:srgbClr>
                </a:outerShdw>
              </a:effectLst>
            </a:endParaRPr>
          </a:p>
          <a:p>
            <a:pPr>
              <a:spcBef>
                <a:spcPts val="1200"/>
              </a:spcBef>
            </a:pPr>
            <a:r>
              <a:rPr lang="es-ES" b="1">
                <a:solidFill>
                  <a:srgbClr val="00F200"/>
                </a:solidFill>
                <a:effectLst>
                  <a:glow rad="127000">
                    <a:srgbClr val="042970"/>
                  </a:glow>
                  <a:outerShdw blurRad="38100" dist="38100" dir="2700000" algn="tl">
                    <a:srgbClr val="000000">
                      <a:alpha val="43137"/>
                    </a:srgbClr>
                  </a:outerShdw>
                </a:effectLst>
              </a:rPr>
              <a:t>Covenant with Abram</a:t>
            </a:r>
            <a:endParaRPr lang="es-ES" b="1" dirty="0">
              <a:solidFill>
                <a:srgbClr val="00F200"/>
              </a:solidFill>
              <a:effectLst>
                <a:glow rad="127000">
                  <a:srgbClr val="042970"/>
                </a:glow>
                <a:outerShdw blurRad="38100" dist="38100" dir="2700000" algn="tl">
                  <a:srgbClr val="000000">
                    <a:alpha val="43137"/>
                  </a:srgbClr>
                </a:outerShdw>
              </a:effectLst>
            </a:endParaRPr>
          </a:p>
          <a:p>
            <a:pPr>
              <a:spcBef>
                <a:spcPts val="1200"/>
              </a:spcBef>
            </a:pPr>
            <a:r>
              <a:rPr lang="es-ES" b="1">
                <a:solidFill>
                  <a:srgbClr val="FFA12F"/>
                </a:solidFill>
                <a:effectLst>
                  <a:glow rad="127000">
                    <a:srgbClr val="042970"/>
                  </a:glow>
                  <a:outerShdw blurRad="38100" dist="38100" dir="2700000" algn="tl">
                    <a:srgbClr val="000000">
                      <a:alpha val="43137"/>
                    </a:srgbClr>
                  </a:outerShdw>
                </a:effectLst>
              </a:rPr>
              <a:t>Covenant with Moses</a:t>
            </a:r>
            <a:endParaRPr lang="es-ES" b="1" dirty="0">
              <a:solidFill>
                <a:srgbClr val="FFA12F"/>
              </a:solidFill>
              <a:effectLst>
                <a:glow rad="127000">
                  <a:srgbClr val="042970"/>
                </a:glow>
                <a:outerShdw blurRad="38100" dist="38100" dir="2700000" algn="tl">
                  <a:srgbClr val="000000">
                    <a:alpha val="43137"/>
                  </a:srgbClr>
                </a:outerShdw>
              </a:effectLst>
            </a:endParaRPr>
          </a:p>
          <a:p>
            <a:pPr>
              <a:spcBef>
                <a:spcPts val="1200"/>
              </a:spcBef>
            </a:pPr>
            <a:r>
              <a:rPr lang="es-ES" b="1">
                <a:solidFill>
                  <a:srgbClr val="FCE200"/>
                </a:solidFill>
                <a:effectLst>
                  <a:glow rad="127000">
                    <a:srgbClr val="042970"/>
                  </a:glow>
                  <a:outerShdw blurRad="38100" dist="38100" dir="2700000" algn="tl">
                    <a:srgbClr val="000000">
                      <a:alpha val="43137"/>
                    </a:srgbClr>
                  </a:outerShdw>
                </a:effectLst>
              </a:rPr>
              <a:t>The New Covenant</a:t>
            </a:r>
            <a:endParaRPr lang="es-ES" b="1" dirty="0">
              <a:solidFill>
                <a:srgbClr val="FCE200"/>
              </a:solidFill>
              <a:effectLst>
                <a:glow rad="127000">
                  <a:srgbClr val="042970"/>
                </a:glow>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5ADD99E1-0FEA-4A42-BBDF-D8EF3CEBFCC4}"/>
              </a:ext>
            </a:extLst>
          </p:cNvPr>
          <p:cNvSpPr txBox="1"/>
          <p:nvPr/>
        </p:nvSpPr>
        <p:spPr>
          <a:xfrm>
            <a:off x="157513" y="133414"/>
            <a:ext cx="5570290" cy="2385268"/>
          </a:xfrm>
          <a:prstGeom prst="rect">
            <a:avLst/>
          </a:prstGeom>
          <a:noFill/>
        </p:spPr>
        <p:txBody>
          <a:bodyPr wrap="square" rtlCol="0">
            <a:spAutoFit/>
          </a:bodyPr>
          <a:lstStyle/>
          <a:p>
            <a:pPr>
              <a:spcBef>
                <a:spcPts val="600"/>
              </a:spcBef>
            </a:pPr>
            <a:r>
              <a:rPr lang="en-US" b="1"/>
              <a:t>After sin entered the world, God explained the rudiments of the plan of salvation to Adam and Eve. Since then, He’s been gradually revealing more aspects of the plan.</a:t>
            </a:r>
            <a:endParaRPr lang="es-ES" b="1" dirty="0"/>
          </a:p>
          <a:p>
            <a:pPr>
              <a:spcBef>
                <a:spcPts val="600"/>
              </a:spcBef>
            </a:pPr>
            <a:r>
              <a:rPr lang="en-US" b="1"/>
              <a:t>God explained salvation as an eternal covenant between humanity and Him. This covenant has been revealed in different ways in different moments of our history. The last one is known as “the New Covenant.”</a:t>
            </a:r>
            <a:endParaRPr lang="es-ES" b="1" dirty="0"/>
          </a:p>
        </p:txBody>
      </p:sp>
      <p:pic>
        <p:nvPicPr>
          <p:cNvPr id="7" name="Imagen 6">
            <a:extLst>
              <a:ext uri="{FF2B5EF4-FFF2-40B4-BE49-F238E27FC236}">
                <a16:creationId xmlns:a16="http://schemas.microsoft.com/office/drawing/2014/main" xmlns="" id="{C5C65F45-6B54-41EC-A5B3-3039EA82EF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6" y="2887623"/>
            <a:ext cx="6402360" cy="2241192"/>
          </a:xfrm>
          <a:prstGeom prst="rect">
            <a:avLst/>
          </a:prstGeom>
          <a:ln>
            <a:noFill/>
          </a:ln>
          <a:effectLst>
            <a:softEdge rad="112500"/>
          </a:effectLst>
        </p:spPr>
      </p:pic>
      <p:pic>
        <p:nvPicPr>
          <p:cNvPr id="13" name="Imagen 12">
            <a:extLst>
              <a:ext uri="{FF2B5EF4-FFF2-40B4-BE49-F238E27FC236}">
                <a16:creationId xmlns:a16="http://schemas.microsoft.com/office/drawing/2014/main" xmlns="" id="{E42005BC-E2F2-44E6-AFCF-C418197A53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39942" y="251633"/>
            <a:ext cx="2928325" cy="226570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9" name="Imagen 38">
            <a:extLst>
              <a:ext uri="{FF2B5EF4-FFF2-40B4-BE49-F238E27FC236}">
                <a16:creationId xmlns:a16="http://schemas.microsoft.com/office/drawing/2014/main" xmlns="" id="{C284BF60-22FF-41A3-B4F4-C62AE9395E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67269" y="3015106"/>
            <a:ext cx="270507" cy="256945"/>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xmlns="" id="{9E60C17E-CDF9-4DC1-9929-94E67502D4C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67269" y="4290244"/>
            <a:ext cx="270654" cy="256945"/>
          </a:xfrm>
          <a:prstGeom prst="rect">
            <a:avLst/>
          </a:prstGeom>
          <a:effectLst>
            <a:outerShdw blurRad="50800" dist="38100" dir="8100000" algn="tr" rotWithShape="0">
              <a:prstClr val="black">
                <a:alpha val="40000"/>
              </a:prstClr>
            </a:outerShdw>
          </a:effectLst>
        </p:spPr>
      </p:pic>
      <p:pic>
        <p:nvPicPr>
          <p:cNvPr id="41" name="Imagen 40">
            <a:extLst>
              <a:ext uri="{FF2B5EF4-FFF2-40B4-BE49-F238E27FC236}">
                <a16:creationId xmlns:a16="http://schemas.microsoft.com/office/drawing/2014/main" xmlns="" id="{13DECC60-CB89-4107-B8E3-79FD0A36D5D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67269" y="4715291"/>
            <a:ext cx="270507" cy="256945"/>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xmlns="" id="{81C2CB81-BD80-402E-A777-35AFD47985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67269" y="3440152"/>
            <a:ext cx="270351" cy="256945"/>
          </a:xfrm>
          <a:prstGeom prst="rect">
            <a:avLst/>
          </a:prstGeom>
          <a:effectLst>
            <a:outerShdw blurRad="50800" dist="38100" dir="8100000" algn="tr" rotWithShape="0">
              <a:prstClr val="black">
                <a:alpha val="40000"/>
              </a:prstClr>
            </a:outerShdw>
          </a:effectLst>
        </p:spPr>
      </p:pic>
      <p:pic>
        <p:nvPicPr>
          <p:cNvPr id="43" name="Imagen 42">
            <a:extLst>
              <a:ext uri="{FF2B5EF4-FFF2-40B4-BE49-F238E27FC236}">
                <a16:creationId xmlns:a16="http://schemas.microsoft.com/office/drawing/2014/main" xmlns="" id="{92FB5E6D-D4BE-44D3-A3E1-67CD5E6D6A0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567269" y="3865198"/>
            <a:ext cx="270500" cy="25694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7050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2" presetClass="entr" presetSubtype="1"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par>
                          <p:cTn id="43" fill="hold">
                            <p:stCondLst>
                              <p:cond delay="2000"/>
                            </p:stCondLst>
                            <p:childTnLst>
                              <p:par>
                                <p:cTn id="44" presetID="2" presetClass="entr" presetSubtype="1"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0-#ppt_h/2"/>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wipe(left)">
                                      <p:cBhvr>
                                        <p:cTn id="60" dur="500"/>
                                        <p:tgtEl>
                                          <p:spTgt spid="2">
                                            <p:txEl>
                                              <p:pRg st="3" end="3"/>
                                            </p:txEl>
                                          </p:spTgt>
                                        </p:tgtEl>
                                      </p:cBhvr>
                                    </p:animEffect>
                                  </p:childTnLst>
                                </p:cTn>
                              </p:par>
                            </p:childTnLst>
                          </p:cTn>
                        </p:par>
                        <p:par>
                          <p:cTn id="61" fill="hold">
                            <p:stCondLst>
                              <p:cond delay="4000"/>
                            </p:stCondLst>
                            <p:childTnLst>
                              <p:par>
                                <p:cTn id="62" presetID="2" presetClass="entr" presetSubtype="1"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0-#ppt_h/2"/>
                                          </p:val>
                                        </p:tav>
                                        <p:tav tm="100000">
                                          <p:val>
                                            <p:strVal val="#ppt_y"/>
                                          </p:val>
                                        </p:tav>
                                      </p:tavLst>
                                    </p:anim>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2">
                                            <p:txEl>
                                              <p:pRg st="4" end="4"/>
                                            </p:txEl>
                                          </p:spTgt>
                                        </p:tgtEl>
                                        <p:attrNameLst>
                                          <p:attrName>style.visibility</p:attrName>
                                        </p:attrNameLst>
                                      </p:cBhvr>
                                      <p:to>
                                        <p:strVal val="visible"/>
                                      </p:to>
                                    </p:set>
                                    <p:animEffect transition="in" filter="wipe(left)">
                                      <p:cBhvr>
                                        <p:cTn id="6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359B72B-2302-4060-996F-42CCEFA106E8}"/>
              </a:ext>
            </a:extLst>
          </p:cNvPr>
          <p:cNvSpPr txBox="1"/>
          <p:nvPr/>
        </p:nvSpPr>
        <p:spPr>
          <a:xfrm>
            <a:off x="0" y="-117042"/>
            <a:ext cx="9144000" cy="769441"/>
          </a:xfrm>
          <a:prstGeom prst="rect">
            <a:avLst/>
          </a:prstGeom>
          <a:noFill/>
        </p:spPr>
        <p:txBody>
          <a:bodyPr wrap="square">
            <a:spAutoFit/>
            <a:scene3d>
              <a:camera prst="orthographicFront"/>
              <a:lightRig rig="morning" dir="t">
                <a:rot lat="0" lon="0" rev="3600000"/>
              </a:lightRig>
            </a:scene3d>
            <a:sp3d extrusionH="57150" contourW="19050">
              <a:bevelT w="38100" h="38100" prst="angle"/>
              <a:contourClr>
                <a:schemeClr val="bg1"/>
              </a:contourClr>
            </a:sp3d>
          </a:bodyPr>
          <a:lstStyle/>
          <a:p>
            <a:pPr algn="ctr"/>
            <a:r>
              <a:rPr lang="es-ES" sz="4400" b="1" spc="600">
                <a:ln w="13462">
                  <a:noFill/>
                  <a:prstDash val="solid"/>
                </a:ln>
                <a:solidFill>
                  <a:srgbClr val="3E670D"/>
                </a:solidFill>
                <a:effectLst>
                  <a:outerShdw dist="38100" dir="2700000" algn="bl" rotWithShape="0">
                    <a:schemeClr val="accent5"/>
                  </a:outerShdw>
                </a:effectLst>
              </a:rPr>
              <a:t>THE ETERNAL COVENANT</a:t>
            </a:r>
            <a:endParaRPr lang="es-ES" sz="4400" b="1" spc="600" dirty="0">
              <a:ln w="13462">
                <a:noFill/>
                <a:prstDash val="solid"/>
              </a:ln>
              <a:solidFill>
                <a:srgbClr val="3E670D"/>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F6EC9A5C-328A-4C8E-8056-82A7F6792EFB}"/>
              </a:ext>
            </a:extLst>
          </p:cNvPr>
          <p:cNvSpPr txBox="1"/>
          <p:nvPr/>
        </p:nvSpPr>
        <p:spPr>
          <a:xfrm>
            <a:off x="693682" y="507436"/>
            <a:ext cx="8409346" cy="553998"/>
          </a:xfrm>
          <a:prstGeom prst="rect">
            <a:avLst/>
          </a:prstGeom>
          <a:noFill/>
        </p:spPr>
        <p:txBody>
          <a:bodyPr wrap="square">
            <a:spAutoFit/>
            <a:scene3d>
              <a:camera prst="orthographicFront"/>
              <a:lightRig rig="threePt" dir="t"/>
            </a:scene3d>
            <a:sp3d extrusionH="57150">
              <a:bevelT w="69850" h="38100" prst="cross"/>
            </a:sp3d>
          </a:bodyPr>
          <a:lstStyle/>
          <a:p>
            <a:r>
              <a:rPr lang="es-ES" sz="1500" b="1">
                <a:solidFill>
                  <a:schemeClr val="accent5">
                    <a:lumMod val="75000"/>
                  </a:schemeClr>
                </a:solidFill>
                <a:latin typeface="Comic Sans MS" panose="030F0702030302020204" pitchFamily="66" charset="0"/>
              </a:rPr>
              <a:t>“</a:t>
            </a:r>
            <a:r>
              <a:rPr lang="en-US" sz="1500" b="1">
                <a:solidFill>
                  <a:schemeClr val="accent5">
                    <a:lumMod val="75000"/>
                  </a:schemeClr>
                </a:solidFill>
                <a:latin typeface="Comic Sans MS" panose="030F0702030302020204" pitchFamily="66" charset="0"/>
              </a:rPr>
              <a:t>Now therefore, if you will indeed obey My voice and keep My covenant, then you shall be a special treasure to Me above all people; for all the earth is Mine.</a:t>
            </a:r>
            <a:r>
              <a:rPr lang="es-ES" sz="1500" b="1">
                <a:solidFill>
                  <a:schemeClr val="accent5">
                    <a:lumMod val="75000"/>
                  </a:schemeClr>
                </a:solidFill>
                <a:latin typeface="Comic Sans MS" panose="030F0702030302020204" pitchFamily="66" charset="0"/>
              </a:rPr>
              <a:t>” </a:t>
            </a:r>
            <a:r>
              <a:rPr lang="es-ES" sz="1400" b="1">
                <a:solidFill>
                  <a:schemeClr val="accent5">
                    <a:lumMod val="75000"/>
                  </a:schemeClr>
                </a:solidFill>
                <a:latin typeface="Comic Sans MS" panose="030F0702030302020204" pitchFamily="66" charset="0"/>
              </a:rPr>
              <a:t>(Exodus 19:5</a:t>
            </a:r>
            <a:r>
              <a:rPr lang="es-ES"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93967D26-6118-4A8F-AD37-22C915A70B89}"/>
              </a:ext>
            </a:extLst>
          </p:cNvPr>
          <p:cNvSpPr txBox="1"/>
          <p:nvPr/>
        </p:nvSpPr>
        <p:spPr>
          <a:xfrm>
            <a:off x="1496427" y="1093382"/>
            <a:ext cx="5299394" cy="2385268"/>
          </a:xfrm>
          <a:prstGeom prst="rect">
            <a:avLst/>
          </a:prstGeom>
          <a:noFill/>
        </p:spPr>
        <p:txBody>
          <a:bodyPr wrap="square" rtlCol="0">
            <a:spAutoFit/>
          </a:bodyPr>
          <a:lstStyle/>
          <a:p>
            <a:pPr>
              <a:spcBef>
                <a:spcPts val="600"/>
              </a:spcBef>
            </a:pPr>
            <a:r>
              <a:rPr lang="en-US" b="1"/>
              <a:t>God invites everyone to have a relationship with Him as a covenant. God has adapted this covenant to the epoch, place, and people involved.</a:t>
            </a:r>
            <a:endParaRPr lang="es-ES" b="1" dirty="0"/>
          </a:p>
          <a:p>
            <a:pPr>
              <a:spcBef>
                <a:spcPts val="600"/>
              </a:spcBef>
            </a:pPr>
            <a:r>
              <a:rPr lang="en-US" b="1"/>
              <a:t>“Covenant”–</a:t>
            </a:r>
            <a:r>
              <a:rPr lang="en-US" b="1" i="1"/>
              <a:t>berith</a:t>
            </a:r>
            <a:r>
              <a:rPr lang="en-US" b="1"/>
              <a:t> in Hebrew, </a:t>
            </a:r>
            <a:r>
              <a:rPr lang="en-US" b="1" i="1"/>
              <a:t>διαθήκη</a:t>
            </a:r>
            <a:r>
              <a:rPr lang="en-US" b="1"/>
              <a:t> in Greek– may be also translated as “testament” or “last will.” It lays the foundation of a relationship or an agreement between two people. The eternal covenant contains three basic elements:</a:t>
            </a:r>
            <a:endParaRPr lang="es-ES" b="1" dirty="0"/>
          </a:p>
        </p:txBody>
      </p:sp>
      <p:graphicFrame>
        <p:nvGraphicFramePr>
          <p:cNvPr id="2" name="Diagrama 1">
            <a:extLst>
              <a:ext uri="{FF2B5EF4-FFF2-40B4-BE49-F238E27FC236}">
                <a16:creationId xmlns:a16="http://schemas.microsoft.com/office/drawing/2014/main" xmlns="" id="{2984B69D-5223-4474-B8D6-0F26D60DCD86}"/>
              </a:ext>
            </a:extLst>
          </p:cNvPr>
          <p:cNvGraphicFramePr/>
          <p:nvPr>
            <p:extLst>
              <p:ext uri="{D42A27DB-BD31-4B8C-83A1-F6EECF244321}">
                <p14:modId xmlns:p14="http://schemas.microsoft.com/office/powerpoint/2010/main" val="3454874217"/>
              </p:ext>
            </p:extLst>
          </p:nvPr>
        </p:nvGraphicFramePr>
        <p:xfrm>
          <a:off x="76291" y="3450467"/>
          <a:ext cx="4495708" cy="165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60E51DD3-CC68-4809-8770-D2186DB5E747}"/>
              </a:ext>
            </a:extLst>
          </p:cNvPr>
          <p:cNvSpPr txBox="1"/>
          <p:nvPr/>
        </p:nvSpPr>
        <p:spPr>
          <a:xfrm>
            <a:off x="6634887" y="3528157"/>
            <a:ext cx="2509113" cy="1477328"/>
          </a:xfrm>
          <a:prstGeom prst="rect">
            <a:avLst/>
          </a:prstGeom>
          <a:noFill/>
        </p:spPr>
        <p:txBody>
          <a:bodyPr wrap="square" rtlCol="0">
            <a:spAutoFit/>
          </a:bodyPr>
          <a:lstStyle/>
          <a:p>
            <a:pPr>
              <a:spcBef>
                <a:spcPts val="600"/>
              </a:spcBef>
            </a:pPr>
            <a:r>
              <a:rPr lang="en-US" b="1"/>
              <a:t>In the Old Testament, the plan of salvation was shown through the sacrificial system that pointed at Christ.</a:t>
            </a:r>
            <a:endParaRPr lang="es-ES" b="1" dirty="0"/>
          </a:p>
        </p:txBody>
      </p:sp>
      <p:pic>
        <p:nvPicPr>
          <p:cNvPr id="4" name="Imagen 3">
            <a:extLst>
              <a:ext uri="{FF2B5EF4-FFF2-40B4-BE49-F238E27FC236}">
                <a16:creationId xmlns:a16="http://schemas.microsoft.com/office/drawing/2014/main" xmlns="" id="{4440FDF1-2072-4B8B-A7F1-6CB351AA6BB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125" y="1206913"/>
            <a:ext cx="1432302" cy="214845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C1145385-36AF-4B29-860D-55705EA87B9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849962" y="1206913"/>
            <a:ext cx="2186024" cy="2148453"/>
          </a:xfrm>
          <a:prstGeom prst="rect">
            <a:avLst/>
          </a:prstGeom>
          <a:ln w="38100" cap="sq">
            <a:solidFill>
              <a:srgbClr val="3E670D"/>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2545E298-D510-4C92-9C34-1C9A320EBE3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59783" y="3421203"/>
            <a:ext cx="1887320" cy="1639518"/>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544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5D62DFC0-A559-4A05-A03E-33D0C86CB1D0}"/>
                                            </p:graphicEl>
                                          </p:spTgt>
                                        </p:tgtEl>
                                        <p:attrNameLst>
                                          <p:attrName>style.visibility</p:attrName>
                                        </p:attrNameLst>
                                      </p:cBhvr>
                                      <p:to>
                                        <p:strVal val="visible"/>
                                      </p:to>
                                    </p:set>
                                    <p:anim calcmode="lin" valueType="num">
                                      <p:cBhvr>
                                        <p:cTn id="46" dur="500" fill="hold"/>
                                        <p:tgtEl>
                                          <p:spTgt spid="2">
                                            <p:graphicEl>
                                              <a:dgm id="{5D62DFC0-A559-4A05-A03E-33D0C86CB1D0}"/>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5D62DFC0-A559-4A05-A03E-33D0C86CB1D0}"/>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5D62DFC0-A559-4A05-A03E-33D0C86CB1D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C79F08-C21C-4939-B0C2-C2B422C8B7A3}"/>
                                            </p:graphicEl>
                                          </p:spTgt>
                                        </p:tgtEl>
                                        <p:attrNameLst>
                                          <p:attrName>style.visibility</p:attrName>
                                        </p:attrNameLst>
                                      </p:cBhvr>
                                      <p:to>
                                        <p:strVal val="visible"/>
                                      </p:to>
                                    </p:set>
                                    <p:anim calcmode="lin" valueType="num">
                                      <p:cBhvr>
                                        <p:cTn id="53" dur="500" fill="hold"/>
                                        <p:tgtEl>
                                          <p:spTgt spid="2">
                                            <p:graphicEl>
                                              <a:dgm id="{D9C79F08-C21C-4939-B0C2-C2B422C8B7A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C79F08-C21C-4939-B0C2-C2B422C8B7A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C79F08-C21C-4939-B0C2-C2B422C8B7A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11F239C8-B44E-42CF-BD1D-E34C0C072D56}"/>
                                            </p:graphicEl>
                                          </p:spTgt>
                                        </p:tgtEl>
                                        <p:attrNameLst>
                                          <p:attrName>style.visibility</p:attrName>
                                        </p:attrNameLst>
                                      </p:cBhvr>
                                      <p:to>
                                        <p:strVal val="visible"/>
                                      </p:to>
                                    </p:set>
                                    <p:anim calcmode="lin" valueType="num">
                                      <p:cBhvr>
                                        <p:cTn id="60" dur="500" fill="hold"/>
                                        <p:tgtEl>
                                          <p:spTgt spid="2">
                                            <p:graphicEl>
                                              <a:dgm id="{11F239C8-B44E-42CF-BD1D-E34C0C072D5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11F239C8-B44E-42CF-BD1D-E34C0C072D5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11F239C8-B44E-42CF-BD1D-E34C0C072D5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1+#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p:bldSub>
          <a:bldDgm bld="one"/>
        </p:bldSub>
      </p:bldGraphic>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5090196-91D0-438A-A43E-E5E296E8CBFE}"/>
              </a:ext>
            </a:extLst>
          </p:cNvPr>
          <p:cNvSpPr txBox="1"/>
          <p:nvPr/>
        </p:nvSpPr>
        <p:spPr>
          <a:xfrm>
            <a:off x="0" y="0"/>
            <a:ext cx="4906237" cy="646331"/>
          </a:xfrm>
          <a:prstGeom prst="rect">
            <a:avLst/>
          </a:prstGeom>
          <a:noFill/>
        </p:spPr>
        <p:txBody>
          <a:bodyPr wrap="square">
            <a:spAutoFit/>
          </a:bodyPr>
          <a:lstStyle/>
          <a:p>
            <a:pPr algn="ctr"/>
            <a:r>
              <a:rPr lang="es-ES" sz="3600" b="1" spc="50">
                <a:ln w="0"/>
                <a:solidFill>
                  <a:schemeClr val="bg2"/>
                </a:solidFill>
                <a:effectLst>
                  <a:innerShdw blurRad="63500" dist="50800" dir="13500000">
                    <a:srgbClr val="000000">
                      <a:alpha val="50000"/>
                    </a:srgbClr>
                  </a:innerShdw>
                </a:effectLst>
              </a:rPr>
              <a:t>COVENANT WITH NOAH</a:t>
            </a:r>
            <a:endParaRPr lang="es-ES" sz="3600" b="1" spc="50" dirty="0">
              <a:ln w="0"/>
              <a:solidFill>
                <a:schemeClr val="bg2"/>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xmlns="" id="{C0DD4F2D-CF83-4D07-9A9D-D57634B04AF5}"/>
              </a:ext>
            </a:extLst>
          </p:cNvPr>
          <p:cNvSpPr txBox="1"/>
          <p:nvPr/>
        </p:nvSpPr>
        <p:spPr>
          <a:xfrm>
            <a:off x="11149" y="649909"/>
            <a:ext cx="4953004" cy="784830"/>
          </a:xfrm>
          <a:prstGeom prst="rect">
            <a:avLst/>
          </a:prstGeom>
          <a:noFill/>
        </p:spPr>
        <p:txBody>
          <a:bodyPr wrap="square">
            <a:spAutoFit/>
          </a:bodyPr>
          <a:lstStyle/>
          <a:p>
            <a:r>
              <a:rPr lang="es-ES" sz="1500" b="1">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sz="1500" b="1">
                <a:solidFill>
                  <a:srgbClr val="FFFF99"/>
                </a:solidFill>
                <a:effectLst>
                  <a:outerShdw blurRad="38100" dist="38100" dir="2700000" algn="tl">
                    <a:srgbClr val="000000">
                      <a:alpha val="43137"/>
                    </a:srgbClr>
                  </a:outerShdw>
                </a:effectLst>
                <a:latin typeface="Comic Sans MS" panose="030F0702030302020204" pitchFamily="66" charset="0"/>
              </a:rPr>
              <a:t>But I will establish My covenant with you; and you shall go into the ark—you, your sons, your wife, and your sons’ wives with you.</a:t>
            </a:r>
            <a:r>
              <a:rPr lang="es-ES" sz="1500" b="1">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1400" b="1">
                <a:solidFill>
                  <a:srgbClr val="FFFF99"/>
                </a:solidFill>
                <a:effectLst>
                  <a:outerShdw blurRad="38100" dist="38100" dir="2700000" algn="tl">
                    <a:srgbClr val="000000">
                      <a:alpha val="43137"/>
                    </a:srgbClr>
                  </a:outerShdw>
                </a:effectLst>
                <a:latin typeface="Comic Sans MS" panose="030F0702030302020204" pitchFamily="66" charset="0"/>
              </a:rPr>
              <a:t>(Genesis </a:t>
            </a:r>
            <a:r>
              <a:rPr lang="es-ES" sz="1400" b="1" dirty="0">
                <a:solidFill>
                  <a:srgbClr val="FFFF99"/>
                </a:solidFill>
                <a:effectLst>
                  <a:outerShdw blurRad="38100" dist="38100" dir="2700000" algn="tl">
                    <a:srgbClr val="000000">
                      <a:alpha val="43137"/>
                    </a:srgbClr>
                  </a:outerShdw>
                </a:effectLst>
                <a:latin typeface="Comic Sans MS" panose="030F0702030302020204" pitchFamily="66" charset="0"/>
              </a:rPr>
              <a:t>6:18)</a:t>
            </a:r>
            <a:endParaRPr lang="es-ES" sz="1600"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27CF1460-E315-4699-BD56-0E546C794739}"/>
              </a:ext>
            </a:extLst>
          </p:cNvPr>
          <p:cNvSpPr txBox="1"/>
          <p:nvPr/>
        </p:nvSpPr>
        <p:spPr>
          <a:xfrm>
            <a:off x="71584" y="1422913"/>
            <a:ext cx="4808267" cy="3724096"/>
          </a:xfrm>
          <a:prstGeom prst="rect">
            <a:avLst/>
          </a:prstGeom>
          <a:noFill/>
        </p:spPr>
        <p:txBody>
          <a:bodyPr wrap="square" rtlCol="0">
            <a:spAutoFit/>
          </a:bodyPr>
          <a:lstStyle/>
          <a:p>
            <a:pPr>
              <a:spcBef>
                <a:spcPts val="600"/>
              </a:spcBef>
            </a:pPr>
            <a:r>
              <a:rPr lang="en-US" sz="1700" b="1">
                <a:solidFill>
                  <a:schemeClr val="bg1"/>
                </a:solidFill>
                <a:effectLst>
                  <a:glow rad="127000">
                    <a:srgbClr val="6D1901"/>
                  </a:glow>
                </a:effectLst>
              </a:rPr>
              <a:t>The word “covenant” is used in the above verse for the first time in the Bible. Its context is the announcement of the Flood that would destroy the world.</a:t>
            </a:r>
            <a:endParaRPr lang="es-ES" sz="1700" b="1" dirty="0">
              <a:solidFill>
                <a:schemeClr val="bg1"/>
              </a:solidFill>
              <a:effectLst>
                <a:glow rad="127000">
                  <a:srgbClr val="6D1901"/>
                </a:glow>
              </a:effectLst>
            </a:endParaRPr>
          </a:p>
          <a:p>
            <a:pPr>
              <a:spcBef>
                <a:spcPts val="600"/>
              </a:spcBef>
            </a:pPr>
            <a:r>
              <a:rPr lang="en-US" sz="1700" b="1">
                <a:solidFill>
                  <a:schemeClr val="bg1"/>
                </a:solidFill>
                <a:effectLst>
                  <a:glow rad="127000">
                    <a:srgbClr val="6D1901"/>
                  </a:glow>
                </a:effectLst>
              </a:rPr>
              <a:t>It’s a bilateral covenant. God promised to save Noah and his family (and actually anyone who would have wanted to enter the ark with them).</a:t>
            </a:r>
            <a:endParaRPr lang="es-ES" sz="1700" b="1" dirty="0">
              <a:solidFill>
                <a:schemeClr val="bg1"/>
              </a:solidFill>
              <a:effectLst>
                <a:glow rad="127000">
                  <a:srgbClr val="6D1901"/>
                </a:glow>
              </a:effectLst>
            </a:endParaRPr>
          </a:p>
          <a:p>
            <a:pPr>
              <a:spcBef>
                <a:spcPts val="600"/>
              </a:spcBef>
            </a:pPr>
            <a:r>
              <a:rPr lang="en-US" sz="1700" b="1">
                <a:solidFill>
                  <a:schemeClr val="bg1"/>
                </a:solidFill>
                <a:effectLst>
                  <a:glow rad="127000">
                    <a:srgbClr val="6D1901"/>
                  </a:glow>
                </a:effectLst>
              </a:rPr>
              <a:t>Noah had to build an ark and enter it. If Noah had not fulfilled his part of the covenant, God could not have fulfilled His.</a:t>
            </a:r>
            <a:endParaRPr lang="es-ES" sz="1700" b="1" dirty="0">
              <a:solidFill>
                <a:schemeClr val="bg1"/>
              </a:solidFill>
              <a:effectLst>
                <a:glow rad="127000">
                  <a:srgbClr val="6D1901"/>
                </a:glow>
              </a:effectLst>
            </a:endParaRPr>
          </a:p>
          <a:p>
            <a:pPr>
              <a:spcBef>
                <a:spcPts val="600"/>
              </a:spcBef>
            </a:pPr>
            <a:r>
              <a:rPr lang="en-US" sz="1700" b="1">
                <a:solidFill>
                  <a:schemeClr val="bg1"/>
                </a:solidFill>
                <a:effectLst>
                  <a:glow rad="127000">
                    <a:srgbClr val="6D1901"/>
                  </a:glow>
                </a:effectLst>
              </a:rPr>
              <a:t>God is always true to His word. He can only be prevented from fulfilling His promises if we stubbornly reject His help.</a:t>
            </a:r>
            <a:endParaRPr lang="es-ES" sz="1700" b="1" dirty="0">
              <a:solidFill>
                <a:schemeClr val="bg1"/>
              </a:solidFill>
              <a:effectLst>
                <a:glow rad="127000">
                  <a:srgbClr val="6D1901"/>
                </a:glow>
              </a:effectLst>
            </a:endParaRPr>
          </a:p>
        </p:txBody>
      </p:sp>
      <p:pic>
        <p:nvPicPr>
          <p:cNvPr id="6" name="Imagen 5">
            <a:extLst>
              <a:ext uri="{FF2B5EF4-FFF2-40B4-BE49-F238E27FC236}">
                <a16:creationId xmlns:a16="http://schemas.microsoft.com/office/drawing/2014/main" xmlns="" id="{D546EAC3-AC78-4F8B-AF71-38BD63C26E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53005" y="122760"/>
            <a:ext cx="2014321" cy="1134063"/>
          </a:xfrm>
          <a:prstGeom prst="snip2DiagRect">
            <a:avLst>
              <a:gd name="adj1" fmla="val 0"/>
              <a:gd name="adj2" fmla="val 15481"/>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417FA5B3-B0B6-4F41-84BA-917E637574D4}"/>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7056072" y="2639156"/>
            <a:ext cx="2016000" cy="1132033"/>
          </a:xfrm>
          <a:prstGeom prst="snip2DiagRect">
            <a:avLst>
              <a:gd name="adj1" fmla="val 1680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C7F87C26-7BF3-407A-9D40-15FA54D58CF7}"/>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7063078" y="1379943"/>
            <a:ext cx="2016000" cy="1134063"/>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6C747556-575B-440A-8301-6861D57CC77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56072" y="3893725"/>
            <a:ext cx="2014321" cy="1133202"/>
          </a:xfrm>
          <a:prstGeom prst="snip2DiagRect">
            <a:avLst>
              <a:gd name="adj1" fmla="val 0"/>
              <a:gd name="adj2" fmla="val 16784"/>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A0F8C561-064A-4A9D-A367-395D6FF9908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53004" y="1379943"/>
            <a:ext cx="2014321" cy="1134063"/>
          </a:xfrm>
          <a:prstGeom prst="snip2DiagRect">
            <a:avLst>
              <a:gd name="adj1" fmla="val 17448"/>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xmlns="" id="{B79D7252-D10D-4DA1-BFC0-4A1CC079927F}"/>
              </a:ext>
            </a:extLst>
          </p:cNvPr>
          <p:cNvPicPr>
            <a:picLocks/>
          </p:cNvPicPr>
          <p:nvPr/>
        </p:nvPicPr>
        <p:blipFill>
          <a:blip r:embed="rId8" cstate="print">
            <a:extLst>
              <a:ext uri="{28A0092B-C50C-407E-A947-70E740481C1C}">
                <a14:useLocalDpi xmlns:a14="http://schemas.microsoft.com/office/drawing/2010/main"/>
              </a:ext>
            </a:extLst>
          </a:blip>
          <a:stretch>
            <a:fillRect/>
          </a:stretch>
        </p:blipFill>
        <p:spPr>
          <a:xfrm>
            <a:off x="7063078" y="123774"/>
            <a:ext cx="2016000" cy="1132033"/>
          </a:xfrm>
          <a:prstGeom prst="snip2DiagRect">
            <a:avLst>
              <a:gd name="adj1" fmla="val 1548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a:extLst>
              <a:ext uri="{FF2B5EF4-FFF2-40B4-BE49-F238E27FC236}">
                <a16:creationId xmlns:a16="http://schemas.microsoft.com/office/drawing/2014/main" xmlns="" id="{1791FB73-8204-4341-8392-1A460F58E65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53004" y="2637126"/>
            <a:ext cx="2014321" cy="1134063"/>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xmlns="" id="{FCBDE69B-B8FE-42FB-8A0E-E3E8DC3AACCA}"/>
              </a:ext>
            </a:extLst>
          </p:cNvPr>
          <p:cNvPicPr>
            <a:picLocks/>
          </p:cNvPicPr>
          <p:nvPr/>
        </p:nvPicPr>
        <p:blipFill>
          <a:blip r:embed="rId10" cstate="print">
            <a:extLst>
              <a:ext uri="{28A0092B-C50C-407E-A947-70E740481C1C}">
                <a14:useLocalDpi xmlns:a14="http://schemas.microsoft.com/office/drawing/2010/main"/>
              </a:ext>
            </a:extLst>
          </a:blip>
          <a:stretch>
            <a:fillRect/>
          </a:stretch>
        </p:blipFill>
        <p:spPr>
          <a:xfrm>
            <a:off x="4951325" y="3894309"/>
            <a:ext cx="2016000" cy="1132033"/>
          </a:xfrm>
          <a:prstGeom prst="snip2DiagRect">
            <a:avLst>
              <a:gd name="adj1" fmla="val 15481"/>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38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50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wipe(left)">
                                      <p:cBhvr>
                                        <p:cTn id="63" dur="5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wipe(left)">
                                      <p:cBhvr>
                                        <p:cTn id="68" dur="5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Effect transition="in" filter="wipe(left)">
                                      <p:cBhvr>
                                        <p:cTn id="73" dur="500"/>
                                        <p:tgtEl>
                                          <p:spTgt spid="5">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
                                            <p:txEl>
                                              <p:pRg st="3" end="3"/>
                                            </p:txEl>
                                          </p:spTgt>
                                        </p:tgtEl>
                                        <p:attrNameLst>
                                          <p:attrName>style.visibility</p:attrName>
                                        </p:attrNameLst>
                                      </p:cBhvr>
                                      <p:to>
                                        <p:strVal val="visible"/>
                                      </p:to>
                                    </p:set>
                                    <p:animEffect transition="in" filter="wipe(left)">
                                      <p:cBhvr>
                                        <p:cTn id="7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C113F82-7C55-46CF-A3E9-260929F5A096}"/>
              </a:ext>
            </a:extLst>
          </p:cNvPr>
          <p:cNvSpPr txBox="1"/>
          <p:nvPr/>
        </p:nvSpPr>
        <p:spPr>
          <a:xfrm>
            <a:off x="0" y="-132194"/>
            <a:ext cx="9143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rgbClr val="FFFFCD"/>
                </a:solidFill>
              </a:rPr>
              <a:t>COVENANT WITH ABRAM</a:t>
            </a:r>
            <a:endParaRPr lang="es-ES" sz="4400" b="1" dirty="0">
              <a:ln/>
              <a:solidFill>
                <a:srgbClr val="FFFFCD"/>
              </a:solidFill>
            </a:endParaRPr>
          </a:p>
        </p:txBody>
      </p:sp>
      <p:sp>
        <p:nvSpPr>
          <p:cNvPr id="6" name="CuadroTexto 5">
            <a:extLst>
              <a:ext uri="{FF2B5EF4-FFF2-40B4-BE49-F238E27FC236}">
                <a16:creationId xmlns:a16="http://schemas.microsoft.com/office/drawing/2014/main" xmlns="" id="{4B22CECB-A0D7-4917-8C9D-E87F67BC3E52}"/>
              </a:ext>
            </a:extLst>
          </p:cNvPr>
          <p:cNvSpPr txBox="1"/>
          <p:nvPr/>
        </p:nvSpPr>
        <p:spPr>
          <a:xfrm>
            <a:off x="0" y="555543"/>
            <a:ext cx="9103363" cy="523220"/>
          </a:xfrm>
          <a:prstGeom prst="rect">
            <a:avLst/>
          </a:prstGeom>
          <a:noFill/>
        </p:spPr>
        <p:txBody>
          <a:bodyPr wrap="square">
            <a:spAutoFit/>
          </a:bodyPr>
          <a:lstStyle/>
          <a:p>
            <a:pPr algn="ctr"/>
            <a:r>
              <a:rPr lang="es-ES" sz="1400" b="1">
                <a:solidFill>
                  <a:srgbClr val="917327"/>
                </a:solidFill>
                <a:latin typeface="Comic Sans MS" panose="030F0702030302020204" pitchFamily="66" charset="0"/>
              </a:rPr>
              <a:t>“</a:t>
            </a:r>
            <a:r>
              <a:rPr lang="en-US" sz="1400" b="1">
                <a:solidFill>
                  <a:srgbClr val="917327"/>
                </a:solidFill>
                <a:latin typeface="Comic Sans MS" panose="030F0702030302020204" pitchFamily="66" charset="0"/>
              </a:rPr>
              <a:t>On the same day the Lord made a covenant with Abram, saying: ‘To your descendants I have given this land, from the river of Egypt to the great river, the River Euphrates.’</a:t>
            </a:r>
            <a:r>
              <a:rPr lang="es-ES" sz="1400" b="1">
                <a:solidFill>
                  <a:srgbClr val="917327"/>
                </a:solidFill>
                <a:latin typeface="Comic Sans MS" panose="030F0702030302020204" pitchFamily="66" charset="0"/>
              </a:rPr>
              <a:t>” (Genesis </a:t>
            </a:r>
            <a:r>
              <a:rPr lang="es-ES" sz="1400" b="1" dirty="0">
                <a:solidFill>
                  <a:srgbClr val="917327"/>
                </a:solidFill>
                <a:latin typeface="Comic Sans MS" panose="030F0702030302020204" pitchFamily="66" charset="0"/>
              </a:rPr>
              <a:t>15:18)</a:t>
            </a:r>
          </a:p>
        </p:txBody>
      </p:sp>
      <p:sp>
        <p:nvSpPr>
          <p:cNvPr id="7" name="CuadroTexto 6">
            <a:extLst>
              <a:ext uri="{FF2B5EF4-FFF2-40B4-BE49-F238E27FC236}">
                <a16:creationId xmlns:a16="http://schemas.microsoft.com/office/drawing/2014/main" xmlns="" id="{7817A9EC-408F-4B32-A56A-0DCF771C2D84}"/>
              </a:ext>
            </a:extLst>
          </p:cNvPr>
          <p:cNvSpPr txBox="1"/>
          <p:nvPr/>
        </p:nvSpPr>
        <p:spPr>
          <a:xfrm>
            <a:off x="4338667" y="1244206"/>
            <a:ext cx="4783613" cy="3647152"/>
          </a:xfrm>
          <a:prstGeom prst="rect">
            <a:avLst/>
          </a:prstGeom>
          <a:noFill/>
        </p:spPr>
        <p:txBody>
          <a:bodyPr wrap="square" rtlCol="0">
            <a:spAutoFit/>
          </a:bodyPr>
          <a:lstStyle/>
          <a:p>
            <a:pPr>
              <a:spcBef>
                <a:spcPts val="600"/>
              </a:spcBef>
            </a:pPr>
            <a:r>
              <a:rPr lang="en-US" sz="1700" b="1"/>
              <a:t>Before His formal covenant with Abraham, God promised to bless him and to bless all the nations of the Earth through him (Genesis 12:1-3). That is, He promised him that the Savior of the world would be one of his descendants (Galatians 3:16).</a:t>
            </a:r>
            <a:endParaRPr lang="es-ES" sz="1700" b="1" dirty="0"/>
          </a:p>
          <a:p>
            <a:pPr>
              <a:spcBef>
                <a:spcPts val="600"/>
              </a:spcBef>
            </a:pPr>
            <a:r>
              <a:rPr lang="en-US" sz="1700" b="1"/>
              <a:t>Once the relationship between them was established, God formalized His covenant with him (Genesis 15). Abram believed in God’s promises and was justified (v. 6), and therefore prepared to obey and fulfill the terms of the covenant (Genesis 18:19).</a:t>
            </a:r>
            <a:endParaRPr lang="es-ES" sz="1700" b="1" dirty="0"/>
          </a:p>
          <a:p>
            <a:pPr>
              <a:spcBef>
                <a:spcPts val="600"/>
              </a:spcBef>
            </a:pPr>
            <a:r>
              <a:rPr lang="en-US" sz="1700" b="1"/>
              <a:t>Our obedience to God is a response of faith to everything He has already done for us (1Jn. 4:19).</a:t>
            </a:r>
            <a:endParaRPr lang="es-ES" sz="1700" b="1" dirty="0"/>
          </a:p>
        </p:txBody>
      </p:sp>
      <p:pic>
        <p:nvPicPr>
          <p:cNvPr id="10" name="Imagen 9">
            <a:extLst>
              <a:ext uri="{FF2B5EF4-FFF2-40B4-BE49-F238E27FC236}">
                <a16:creationId xmlns:a16="http://schemas.microsoft.com/office/drawing/2014/main" xmlns="" id="{F917AF97-584D-4111-BCCE-CC9235017C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38" y="3811454"/>
            <a:ext cx="2105486" cy="1185388"/>
          </a:xfrm>
          <a:prstGeom prst="round2DiagRect">
            <a:avLst>
              <a:gd name="adj1" fmla="val 0"/>
              <a:gd name="adj2" fmla="val 16662"/>
            </a:avLst>
          </a:prstGeom>
          <a:ln w="19050" cap="sq">
            <a:solidFill>
              <a:srgbClr val="4C4C1A"/>
            </a:solidFill>
            <a:miter lim="800000"/>
          </a:ln>
          <a:effectLst/>
        </p:spPr>
      </p:pic>
      <p:pic>
        <p:nvPicPr>
          <p:cNvPr id="11" name="Imagen 10">
            <a:extLst>
              <a:ext uri="{FF2B5EF4-FFF2-40B4-BE49-F238E27FC236}">
                <a16:creationId xmlns:a16="http://schemas.microsoft.com/office/drawing/2014/main" xmlns="" id="{784C7E71-3198-4A2F-AD15-55319DB61A4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95604" y="2496583"/>
            <a:ext cx="2107357" cy="1185388"/>
          </a:xfrm>
          <a:prstGeom prst="round2DiagRect">
            <a:avLst>
              <a:gd name="adj1" fmla="val 17901"/>
              <a:gd name="adj2" fmla="val 16662"/>
            </a:avLst>
          </a:prstGeom>
          <a:ln w="19050" cap="sq">
            <a:solidFill>
              <a:srgbClr val="4C4C1A"/>
            </a:solidFill>
            <a:miter lim="800000"/>
          </a:ln>
          <a:effectLst/>
        </p:spPr>
      </p:pic>
      <p:pic>
        <p:nvPicPr>
          <p:cNvPr id="12" name="Imagen 11">
            <a:extLst>
              <a:ext uri="{FF2B5EF4-FFF2-40B4-BE49-F238E27FC236}">
                <a16:creationId xmlns:a16="http://schemas.microsoft.com/office/drawing/2014/main" xmlns="" id="{D317B6E8-0533-4A0E-98E6-80E4B1700E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97350" y="1182272"/>
            <a:ext cx="2105486" cy="1184335"/>
          </a:xfrm>
          <a:prstGeom prst="round2DiagRect">
            <a:avLst>
              <a:gd name="adj1" fmla="val 0"/>
              <a:gd name="adj2" fmla="val 17295"/>
            </a:avLst>
          </a:prstGeom>
          <a:ln w="19050" cap="sq">
            <a:solidFill>
              <a:srgbClr val="4C4C1A"/>
            </a:solidFill>
            <a:miter lim="800000"/>
          </a:ln>
          <a:effectLst/>
        </p:spPr>
      </p:pic>
      <p:pic>
        <p:nvPicPr>
          <p:cNvPr id="13" name="Imagen 12">
            <a:extLst>
              <a:ext uri="{FF2B5EF4-FFF2-40B4-BE49-F238E27FC236}">
                <a16:creationId xmlns:a16="http://schemas.microsoft.com/office/drawing/2014/main" xmlns="" id="{57F4F63A-FC60-4DBF-9450-2292846D617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95605" y="3811946"/>
            <a:ext cx="2107358" cy="1184335"/>
          </a:xfrm>
          <a:prstGeom prst="round2DiagRect">
            <a:avLst>
              <a:gd name="adj1" fmla="val 16667"/>
              <a:gd name="adj2" fmla="val 0"/>
            </a:avLst>
          </a:prstGeom>
          <a:ln w="19050" cap="sq">
            <a:solidFill>
              <a:srgbClr val="4C4C1A"/>
            </a:solidFill>
            <a:miter lim="800000"/>
          </a:ln>
          <a:effectLst/>
        </p:spPr>
      </p:pic>
      <p:pic>
        <p:nvPicPr>
          <p:cNvPr id="15" name="Imagen 14">
            <a:extLst>
              <a:ext uri="{FF2B5EF4-FFF2-40B4-BE49-F238E27FC236}">
                <a16:creationId xmlns:a16="http://schemas.microsoft.com/office/drawing/2014/main" xmlns="" id="{8EA411A4-5F3E-4BDD-95AA-26C2BCA9C11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637" y="2497881"/>
            <a:ext cx="2105486" cy="1184335"/>
          </a:xfrm>
          <a:prstGeom prst="round2DiagRect">
            <a:avLst>
              <a:gd name="adj1" fmla="val 16667"/>
              <a:gd name="adj2" fmla="val 17912"/>
            </a:avLst>
          </a:prstGeom>
          <a:ln w="19050" cap="sq">
            <a:solidFill>
              <a:srgbClr val="4C4C1A"/>
            </a:solidFill>
            <a:miter lim="800000"/>
          </a:ln>
          <a:effectLst/>
        </p:spPr>
      </p:pic>
      <p:pic>
        <p:nvPicPr>
          <p:cNvPr id="17" name="Imagen 16">
            <a:extLst>
              <a:ext uri="{FF2B5EF4-FFF2-40B4-BE49-F238E27FC236}">
                <a16:creationId xmlns:a16="http://schemas.microsoft.com/office/drawing/2014/main" xmlns="" id="{674886AF-E533-4A2A-97B2-97D952CC5DC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637" y="1183254"/>
            <a:ext cx="2105485" cy="1185388"/>
          </a:xfrm>
          <a:prstGeom prst="round2DiagRect">
            <a:avLst>
              <a:gd name="adj1" fmla="val 17896"/>
              <a:gd name="adj2" fmla="val 0"/>
            </a:avLst>
          </a:prstGeom>
          <a:ln w="19050" cap="sq">
            <a:solidFill>
              <a:srgbClr val="4C4C1A"/>
            </a:solidFill>
            <a:miter lim="800000"/>
          </a:ln>
          <a:effectLst/>
        </p:spPr>
      </p:pic>
    </p:spTree>
    <p:extLst>
      <p:ext uri="{BB962C8B-B14F-4D97-AF65-F5344CB8AC3E}">
        <p14:creationId xmlns:p14="http://schemas.microsoft.com/office/powerpoint/2010/main" val="17626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6" presetClass="entr" presetSubtype="4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Horizontal)">
                                      <p:cBhvr>
                                        <p:cTn id="24" dur="500"/>
                                        <p:tgtEl>
                                          <p:spTgt spid="15"/>
                                        </p:tgtEl>
                                      </p:cBhvr>
                                    </p:animEffect>
                                  </p:childTnLst>
                                </p:cTn>
                              </p:par>
                              <p:par>
                                <p:cTn id="25" presetID="16" presetClass="entr" presetSubtype="42"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Horizontal)">
                                      <p:cBhvr>
                                        <p:cTn id="27" dur="500"/>
                                        <p:tgtEl>
                                          <p:spTgt spid="11"/>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left)">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left)">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left)">
                                      <p:cBhvr>
                                        <p:cTn id="5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EC6834A-CDA5-41CB-AE4E-490811989C71}"/>
              </a:ext>
            </a:extLst>
          </p:cNvPr>
          <p:cNvSpPr txBox="1"/>
          <p:nvPr/>
        </p:nvSpPr>
        <p:spPr>
          <a:xfrm>
            <a:off x="0" y="-73150"/>
            <a:ext cx="9143999" cy="769441"/>
          </a:xfrm>
          <a:prstGeom prst="rect">
            <a:avLst/>
          </a:prstGeom>
          <a:noFill/>
        </p:spPr>
        <p:txBody>
          <a:bodyPr wrap="square">
            <a:spAutoFit/>
            <a:scene3d>
              <a:camera prst="orthographicFront"/>
              <a:lightRig rig="threePt" dir="t"/>
            </a:scene3d>
            <a:sp3d extrusionH="57150">
              <a:bevelT w="38100" h="38100" prst="slope"/>
            </a:sp3d>
          </a:bodyPr>
          <a:lstStyle/>
          <a:p>
            <a:pPr algn="ctr"/>
            <a:r>
              <a:rPr lang="es-ES" sz="4400" spc="60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rPr>
              <a:t>COVENANT WITH MOSES</a:t>
            </a:r>
            <a:endParaRPr lang="es-ES" sz="4400" spc="6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xmlns="" id="{2180D65D-F571-4F9C-B4C6-C0F18A7E2CD3}"/>
              </a:ext>
            </a:extLst>
          </p:cNvPr>
          <p:cNvSpPr txBox="1"/>
          <p:nvPr/>
        </p:nvSpPr>
        <p:spPr>
          <a:xfrm>
            <a:off x="0" y="604884"/>
            <a:ext cx="91439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chemeClr val="accent6">
                    <a:lumMod val="50000"/>
                  </a:schemeClr>
                </a:solidFill>
                <a:latin typeface="Comic Sans MS" panose="030F0702030302020204" pitchFamily="66" charset="0"/>
              </a:rPr>
              <a:t>“</a:t>
            </a:r>
            <a:r>
              <a:rPr lang="en-US" sz="1600" b="1" dirty="0">
                <a:solidFill>
                  <a:schemeClr val="accent6">
                    <a:lumMod val="50000"/>
                  </a:schemeClr>
                </a:solidFill>
                <a:latin typeface="Comic Sans MS" panose="030F0702030302020204" pitchFamily="66" charset="0"/>
              </a:rPr>
              <a:t>Now therefore, if you will indeed obey My voice and keep My covenant, then you shall be a special treasure to Me above all people; for all the earth is Mine.</a:t>
            </a:r>
            <a:r>
              <a:rPr lang="es-ES" sz="1600" b="1" dirty="0">
                <a:solidFill>
                  <a:schemeClr val="accent6">
                    <a:lumMod val="50000"/>
                  </a:schemeClr>
                </a:solidFill>
                <a:latin typeface="Comic Sans MS" panose="030F0702030302020204" pitchFamily="66" charset="0"/>
              </a:rPr>
              <a:t>” </a:t>
            </a:r>
            <a:r>
              <a:rPr lang="es-ES" sz="1400" b="1" dirty="0">
                <a:solidFill>
                  <a:schemeClr val="accent6">
                    <a:lumMod val="50000"/>
                  </a:schemeClr>
                </a:solidFill>
                <a:latin typeface="Comic Sans MS" panose="030F0702030302020204" pitchFamily="66" charset="0"/>
              </a:rPr>
              <a:t>(Exodus 19:5)</a:t>
            </a:r>
          </a:p>
        </p:txBody>
      </p:sp>
      <p:sp>
        <p:nvSpPr>
          <p:cNvPr id="5" name="CuadroTexto 4">
            <a:extLst>
              <a:ext uri="{FF2B5EF4-FFF2-40B4-BE49-F238E27FC236}">
                <a16:creationId xmlns:a16="http://schemas.microsoft.com/office/drawing/2014/main" xmlns="" id="{FC919AA3-D694-4714-82AE-8CF5E4E92C27}"/>
              </a:ext>
            </a:extLst>
          </p:cNvPr>
          <p:cNvSpPr txBox="1"/>
          <p:nvPr/>
        </p:nvSpPr>
        <p:spPr>
          <a:xfrm>
            <a:off x="75108" y="1130764"/>
            <a:ext cx="6147558" cy="615553"/>
          </a:xfrm>
          <a:prstGeom prst="rect">
            <a:avLst/>
          </a:prstGeom>
          <a:noFill/>
        </p:spPr>
        <p:txBody>
          <a:bodyPr wrap="square" rtlCol="0">
            <a:spAutoFit/>
          </a:bodyPr>
          <a:lstStyle/>
          <a:p>
            <a:pPr>
              <a:spcBef>
                <a:spcPts val="600"/>
              </a:spcBef>
            </a:pPr>
            <a:r>
              <a:rPr lang="en-US" sz="1700" b="1">
                <a:solidFill>
                  <a:schemeClr val="bg1"/>
                </a:solidFill>
                <a:effectLst>
                  <a:glow rad="127000">
                    <a:schemeClr val="tx1">
                      <a:lumMod val="65000"/>
                      <a:lumOff val="35000"/>
                    </a:schemeClr>
                  </a:glow>
                </a:effectLst>
              </a:rPr>
              <a:t>The covenant of God with Israel through Moses is the continuation of the covenant with Abraham, Isaac, and Jacob (Exodus 6:4-5).</a:t>
            </a:r>
            <a:endParaRPr lang="es-ES" sz="1700" b="1" dirty="0">
              <a:solidFill>
                <a:schemeClr val="bg1"/>
              </a:solidFill>
              <a:effectLst>
                <a:glow rad="127000">
                  <a:schemeClr val="tx1">
                    <a:lumMod val="65000"/>
                    <a:lumOff val="35000"/>
                  </a:schemeClr>
                </a:glow>
              </a:effectLst>
            </a:endParaRPr>
          </a:p>
        </p:txBody>
      </p:sp>
      <p:graphicFrame>
        <p:nvGraphicFramePr>
          <p:cNvPr id="2" name="Diagrama 1">
            <a:extLst>
              <a:ext uri="{FF2B5EF4-FFF2-40B4-BE49-F238E27FC236}">
                <a16:creationId xmlns:a16="http://schemas.microsoft.com/office/drawing/2014/main" xmlns="" id="{12B5A466-403F-4BD2-9DF2-C07BFF8B3D7E}"/>
              </a:ext>
            </a:extLst>
          </p:cNvPr>
          <p:cNvGraphicFramePr/>
          <p:nvPr>
            <p:extLst>
              <p:ext uri="{D42A27DB-BD31-4B8C-83A1-F6EECF244321}">
                <p14:modId xmlns:p14="http://schemas.microsoft.com/office/powerpoint/2010/main" val="90170162"/>
              </p:ext>
            </p:extLst>
          </p:nvPr>
        </p:nvGraphicFramePr>
        <p:xfrm>
          <a:off x="75109" y="1763773"/>
          <a:ext cx="6456320"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xmlns="" id="{98F65FAA-B5EA-4997-ADA5-B79802FDC5E3}"/>
              </a:ext>
            </a:extLst>
          </p:cNvPr>
          <p:cNvSpPr txBox="1"/>
          <p:nvPr/>
        </p:nvSpPr>
        <p:spPr>
          <a:xfrm>
            <a:off x="4571999" y="3080674"/>
            <a:ext cx="4572001" cy="2108269"/>
          </a:xfrm>
          <a:prstGeom prst="rect">
            <a:avLst/>
          </a:prstGeom>
          <a:noFill/>
        </p:spPr>
        <p:txBody>
          <a:bodyPr wrap="square" rtlCol="0">
            <a:spAutoFit/>
          </a:bodyPr>
          <a:lstStyle/>
          <a:p>
            <a:pPr>
              <a:spcBef>
                <a:spcPts val="600"/>
              </a:spcBef>
            </a:pPr>
            <a:r>
              <a:rPr lang="en-US" b="1"/>
              <a:t>It was a covenant of grace. God took the first step by saving Israel. Then, He gave them the Law so they would keep it as a natural response to the covenant.</a:t>
            </a:r>
            <a:endParaRPr lang="es-ES" b="1" dirty="0"/>
          </a:p>
          <a:p>
            <a:pPr>
              <a:spcBef>
                <a:spcPts val="600"/>
              </a:spcBef>
            </a:pPr>
            <a:r>
              <a:rPr lang="en-US" b="1"/>
              <a:t>The Gospel is the same. First, Christ saves us from sin. Then, He helps us to obey Him </a:t>
            </a:r>
            <a:br>
              <a:rPr lang="en-US" b="1"/>
            </a:br>
            <a:r>
              <a:rPr lang="en-US" b="1"/>
              <a:t>(1P. 2:24).</a:t>
            </a:r>
            <a:endParaRPr lang="es-ES" b="1" dirty="0"/>
          </a:p>
        </p:txBody>
      </p:sp>
      <p:pic>
        <p:nvPicPr>
          <p:cNvPr id="12" name="Imagen 11">
            <a:extLst>
              <a:ext uri="{FF2B5EF4-FFF2-40B4-BE49-F238E27FC236}">
                <a16:creationId xmlns:a16="http://schemas.microsoft.com/office/drawing/2014/main" xmlns="" id="{91DCF9D7-1DE4-4CD6-AC94-B1F78D4151F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1862" y="3191416"/>
            <a:ext cx="2946548" cy="1845592"/>
          </a:xfrm>
          <a:prstGeom prst="rect">
            <a:avLst/>
          </a:prstGeom>
          <a:ln w="19050">
            <a:solidFill>
              <a:schemeClr val="tx1"/>
            </a:solidFill>
          </a:ln>
        </p:spPr>
      </p:pic>
      <p:pic>
        <p:nvPicPr>
          <p:cNvPr id="14" name="Imagen 13">
            <a:extLst>
              <a:ext uri="{FF2B5EF4-FFF2-40B4-BE49-F238E27FC236}">
                <a16:creationId xmlns:a16="http://schemas.microsoft.com/office/drawing/2014/main" xmlns="" id="{5A15EF4A-5753-4A88-A96E-2D65CB8F3E7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58748" y="3184322"/>
            <a:ext cx="1355705" cy="1871551"/>
          </a:xfrm>
          <a:prstGeom prst="rect">
            <a:avLst/>
          </a:prstGeom>
        </p:spPr>
      </p:pic>
      <p:pic>
        <p:nvPicPr>
          <p:cNvPr id="9" name="Imagen 8">
            <a:extLst>
              <a:ext uri="{FF2B5EF4-FFF2-40B4-BE49-F238E27FC236}">
                <a16:creationId xmlns:a16="http://schemas.microsoft.com/office/drawing/2014/main" xmlns="" id="{A5188F20-53E0-4F72-8148-A420628AEAD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642527" y="1213292"/>
            <a:ext cx="2328018" cy="1887546"/>
          </a:xfrm>
          <a:prstGeom prst="roundRect">
            <a:avLst>
              <a:gd name="adj" fmla="val 85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29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1000"/>
                                        <p:tgtEl>
                                          <p:spTgt spid="9"/>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83AC0133-F042-48FD-8DAD-E5CC034001DC}"/>
                                            </p:graphicEl>
                                          </p:spTgt>
                                        </p:tgtEl>
                                        <p:attrNameLst>
                                          <p:attrName>style.visibility</p:attrName>
                                        </p:attrNameLst>
                                      </p:cBhvr>
                                      <p:to>
                                        <p:strVal val="visible"/>
                                      </p:to>
                                    </p:set>
                                    <p:anim calcmode="lin" valueType="num">
                                      <p:cBhvr>
                                        <p:cTn id="30" dur="500" fill="hold"/>
                                        <p:tgtEl>
                                          <p:spTgt spid="2">
                                            <p:graphicEl>
                                              <a:dgm id="{83AC0133-F042-48FD-8DAD-E5CC034001DC}"/>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83AC0133-F042-48FD-8DAD-E5CC034001DC}"/>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83AC0133-F042-48FD-8DAD-E5CC034001DC}"/>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graphicEl>
                                              <a:dgm id="{5C6916F3-116E-49A1-8754-56EEF39687A2}"/>
                                            </p:graphicEl>
                                          </p:spTgt>
                                        </p:tgtEl>
                                        <p:attrNameLst>
                                          <p:attrName>style.visibility</p:attrName>
                                        </p:attrNameLst>
                                      </p:cBhvr>
                                      <p:to>
                                        <p:strVal val="visible"/>
                                      </p:to>
                                    </p:set>
                                    <p:animEffect transition="in" filter="wipe(left)">
                                      <p:cBhvr>
                                        <p:cTn id="36" dur="500"/>
                                        <p:tgtEl>
                                          <p:spTgt spid="2">
                                            <p:graphicEl>
                                              <a:dgm id="{5C6916F3-116E-49A1-8754-56EEF39687A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44B4234D-AA0D-4AE9-9EC2-35D52C1C81AF}"/>
                                            </p:graphicEl>
                                          </p:spTgt>
                                        </p:tgtEl>
                                        <p:attrNameLst>
                                          <p:attrName>style.visibility</p:attrName>
                                        </p:attrNameLst>
                                      </p:cBhvr>
                                      <p:to>
                                        <p:strVal val="visible"/>
                                      </p:to>
                                    </p:set>
                                    <p:anim calcmode="lin" valueType="num">
                                      <p:cBhvr>
                                        <p:cTn id="41" dur="500" fill="hold"/>
                                        <p:tgtEl>
                                          <p:spTgt spid="2">
                                            <p:graphicEl>
                                              <a:dgm id="{44B4234D-AA0D-4AE9-9EC2-35D52C1C81AF}"/>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44B4234D-AA0D-4AE9-9EC2-35D52C1C81AF}"/>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44B4234D-AA0D-4AE9-9EC2-35D52C1C81AF}"/>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83B0E95A-4A3B-4B8D-87E2-EA37D29230A9}"/>
                                            </p:graphicEl>
                                          </p:spTgt>
                                        </p:tgtEl>
                                        <p:attrNameLst>
                                          <p:attrName>style.visibility</p:attrName>
                                        </p:attrNameLst>
                                      </p:cBhvr>
                                      <p:to>
                                        <p:strVal val="visible"/>
                                      </p:to>
                                    </p:set>
                                    <p:animEffect transition="in" filter="wipe(left)">
                                      <p:cBhvr>
                                        <p:cTn id="47" dur="500"/>
                                        <p:tgtEl>
                                          <p:spTgt spid="2">
                                            <p:graphicEl>
                                              <a:dgm id="{83B0E95A-4A3B-4B8D-87E2-EA37D29230A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037FC8F5-CFC4-4846-B519-03FBFC3843AD}"/>
                                            </p:graphicEl>
                                          </p:spTgt>
                                        </p:tgtEl>
                                        <p:attrNameLst>
                                          <p:attrName>style.visibility</p:attrName>
                                        </p:attrNameLst>
                                      </p:cBhvr>
                                      <p:to>
                                        <p:strVal val="visible"/>
                                      </p:to>
                                    </p:set>
                                    <p:anim calcmode="lin" valueType="num">
                                      <p:cBhvr>
                                        <p:cTn id="52" dur="500" fill="hold"/>
                                        <p:tgtEl>
                                          <p:spTgt spid="2">
                                            <p:graphicEl>
                                              <a:dgm id="{037FC8F5-CFC4-4846-B519-03FBFC3843AD}"/>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037FC8F5-CFC4-4846-B519-03FBFC3843AD}"/>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037FC8F5-CFC4-4846-B519-03FBFC3843AD}"/>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D50D3AA7-C995-4E43-9220-85C65699463C}"/>
                                            </p:graphicEl>
                                          </p:spTgt>
                                        </p:tgtEl>
                                        <p:attrNameLst>
                                          <p:attrName>style.visibility</p:attrName>
                                        </p:attrNameLst>
                                      </p:cBhvr>
                                      <p:to>
                                        <p:strVal val="visible"/>
                                      </p:to>
                                    </p:set>
                                    <p:animEffect transition="in" filter="wipe(left)">
                                      <p:cBhvr>
                                        <p:cTn id="58" dur="500"/>
                                        <p:tgtEl>
                                          <p:spTgt spid="2">
                                            <p:graphicEl>
                                              <a:dgm id="{D50D3AA7-C995-4E43-9220-85C65699463C}"/>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6" dur="1000" fill="hold"/>
                                        <p:tgtEl>
                                          <p:spTgt spid="12"/>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gtEl>
                                      </p:cBhvr>
                                    </p:animEffect>
                                  </p:childTnLst>
                                </p:cTn>
                              </p:par>
                              <p:par>
                                <p:cTn id="71" presetID="25"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6" dur="1000" fill="hold"/>
                                        <p:tgtEl>
                                          <p:spTgt spid="14"/>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4"/>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7">
                                            <p:txEl>
                                              <p:pRg st="0" end="0"/>
                                            </p:txEl>
                                          </p:spTgt>
                                        </p:tgtEl>
                                        <p:attrNameLst>
                                          <p:attrName>style.visibility</p:attrName>
                                        </p:attrNameLst>
                                      </p:cBhvr>
                                      <p:to>
                                        <p:strVal val="visible"/>
                                      </p:to>
                                    </p:set>
                                    <p:animEffect transition="in" filter="wipe(left)">
                                      <p:cBhvr>
                                        <p:cTn id="84" dur="500"/>
                                        <p:tgtEl>
                                          <p:spTgt spid="7">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txEl>
                                              <p:pRg st="1" end="1"/>
                                            </p:txEl>
                                          </p:spTgt>
                                        </p:tgtEl>
                                        <p:attrNameLst>
                                          <p:attrName>style.visibility</p:attrName>
                                        </p:attrNameLst>
                                      </p:cBhvr>
                                      <p:to>
                                        <p:strVal val="visible"/>
                                      </p:to>
                                    </p:set>
                                    <p:animEffect transition="in" filter="wipe(left)">
                                      <p:cBhvr>
                                        <p:cTn id="8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0737ED9-EF06-4FF9-9DF5-438C1E6A2438}"/>
              </a:ext>
            </a:extLst>
          </p:cNvPr>
          <p:cNvSpPr txBox="1"/>
          <p:nvPr/>
        </p:nvSpPr>
        <p:spPr>
          <a:xfrm>
            <a:off x="1418363" y="1024788"/>
            <a:ext cx="7337929" cy="3277820"/>
          </a:xfrm>
          <a:prstGeom prst="rect">
            <a:avLst/>
          </a:prstGeom>
          <a:noFill/>
        </p:spPr>
        <p:txBody>
          <a:bodyPr wrap="square">
            <a:spAutoFit/>
          </a:bodyPr>
          <a:lstStyle/>
          <a:p>
            <a:pPr>
              <a:spcBef>
                <a:spcPts val="600"/>
              </a:spcBef>
            </a:pPr>
            <a:r>
              <a:rPr lang="es-ES" sz="2300">
                <a:latin typeface="Cooper Black" panose="0208090404030B020404" pitchFamily="18" charset="0"/>
              </a:rPr>
              <a:t>“</a:t>
            </a:r>
            <a:r>
              <a:rPr lang="en-US" sz="2300">
                <a:latin typeface="Cooper Black" panose="0208090404030B020404" pitchFamily="18" charset="0"/>
              </a:rPr>
              <a:t>This pledge [Exodus 19:5] was given not only to Israel but to all who are obedient to God’s Word. Those who live amid the perils of the last days may realize that just as at the beginning of their experience the truth united them to the Saviour, so He who is the author and finisher of their faith will perfect the work He has begun for them. God is faithful, by whom we are </a:t>
            </a:r>
            <a:br>
              <a:rPr lang="en-US" sz="2300">
                <a:latin typeface="Cooper Black" panose="0208090404030B020404" pitchFamily="18" charset="0"/>
              </a:rPr>
            </a:br>
            <a:r>
              <a:rPr lang="en-US" sz="2300">
                <a:latin typeface="Cooper Black" panose="0208090404030B020404" pitchFamily="18" charset="0"/>
              </a:rPr>
              <a:t>called to fellowship with His Son.</a:t>
            </a:r>
            <a:r>
              <a:rPr lang="es-ES" sz="2300">
                <a:latin typeface="Cooper Black" panose="0208090404030B020404" pitchFamily="18" charset="0"/>
              </a:rPr>
              <a:t>”</a:t>
            </a:r>
            <a:endParaRPr lang="es-ES" sz="23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53D599DC-18A3-4F80-818A-8C7DB2A71A2C}"/>
              </a:ext>
            </a:extLst>
          </p:cNvPr>
          <p:cNvSpPr txBox="1"/>
          <p:nvPr/>
        </p:nvSpPr>
        <p:spPr>
          <a:xfrm>
            <a:off x="2414017" y="390318"/>
            <a:ext cx="6378854" cy="338554"/>
          </a:xfrm>
          <a:prstGeom prst="rect">
            <a:avLst/>
          </a:prstGeom>
          <a:noFill/>
        </p:spPr>
        <p:txBody>
          <a:bodyPr wrap="square" rtlCol="0">
            <a:spAutoFit/>
          </a:bodyPr>
          <a:lstStyle/>
          <a:p>
            <a:pPr algn="ctr"/>
            <a:r>
              <a:rPr lang="en-US" sz="1600" b="1"/>
              <a:t>E.G.W. (Our High Calling, January 18)</a:t>
            </a:r>
            <a:endParaRPr lang="es-ES" sz="1600" b="1" dirty="0"/>
          </a:p>
        </p:txBody>
      </p:sp>
    </p:spTree>
    <p:extLst>
      <p:ext uri="{BB962C8B-B14F-4D97-AF65-F5344CB8AC3E}">
        <p14:creationId xmlns:p14="http://schemas.microsoft.com/office/powerpoint/2010/main" val="278843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5C11F30-2AB0-4BBA-99E7-0B0B873DC53F}"/>
              </a:ext>
            </a:extLst>
          </p:cNvPr>
          <p:cNvSpPr txBox="1"/>
          <p:nvPr/>
        </p:nvSpPr>
        <p:spPr>
          <a:xfrm>
            <a:off x="1706459" y="-124355"/>
            <a:ext cx="5335653" cy="707886"/>
          </a:xfrm>
          <a:prstGeom prst="rect">
            <a:avLst/>
          </a:prstGeom>
          <a:noFill/>
        </p:spPr>
        <p:txBody>
          <a:bodyPr wrap="square">
            <a:spAutoFit/>
            <a:scene3d>
              <a:camera prst="orthographicFront"/>
              <a:lightRig rig="threePt" dir="t"/>
            </a:scene3d>
            <a:sp3d extrusionH="57150" contourW="25400">
              <a:bevelT w="57150" h="38100" prst="hardEdge"/>
              <a:contourClr>
                <a:schemeClr val="accent2"/>
              </a:contourClr>
            </a:sp3d>
          </a:bodyPr>
          <a:lstStyle/>
          <a:p>
            <a:pPr algn="ctr"/>
            <a:r>
              <a:rPr lang="es-ES" sz="4000" b="1" spc="300">
                <a:ln w="22225">
                  <a:noFill/>
                  <a:prstDash val="solid"/>
                </a:ln>
                <a:solidFill>
                  <a:schemeClr val="accent2">
                    <a:lumMod val="40000"/>
                    <a:lumOff val="60000"/>
                  </a:schemeClr>
                </a:solidFill>
              </a:rPr>
              <a:t>THE NEW COVENANT</a:t>
            </a:r>
            <a:endParaRPr lang="es-ES" sz="4000" b="1" spc="300" dirty="0">
              <a:ln w="22225">
                <a:no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xmlns="" id="{CA6F825F-4EF8-401F-A143-A9B747E23FE6}"/>
              </a:ext>
            </a:extLst>
          </p:cNvPr>
          <p:cNvSpPr txBox="1"/>
          <p:nvPr/>
        </p:nvSpPr>
        <p:spPr>
          <a:xfrm>
            <a:off x="-34459" y="607688"/>
            <a:ext cx="7103718" cy="523220"/>
          </a:xfrm>
          <a:prstGeom prst="rect">
            <a:avLst/>
          </a:prstGeom>
          <a:noFill/>
        </p:spPr>
        <p:txBody>
          <a:bodyPr wrap="square">
            <a:spAutoFit/>
          </a:bodyPr>
          <a:lstStyle/>
          <a:p>
            <a:r>
              <a:rPr lang="es-ES" sz="14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1400" b="1">
                <a:solidFill>
                  <a:schemeClr val="bg1"/>
                </a:solidFill>
                <a:effectLst>
                  <a:outerShdw blurRad="38100" dist="38100" dir="2700000" algn="tl">
                    <a:srgbClr val="000000">
                      <a:alpha val="43137"/>
                    </a:srgbClr>
                  </a:outerShdw>
                </a:effectLst>
                <a:latin typeface="Comic Sans MS" panose="030F0702030302020204" pitchFamily="66" charset="0"/>
              </a:rPr>
              <a:t>Behold, the days are coming, says the Lord, when I will make a new covenant with the house of Israel and with the house of Judah.</a:t>
            </a:r>
            <a:r>
              <a:rPr lang="es-ES" sz="1400" b="1">
                <a:solidFill>
                  <a:schemeClr val="bg1"/>
                </a:solidFill>
                <a:effectLst>
                  <a:outerShdw blurRad="38100" dist="38100" dir="2700000" algn="tl">
                    <a:srgbClr val="000000">
                      <a:alpha val="43137"/>
                    </a:srgbClr>
                  </a:outerShdw>
                </a:effectLst>
                <a:latin typeface="Comic Sans MS" panose="030F0702030302020204" pitchFamily="66" charset="0"/>
              </a:rPr>
              <a:t>” (Jeremiah 31:31</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s-ES" sz="1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8223088E-7ABD-491A-9570-9A3F2316C2E2}"/>
              </a:ext>
            </a:extLst>
          </p:cNvPr>
          <p:cNvSpPr txBox="1"/>
          <p:nvPr/>
        </p:nvSpPr>
        <p:spPr>
          <a:xfrm>
            <a:off x="-4443" y="1139726"/>
            <a:ext cx="7059167" cy="353943"/>
          </a:xfrm>
          <a:prstGeom prst="rect">
            <a:avLst/>
          </a:prstGeom>
          <a:noFill/>
        </p:spPr>
        <p:txBody>
          <a:bodyPr wrap="square" rtlCol="0">
            <a:spAutoFit/>
          </a:bodyPr>
          <a:lstStyle/>
          <a:p>
            <a:pPr>
              <a:spcBef>
                <a:spcPts val="600"/>
              </a:spcBef>
            </a:pPr>
            <a:r>
              <a:rPr lang="en-US" sz="1700" b="1"/>
              <a:t>Why was a new covenant necessary? How is it different from the old one?</a:t>
            </a:r>
            <a:endParaRPr lang="es-ES" sz="1700" b="1" dirty="0"/>
          </a:p>
        </p:txBody>
      </p:sp>
      <p:pic>
        <p:nvPicPr>
          <p:cNvPr id="2" name="Imagen 1">
            <a:extLst>
              <a:ext uri="{FF2B5EF4-FFF2-40B4-BE49-F238E27FC236}">
                <a16:creationId xmlns:a16="http://schemas.microsoft.com/office/drawing/2014/main" xmlns="" id="{DC455D86-E503-45EF-9573-7FF80AAFF2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853" y="1432119"/>
            <a:ext cx="3380315" cy="2939266"/>
          </a:xfrm>
          <a:prstGeom prst="ellipse">
            <a:avLst/>
          </a:prstGeom>
          <a:ln>
            <a:noFill/>
          </a:ln>
          <a:effectLst>
            <a:softEdge rad="112500"/>
          </a:effectLst>
        </p:spPr>
      </p:pic>
      <p:sp>
        <p:nvSpPr>
          <p:cNvPr id="7" name="CuadroTexto 6">
            <a:extLst>
              <a:ext uri="{FF2B5EF4-FFF2-40B4-BE49-F238E27FC236}">
                <a16:creationId xmlns:a16="http://schemas.microsoft.com/office/drawing/2014/main" xmlns="" id="{62FA6B2E-BFC6-4918-A3EC-2BBBBDEEB554}"/>
              </a:ext>
            </a:extLst>
          </p:cNvPr>
          <p:cNvSpPr txBox="1"/>
          <p:nvPr/>
        </p:nvSpPr>
        <p:spPr>
          <a:xfrm>
            <a:off x="97970" y="4252312"/>
            <a:ext cx="6775796" cy="877163"/>
          </a:xfrm>
          <a:prstGeom prst="rect">
            <a:avLst/>
          </a:prstGeom>
          <a:noFill/>
        </p:spPr>
        <p:txBody>
          <a:bodyPr wrap="square">
            <a:spAutoFit/>
          </a:bodyPr>
          <a:lstStyle/>
          <a:p>
            <a:pPr>
              <a:spcBef>
                <a:spcPts val="600"/>
              </a:spcBef>
            </a:pPr>
            <a:r>
              <a:rPr lang="en-US" sz="1700" b="1"/>
              <a:t>“They all shall know Me […] For I will forgive their iniquity.” (v. 34). </a:t>
            </a:r>
            <a:br>
              <a:rPr lang="en-US" sz="1700" b="1"/>
            </a:br>
            <a:r>
              <a:rPr lang="en-US" sz="1700" b="1"/>
              <a:t>Again, God took the first step and saved us. Our natural response should be to obey the Law He’s placed in our hearts (v. 33).</a:t>
            </a:r>
            <a:endParaRPr lang="es-ES" sz="1700" b="1" dirty="0"/>
          </a:p>
        </p:txBody>
      </p:sp>
      <p:pic>
        <p:nvPicPr>
          <p:cNvPr id="13" name="Imagen 12">
            <a:extLst>
              <a:ext uri="{FF2B5EF4-FFF2-40B4-BE49-F238E27FC236}">
                <a16:creationId xmlns:a16="http://schemas.microsoft.com/office/drawing/2014/main" xmlns="" id="{CAE6A885-AE58-45B5-880A-F6E26957B9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47689" y="2842860"/>
            <a:ext cx="1577017" cy="2219203"/>
          </a:xfrm>
          <a:prstGeom prst="rect">
            <a:avLst/>
          </a:prstGeom>
          <a:ln w="762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xmlns="" id="{3A7B9E75-8756-4CE5-A689-5F0C854DD5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4725" y="90933"/>
            <a:ext cx="1969981" cy="2627463"/>
          </a:xfrm>
          <a:prstGeom prst="roundRect">
            <a:avLst>
              <a:gd name="adj" fmla="val 4167"/>
            </a:avLst>
          </a:prstGeom>
          <a:solidFill>
            <a:srgbClr val="FFFFFF"/>
          </a:solidFill>
          <a:ln w="76200" cap="sq">
            <a:solidFill>
              <a:schemeClr val="accent6">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19" name="CuadroTexto 18">
            <a:extLst>
              <a:ext uri="{FF2B5EF4-FFF2-40B4-BE49-F238E27FC236}">
                <a16:creationId xmlns:a16="http://schemas.microsoft.com/office/drawing/2014/main" xmlns="" id="{B4AF0995-1556-4186-9640-B20D7DBEF9F4}"/>
              </a:ext>
            </a:extLst>
          </p:cNvPr>
          <p:cNvSpPr txBox="1"/>
          <p:nvPr/>
        </p:nvSpPr>
        <p:spPr>
          <a:xfrm>
            <a:off x="3267052" y="1451114"/>
            <a:ext cx="3787672" cy="2785378"/>
          </a:xfrm>
          <a:prstGeom prst="rect">
            <a:avLst/>
          </a:prstGeom>
          <a:noFill/>
        </p:spPr>
        <p:txBody>
          <a:bodyPr wrap="square">
            <a:spAutoFit/>
          </a:bodyPr>
          <a:lstStyle/>
          <a:p>
            <a:pPr>
              <a:spcBef>
                <a:spcPts val="600"/>
              </a:spcBef>
            </a:pPr>
            <a:r>
              <a:rPr lang="en-US" sz="1700" b="1"/>
              <a:t>God had taken care of Israel as if He was their husband, but they had been unfaithful and had disobeyed Him. </a:t>
            </a:r>
            <a:br>
              <a:rPr lang="en-US" sz="1700" b="1"/>
            </a:br>
            <a:r>
              <a:rPr lang="en-US" sz="1700" b="1"/>
              <a:t>They had invalidated the first covenant (Jeremiah 31:32).</a:t>
            </a:r>
            <a:endParaRPr lang="es-ES" sz="1700" b="1" dirty="0"/>
          </a:p>
          <a:p>
            <a:pPr>
              <a:spcBef>
                <a:spcPts val="600"/>
              </a:spcBef>
            </a:pPr>
            <a:r>
              <a:rPr lang="en-US" sz="1700" b="1"/>
              <a:t>However, the new covenant is still a continuation of the old one. The only difference is that God promised a closer relationship between humans and Himself (v. 33).</a:t>
            </a:r>
            <a:endParaRPr lang="es-ES" sz="1700" b="1" dirty="0"/>
          </a:p>
        </p:txBody>
      </p:sp>
    </p:spTree>
    <p:extLst>
      <p:ext uri="{BB962C8B-B14F-4D97-AF65-F5344CB8AC3E}">
        <p14:creationId xmlns:p14="http://schemas.microsoft.com/office/powerpoint/2010/main" val="56683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8)">
                                      <p:cBhvr>
                                        <p:cTn id="16" dur="1000"/>
                                        <p:tgtEl>
                                          <p:spTgt spid="2"/>
                                        </p:tgtEl>
                                      </p:cBhvr>
                                    </p:animEffect>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wipe(left)">
                                      <p:cBhvr>
                                        <p:cTn id="55" dur="500"/>
                                        <p:tgtEl>
                                          <p:spTgt spid="1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ppt_h/2"/>
                                          </p:val>
                                        </p:tav>
                                        <p:tav tm="100000">
                                          <p:val>
                                            <p:strVal val="#ppt_y"/>
                                          </p:val>
                                        </p:tav>
                                      </p:tavLst>
                                    </p:anim>
                                    <p:anim calcmode="lin" valueType="num">
                                      <p:cBhvr>
                                        <p:cTn id="62" dur="500" fill="hold"/>
                                        <p:tgtEl>
                                          <p:spTgt spid="13"/>
                                        </p:tgtEl>
                                        <p:attrNameLst>
                                          <p:attrName>ppt_w</p:attrName>
                                        </p:attrNameLst>
                                      </p:cBhvr>
                                      <p:tavLst>
                                        <p:tav tm="0">
                                          <p:val>
                                            <p:strVal val="#ppt_w"/>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wipe(left)">
                                      <p:cBhvr>
                                        <p:cTn id="67" dur="500"/>
                                        <p:tgtEl>
                                          <p:spTgt spid="1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0737ED9-EF06-4FF9-9DF5-438C1E6A2438}"/>
              </a:ext>
            </a:extLst>
          </p:cNvPr>
          <p:cNvSpPr txBox="1"/>
          <p:nvPr/>
        </p:nvSpPr>
        <p:spPr>
          <a:xfrm>
            <a:off x="1631289" y="1112308"/>
            <a:ext cx="7154547" cy="3970318"/>
          </a:xfrm>
          <a:prstGeom prst="rect">
            <a:avLst/>
          </a:prstGeom>
          <a:noFill/>
        </p:spPr>
        <p:txBody>
          <a:bodyPr wrap="square">
            <a:spAutoFit/>
          </a:bodyPr>
          <a:lstStyle/>
          <a:p>
            <a:pPr>
              <a:spcBef>
                <a:spcPts val="600"/>
              </a:spcBef>
            </a:pPr>
            <a:r>
              <a:rPr lang="es-ES" sz="2800">
                <a:latin typeface="Cooper Black" panose="0208090404030B020404" pitchFamily="18" charset="0"/>
              </a:rPr>
              <a:t>“</a:t>
            </a:r>
            <a:r>
              <a:rPr lang="en-US" sz="2800">
                <a:latin typeface="Cooper Black" panose="0208090404030B020404" pitchFamily="18" charset="0"/>
              </a:rPr>
              <a:t>In the Bible the sacred and enduring character of the relation that exists between Christ and His church is represented by the union of marriage. The Lord has joined His people to Himself by a solemn covenant, He promising to be their God, and they pledging themselves to be His and His alone.</a:t>
            </a:r>
            <a:r>
              <a:rPr lang="es-ES" sz="2800">
                <a:latin typeface="Cooper Black" panose="0208090404030B020404" pitchFamily="18" charset="0"/>
              </a:rPr>
              <a:t>”</a:t>
            </a:r>
            <a:endParaRPr lang="es-ES" sz="28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53D599DC-18A3-4F80-818A-8C7DB2A71A2C}"/>
              </a:ext>
            </a:extLst>
          </p:cNvPr>
          <p:cNvSpPr txBox="1"/>
          <p:nvPr/>
        </p:nvSpPr>
        <p:spPr>
          <a:xfrm>
            <a:off x="5078032" y="4804946"/>
            <a:ext cx="4034438" cy="338554"/>
          </a:xfrm>
          <a:prstGeom prst="rect">
            <a:avLst/>
          </a:prstGeom>
          <a:noFill/>
        </p:spPr>
        <p:txBody>
          <a:bodyPr wrap="none" rtlCol="0">
            <a:spAutoFit/>
          </a:bodyPr>
          <a:lstStyle/>
          <a:p>
            <a:pPr algn="r"/>
            <a:r>
              <a:rPr lang="en-US" sz="1600" b="1"/>
              <a:t>E.G.W. (The Great Controversy, cp. 21, p. 381)</a:t>
            </a:r>
            <a:endParaRPr lang="es-ES" sz="1600" b="1" dirty="0"/>
          </a:p>
        </p:txBody>
      </p:sp>
    </p:spTree>
    <p:extLst>
      <p:ext uri="{BB962C8B-B14F-4D97-AF65-F5344CB8AC3E}">
        <p14:creationId xmlns:p14="http://schemas.microsoft.com/office/powerpoint/2010/main" val="40506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TotalTime>
  <Words>1020</Words>
  <Application>Microsoft Office PowerPoint</Application>
  <PresentationFormat>画面に合わせる (16:9)</PresentationFormat>
  <Paragraphs>46</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73</cp:revision>
  <dcterms:created xsi:type="dcterms:W3CDTF">2021-03-19T10:43:36Z</dcterms:created>
  <dcterms:modified xsi:type="dcterms:W3CDTF">2021-04-08T07:30:19Z</dcterms:modified>
</cp:coreProperties>
</file>