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5" r:id="rId6"/>
    <p:sldId id="267" r:id="rId7"/>
    <p:sldId id="261" r:id="rId8"/>
    <p:sldId id="262" r:id="rId9"/>
    <p:sldId id="264" r:id="rId10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tencil" panose="020B0604020202020204" charset="0"/>
      <p:regular r:id="rId19"/>
    </p:embeddedFont>
    <p:embeddedFont>
      <p:font typeface="游ゴシック" panose="020B0400000000000000" pitchFamily="50" charset="-128"/>
      <p:regular r:id="rId20"/>
      <p:bold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ooper Black" panose="020B0604020202020204" charset="0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8DA3"/>
    <a:srgbClr val="49697B"/>
    <a:srgbClr val="55798E"/>
    <a:srgbClr val="FFFF66"/>
    <a:srgbClr val="DBBC24"/>
    <a:srgbClr val="BDA3FF"/>
    <a:srgbClr val="27008A"/>
    <a:srgbClr val="A83A27"/>
    <a:srgbClr val="C6710A"/>
    <a:srgbClr val="F6A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6C3F-571A-411F-8AEC-F33011CBAF44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CF32-114C-4FAD-B476-A20FE3C66B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6C3F-571A-411F-8AEC-F33011CBAF44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CF32-114C-4FAD-B476-A20FE3C66B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3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6C3F-571A-411F-8AEC-F33011CBAF44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CF32-114C-4FAD-B476-A20FE3C66B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44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6C3F-571A-411F-8AEC-F33011CBAF44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CF32-114C-4FAD-B476-A20FE3C66B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69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6C3F-571A-411F-8AEC-F33011CBAF44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CF32-114C-4FAD-B476-A20FE3C66B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33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6C3F-571A-411F-8AEC-F33011CBAF44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CF32-114C-4FAD-B476-A20FE3C66B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57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6C3F-571A-411F-8AEC-F33011CBAF44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CF32-114C-4FAD-B476-A20FE3C66B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96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6C3F-571A-411F-8AEC-F33011CBAF44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CF32-114C-4FAD-B476-A20FE3C66B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6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6C3F-571A-411F-8AEC-F33011CBAF44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CF32-114C-4FAD-B476-A20FE3C66B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61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6C3F-571A-411F-8AEC-F33011CBAF44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CF32-114C-4FAD-B476-A20FE3C66B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82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6C3F-571A-411F-8AEC-F33011CBAF44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CF32-114C-4FAD-B476-A20FE3C66B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09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76C3F-571A-411F-8AEC-F33011CBAF44}" type="datetimeFigureOut">
              <a:rPr lang="es-ES" smtClean="0"/>
              <a:t>07/01/2021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0CF32-114C-4FAD-B476-A20FE3C66B9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10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93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0015" y="363474"/>
            <a:ext cx="6096762" cy="429310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9CAB212-A87B-4AAF-985C-8C71C46FB8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88" y="706903"/>
            <a:ext cx="5372416" cy="3606249"/>
          </a:xfrm>
          <a:prstGeom prst="rect">
            <a:avLst/>
          </a:prstGeom>
          <a:effectLst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32142D6-0B3F-4B8E-8729-8538786B3B03}"/>
              </a:ext>
            </a:extLst>
          </p:cNvPr>
          <p:cNvSpPr txBox="1"/>
          <p:nvPr/>
        </p:nvSpPr>
        <p:spPr>
          <a:xfrm>
            <a:off x="370015" y="4726260"/>
            <a:ext cx="6096762" cy="360624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sz="2000" b="1" dirty="0">
                <a:solidFill>
                  <a:srgbClr val="FFFFFF"/>
                </a:solidFill>
              </a:rPr>
              <a:t>2021</a:t>
            </a:r>
            <a:r>
              <a:rPr lang="ja-JP" altLang="en-US" sz="2000" b="1" dirty="0">
                <a:solidFill>
                  <a:srgbClr val="FFFFFF"/>
                </a:solidFill>
              </a:rPr>
              <a:t>年</a:t>
            </a:r>
            <a:r>
              <a:rPr lang="en-US" altLang="ja-JP" sz="2000" b="1" dirty="0">
                <a:solidFill>
                  <a:srgbClr val="FFFFFF"/>
                </a:solidFill>
              </a:rPr>
              <a:t>1</a:t>
            </a:r>
            <a:r>
              <a:rPr lang="ja-JP" altLang="en-US" sz="2000" b="1" dirty="0">
                <a:solidFill>
                  <a:srgbClr val="FFFFFF"/>
                </a:solidFill>
              </a:rPr>
              <a:t>月</a:t>
            </a:r>
            <a:r>
              <a:rPr lang="en-US" altLang="ja-JP" sz="2000" b="1" dirty="0">
                <a:solidFill>
                  <a:srgbClr val="FFFFFF"/>
                </a:solidFill>
              </a:rPr>
              <a:t>9</a:t>
            </a:r>
            <a:r>
              <a:rPr lang="ja-JP" altLang="en-US" sz="2000" b="1" dirty="0">
                <a:solidFill>
                  <a:srgbClr val="FFFFFF"/>
                </a:solidFill>
              </a:rPr>
              <a:t>日　第</a:t>
            </a:r>
            <a:r>
              <a:rPr lang="en-US" altLang="ja-JP" sz="2000" b="1" dirty="0">
                <a:solidFill>
                  <a:srgbClr val="FFFFFF"/>
                </a:solidFill>
              </a:rPr>
              <a:t>2</a:t>
            </a:r>
            <a:r>
              <a:rPr lang="ja-JP" altLang="en-US" sz="2000" b="1" dirty="0">
                <a:solidFill>
                  <a:srgbClr val="FFFFFF"/>
                </a:solidFill>
              </a:rPr>
              <a:t>課</a:t>
            </a:r>
            <a:endParaRPr lang="es-ES" sz="1300" b="1" dirty="0">
              <a:solidFill>
                <a:srgbClr val="FFFFFF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701292FB-DA47-4AD9-971C-CE47A7BAE588}"/>
              </a:ext>
            </a:extLst>
          </p:cNvPr>
          <p:cNvSpPr txBox="1"/>
          <p:nvPr/>
        </p:nvSpPr>
        <p:spPr>
          <a:xfrm>
            <a:off x="6414194" y="1417588"/>
            <a:ext cx="27823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spc="-150" dirty="0">
                <a:ln w="0"/>
                <a:solidFill>
                  <a:srgbClr val="F2C54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tencil" panose="040409050D0802020404" pitchFamily="82" charset="0"/>
              </a:rPr>
              <a:t>指導者</a:t>
            </a:r>
            <a:endParaRPr lang="en-US" altLang="ja-JP" sz="4800" b="1" spc="-150" dirty="0">
              <a:ln w="0"/>
              <a:solidFill>
                <a:srgbClr val="F2C54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tencil" panose="040409050D0802020404" pitchFamily="82" charset="0"/>
            </a:endParaRPr>
          </a:p>
          <a:p>
            <a:pPr algn="ctr"/>
            <a:r>
              <a:rPr lang="ja-JP" altLang="en-US" sz="4800" b="1" spc="-150" dirty="0">
                <a:ln w="0"/>
                <a:solidFill>
                  <a:srgbClr val="F2C54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tencil" panose="040409050D0802020404" pitchFamily="82" charset="0"/>
              </a:rPr>
              <a:t>の</a:t>
            </a:r>
            <a:endParaRPr lang="en-US" altLang="ja-JP" sz="4800" b="1" spc="-150" dirty="0">
              <a:ln w="0"/>
              <a:solidFill>
                <a:srgbClr val="F2C54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tencil" panose="040409050D0802020404" pitchFamily="82" charset="0"/>
            </a:endParaRPr>
          </a:p>
          <a:p>
            <a:pPr algn="ctr"/>
            <a:r>
              <a:rPr lang="ja-JP" altLang="en-US" sz="4800" b="1" spc="-150" dirty="0">
                <a:ln w="0"/>
                <a:solidFill>
                  <a:srgbClr val="F2C54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tencil" panose="040409050D0802020404" pitchFamily="82" charset="0"/>
              </a:rPr>
              <a:t>危機</a:t>
            </a:r>
            <a:endParaRPr lang="es-ES" sz="4800" b="1" spc="-150" dirty="0">
              <a:ln w="0"/>
              <a:solidFill>
                <a:srgbClr val="F2C54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0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0AACF9B-8985-47FD-AF43-3052CEB92B76}"/>
              </a:ext>
            </a:extLst>
          </p:cNvPr>
          <p:cNvSpPr txBox="1"/>
          <p:nvPr/>
        </p:nvSpPr>
        <p:spPr>
          <a:xfrm>
            <a:off x="4048737" y="3127483"/>
            <a:ext cx="5023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EC1C24"/>
                  </a:solidFill>
                </a:uFill>
              </a:rPr>
              <a:t>ウジヤ王の死</a:t>
            </a:r>
            <a:endParaRPr lang="es-E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EC1C24"/>
                </a:solidFill>
              </a:uFill>
            </a:endParaRPr>
          </a:p>
          <a:p>
            <a:pPr>
              <a:spcBef>
                <a:spcPts val="600"/>
              </a:spcBef>
            </a:pPr>
            <a:r>
              <a:rPr lang="ja-JP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6386"/>
                  </a:solidFill>
                </a:uFill>
              </a:rPr>
              <a:t>「聖なる、聖なる、聖なる」イザヤ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6386"/>
                  </a:solidFill>
                </a:uFill>
              </a:rPr>
              <a:t> 6:1-4</a:t>
            </a:r>
            <a:endParaRPr lang="es-E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6386"/>
                </a:solidFill>
              </a:uFill>
            </a:endParaRPr>
          </a:p>
          <a:p>
            <a:pPr>
              <a:spcBef>
                <a:spcPts val="600"/>
              </a:spcBef>
            </a:pPr>
            <a:r>
              <a:rPr lang="ja-JP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EF7322"/>
                  </a:solidFill>
                </a:uFill>
              </a:rPr>
              <a:t>新しい人格　イザヤ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EF7322"/>
                  </a:solidFill>
                </a:uFill>
              </a:rPr>
              <a:t> 6:5-7</a:t>
            </a:r>
            <a:endParaRPr lang="es-E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EF7322"/>
                </a:solidFill>
              </a:uFill>
            </a:endParaRPr>
          </a:p>
          <a:p>
            <a:pPr>
              <a:spcBef>
                <a:spcPts val="600"/>
              </a:spcBef>
            </a:pPr>
            <a:r>
              <a:rPr lang="ja-JP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5042B4"/>
                  </a:solidFill>
                </a:uFill>
              </a:rPr>
              <a:t>神による任命　イザヤ</a:t>
            </a:r>
            <a:r>
              <a:rPr lang="es-E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5042B4"/>
                  </a:solidFill>
                </a:uFill>
              </a:rPr>
              <a:t> 6:8</a:t>
            </a:r>
          </a:p>
          <a:p>
            <a:pPr>
              <a:spcBef>
                <a:spcPts val="600"/>
              </a:spcBef>
            </a:pPr>
            <a:r>
              <a:rPr lang="ja-JP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5850"/>
                  </a:solidFill>
                </a:uFill>
              </a:rPr>
              <a:t>驚くべき勧告　イザヤ</a:t>
            </a:r>
            <a:r>
              <a:rPr lang="es-E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5850"/>
                  </a:solidFill>
                </a:uFill>
              </a:rPr>
              <a:t> 6:9-13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3C761B2-C52E-4722-8895-7714423CDF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844" y="97336"/>
            <a:ext cx="2297429" cy="2958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106EF76-D01F-4EC7-949E-8F15292AC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" y="3096158"/>
            <a:ext cx="2945185" cy="1909258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E4E80CF7-9F52-462B-8FCB-0A03A2EA6A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930" y="3208589"/>
            <a:ext cx="624571" cy="23767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597030C-7AEB-4298-AB84-E6EC5B4FA1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930" y="4727694"/>
            <a:ext cx="624571" cy="23767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C4CFAC25-097A-40A6-882A-5CFDD3E005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930" y="4325734"/>
            <a:ext cx="624217" cy="23767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EC3437B-E1B0-4C5A-8049-2AA1236710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930" y="3978143"/>
            <a:ext cx="624217" cy="23767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C618BFCE-06B4-4766-8911-1F96D7F4A9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930" y="3617806"/>
            <a:ext cx="624217" cy="2376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4F81863-68CB-436C-B21A-1961EC7C727A}"/>
              </a:ext>
            </a:extLst>
          </p:cNvPr>
          <p:cNvSpPr txBox="1"/>
          <p:nvPr/>
        </p:nvSpPr>
        <p:spPr>
          <a:xfrm>
            <a:off x="386258" y="308727"/>
            <a:ext cx="6032014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ウジヤ王は 「主の良しと見られることを行った」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歴代誌下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26:4)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。しかし、彼は「その心に高ぶり、ついに自分を滅ぼすに至った」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歴代誌下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26:16)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ので、晩年は息子のヨタムと王位を共にしなければなりませんでした。</a:t>
            </a:r>
          </a:p>
          <a:p>
            <a:pPr>
              <a:spcBef>
                <a:spcPts val="600"/>
              </a:spcBef>
            </a:pP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イザヤ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その危機の中で、イスラエルの罪を糾弾する預言者として召されました。ウジヤが死んだとき、神は預言者としてのイザヤの使命の新たな段階を示す幻をもって、預言者としてのイザヤの召命を新たにすることを決定しました。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261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45DF3E1-E7CF-477E-B68B-D87432D471CE}"/>
              </a:ext>
            </a:extLst>
          </p:cNvPr>
          <p:cNvSpPr txBox="1"/>
          <p:nvPr/>
        </p:nvSpPr>
        <p:spPr>
          <a:xfrm>
            <a:off x="0" y="139604"/>
            <a:ext cx="9143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ja-JP" altLang="en-US" sz="4400" b="1" spc="300" dirty="0">
                <a:ln/>
                <a:solidFill>
                  <a:schemeClr val="accent3"/>
                </a:solidFill>
                <a:effectLst>
                  <a:glow rad="127000">
                    <a:schemeClr val="accent1">
                      <a:lumMod val="40000"/>
                      <a:lumOff val="60000"/>
                    </a:schemeClr>
                  </a:glow>
                </a:effectLst>
              </a:rPr>
              <a:t>ウジヤ王の死</a:t>
            </a:r>
            <a:endParaRPr lang="es-ES" sz="4400" b="1" spc="300" dirty="0">
              <a:ln/>
              <a:solidFill>
                <a:schemeClr val="accent3"/>
              </a:solidFill>
              <a:effectLst>
                <a:glow rad="127000">
                  <a:schemeClr val="accent1">
                    <a:lumMod val="40000"/>
                    <a:lumOff val="6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6A374CF-BCE4-42A4-AEA4-77BE88E6C1DA}"/>
              </a:ext>
            </a:extLst>
          </p:cNvPr>
          <p:cNvSpPr txBox="1"/>
          <p:nvPr/>
        </p:nvSpPr>
        <p:spPr>
          <a:xfrm>
            <a:off x="711924" y="851255"/>
            <a:ext cx="772014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ウジヤのその他の始終の行為は、アモツの子預言者イザヤがこれを書きしるした。　　　　</a:t>
            </a:r>
            <a:r>
              <a:rPr lang="ja-JP" alt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歴代誌下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26:22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A2F2CA7-FB78-447E-A5A5-765DC2BE4000}"/>
              </a:ext>
            </a:extLst>
          </p:cNvPr>
          <p:cNvSpPr txBox="1"/>
          <p:nvPr/>
        </p:nvSpPr>
        <p:spPr>
          <a:xfrm>
            <a:off x="1850941" y="1638106"/>
            <a:ext cx="504371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イザヤは王家の一員だったので、ウジヤ王とは親密な関係にありました</a:t>
            </a:r>
            <a:r>
              <a:rPr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ja-JP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ウジヤ</a:t>
            </a: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王は神の忠実な僕でした。 彼には素晴らしい技能が与えられていました。 彼は優れた戦略家、建築家、農夫でした（歴代誌下</a:t>
            </a:r>
            <a:r>
              <a:rPr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5-7</a:t>
            </a: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9-10</a:t>
            </a: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）。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C154975-B720-4709-AC85-B4046D364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29" y="1699806"/>
            <a:ext cx="1271025" cy="14638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7DF81A0-242E-4532-88D8-4F6F8C653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7" y="3443694"/>
            <a:ext cx="1224950" cy="14638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599C562-05CE-43BD-849A-9377BBA6A4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816" y="3443694"/>
            <a:ext cx="1190514" cy="1541119"/>
          </a:xfrm>
          <a:prstGeom prst="roundRect">
            <a:avLst>
              <a:gd name="adj" fmla="val 1040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A4FC1455-2DE5-4EF2-95E6-16BBEB04AD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702" y="1953869"/>
            <a:ext cx="1647681" cy="1235761"/>
          </a:xfrm>
          <a:prstGeom prst="round2DiagRect">
            <a:avLst>
              <a:gd name="adj1" fmla="val 0"/>
              <a:gd name="adj2" fmla="val 14739"/>
            </a:avLst>
          </a:prstGeom>
          <a:ln w="28575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C65144CF-159A-4D05-9DBF-5BF0E57BB8E5}"/>
              </a:ext>
            </a:extLst>
          </p:cNvPr>
          <p:cNvSpPr txBox="1"/>
          <p:nvPr/>
        </p:nvSpPr>
        <p:spPr>
          <a:xfrm>
            <a:off x="1777820" y="3044882"/>
            <a:ext cx="5531555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それにもかかわらず、彼は神様が造られた以上の者になりたいと思っていました。 彼は祭司の仕事をしたかったので、神は彼を重い皮膚病で罰しました（歴代誌下</a:t>
            </a:r>
            <a:r>
              <a:rPr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）。</a:t>
            </a:r>
            <a:endParaRPr lang="en-US" altLang="ja-JP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ユダ王国の民は道徳的な「重い皮膚病」に感染しているようでした。彼らは、唯一の聖なる、純粋で、不滅の、完全な王様である神に導くイザヤを必要としていたのです。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22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0209100-A613-401C-9809-4DD4DE40B6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3920" y="198684"/>
            <a:ext cx="4059251" cy="285966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725133B-5066-4180-8FFF-D8A28EBE621E}"/>
              </a:ext>
            </a:extLst>
          </p:cNvPr>
          <p:cNvSpPr txBox="1"/>
          <p:nvPr/>
        </p:nvSpPr>
        <p:spPr>
          <a:xfrm>
            <a:off x="4882268" y="2827517"/>
            <a:ext cx="42668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「聖なる、聖なる、聖なる」</a:t>
            </a:r>
            <a:endParaRPr lang="es-ES" sz="2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E653DFD-8060-4C61-9D21-3C17DE8AEFB0}"/>
              </a:ext>
            </a:extLst>
          </p:cNvPr>
          <p:cNvSpPr txBox="1"/>
          <p:nvPr/>
        </p:nvSpPr>
        <p:spPr>
          <a:xfrm>
            <a:off x="4794283" y="3558962"/>
            <a:ext cx="42617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solidFill>
                  <a:srgbClr val="29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互に呼びかわして言った。「聖なるかな、聖なるかな、聖なるかな、万軍の主、その栄光は全地に満つ」。</a:t>
            </a:r>
            <a:endParaRPr lang="en-US" altLang="ja-JP" b="1" dirty="0">
              <a:solidFill>
                <a:srgbClr val="29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ja-JP" altLang="en-US" b="1" dirty="0">
                <a:solidFill>
                  <a:srgbClr val="29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イザヤ書</a:t>
            </a:r>
            <a:r>
              <a:rPr lang="en-US" altLang="ja-JP" b="1" dirty="0">
                <a:solidFill>
                  <a:srgbClr val="29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ja-JP" altLang="en-US" b="1" dirty="0">
                <a:solidFill>
                  <a:srgbClr val="29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章</a:t>
            </a:r>
            <a:r>
              <a:rPr lang="en-US" altLang="ja-JP" b="1" dirty="0">
                <a:solidFill>
                  <a:srgbClr val="29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ja-JP" altLang="en-US" b="1" dirty="0">
                <a:solidFill>
                  <a:srgbClr val="29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節</a:t>
            </a:r>
            <a:endParaRPr lang="es-ES" b="1" dirty="0">
              <a:solidFill>
                <a:srgbClr val="29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CA5A8E1-72B5-4D40-A9FB-D1E26FC8EF16}"/>
              </a:ext>
            </a:extLst>
          </p:cNvPr>
          <p:cNvSpPr txBox="1"/>
          <p:nvPr/>
        </p:nvSpPr>
        <p:spPr>
          <a:xfrm>
            <a:off x="369245" y="312772"/>
            <a:ext cx="409209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ウジヤ王は神の前に来たいと思っていましたが、神の神聖さによって傷つきました。 神はイザヤの前に来られ、そして彼は神の神聖さによって変えられました。</a:t>
            </a:r>
            <a:endParaRPr lang="en-US" altLang="ja-JP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ja-JP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は高く崇高な玉座の上に座られ、その臨在がすべてを覆っていました。扉は揺れ、神殿は煙に包まれていました。神の周りには燃えるもの（セラフとは「燃える者」の意味）がいて、神を賛美し、神の聖さを宣言していました。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B54E3A7-48FE-429D-AEAD-BDBE4936B0E9}"/>
              </a:ext>
            </a:extLst>
          </p:cNvPr>
          <p:cNvSpPr txBox="1"/>
          <p:nvPr/>
        </p:nvSpPr>
        <p:spPr>
          <a:xfrm>
            <a:off x="384057" y="3058349"/>
            <a:ext cx="39656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幻のメッセージは明らかで、神は聖なる方であり、聖なることを求めています（レビ記</a:t>
            </a:r>
            <a:r>
              <a:rPr lang="en-US" altLang="ja-JP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11:45; 19:2; 20:26</a:t>
            </a:r>
            <a:r>
              <a:rPr lang="ja-JP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en-US" altLang="ja-JP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Ⅰ</a:t>
            </a:r>
            <a:r>
              <a:rPr lang="ja-JP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ペテロ</a:t>
            </a:r>
            <a:r>
              <a:rPr lang="en-US" altLang="ja-JP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1:16</a:t>
            </a:r>
            <a:r>
              <a:rPr lang="ja-JP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）。イザヤの信仰は、エゼキエル、ダニエル、ヨハネのように強められました</a:t>
            </a:r>
            <a:r>
              <a:rPr lang="en-US" altLang="ja-JP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エゼ</a:t>
            </a:r>
            <a:r>
              <a:rPr lang="en-US" altLang="ja-JP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1; </a:t>
            </a:r>
            <a:r>
              <a:rPr lang="ja-JP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ダニ</a:t>
            </a:r>
            <a:r>
              <a:rPr lang="en-US" altLang="ja-JP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10; </a:t>
            </a:r>
            <a:r>
              <a:rPr lang="ja-JP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黙</a:t>
            </a:r>
            <a:r>
              <a:rPr lang="en-US" altLang="ja-JP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1)</a:t>
            </a:r>
            <a:r>
              <a:rPr lang="ja-JP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316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829E599-6FE9-4457-A4EF-84F59A53CE72}"/>
              </a:ext>
            </a:extLst>
          </p:cNvPr>
          <p:cNvSpPr txBox="1"/>
          <p:nvPr/>
        </p:nvSpPr>
        <p:spPr>
          <a:xfrm>
            <a:off x="801941" y="678924"/>
            <a:ext cx="78321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たとえ地上の力が南ユダ王国に敵対していたとしても、何があったのでしょうか？イザヤは自分の使命のために，反対と抵抗に遭うことになったとしたらどうなるでしょうか？彼は万軍の主である王を見て、セラピムの歌を聞いた</a:t>
            </a:r>
            <a:r>
              <a:rPr lang="en-US" altLang="ja-JP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『…</a:t>
            </a:r>
            <a:r>
              <a:rPr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その栄光は全地に満つ</a:t>
            </a:r>
            <a:r>
              <a:rPr lang="en-US" altLang="ja-JP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』</a:t>
            </a:r>
            <a:r>
              <a:rPr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と。この幻の記憶は，彼の長く困難な任務の間、ずっと彼と一緒に持ち続けられた。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3BC4E27-4B3B-4334-BDAD-01174A3911BE}"/>
              </a:ext>
            </a:extLst>
          </p:cNvPr>
          <p:cNvSpPr txBox="1"/>
          <p:nvPr/>
        </p:nvSpPr>
        <p:spPr>
          <a:xfrm>
            <a:off x="2879191" y="4624828"/>
            <a:ext cx="595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b="1" dirty="0"/>
              <a:t>エレン・</a:t>
            </a:r>
            <a:r>
              <a:rPr lang="en-US" altLang="ja-JP" b="1" dirty="0"/>
              <a:t>G</a:t>
            </a:r>
            <a:r>
              <a:rPr lang="ja-JP" altLang="en-US" b="1" dirty="0"/>
              <a:t>・ホワイト</a:t>
            </a:r>
            <a:r>
              <a:rPr lang="en-US" b="1" dirty="0"/>
              <a:t> (</a:t>
            </a:r>
            <a:r>
              <a:rPr lang="ja-JP" altLang="en-US" b="1" dirty="0"/>
              <a:t>教会への証 第</a:t>
            </a:r>
            <a:r>
              <a:rPr lang="en-US" altLang="ja-JP" b="1" dirty="0"/>
              <a:t>5</a:t>
            </a:r>
            <a:r>
              <a:rPr lang="ja-JP" altLang="en-US" b="1" dirty="0"/>
              <a:t>巻</a:t>
            </a:r>
            <a:r>
              <a:rPr lang="en-US" b="1" dirty="0"/>
              <a:t> p. 751</a:t>
            </a:r>
            <a:r>
              <a:rPr lang="ja-JP" altLang="en-US" b="1" dirty="0"/>
              <a:t>（英文）</a:t>
            </a:r>
            <a:r>
              <a:rPr lang="en-US" b="1" dirty="0"/>
              <a:t>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8247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FF1C7EC-20A6-49DB-868A-810F86A1B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55" y="1323731"/>
            <a:ext cx="1789159" cy="251674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F80EE2C-992C-4E58-B5BE-882EF29B925E}"/>
              </a:ext>
            </a:extLst>
          </p:cNvPr>
          <p:cNvSpPr txBox="1"/>
          <p:nvPr/>
        </p:nvSpPr>
        <p:spPr>
          <a:xfrm>
            <a:off x="2667617" y="214602"/>
            <a:ext cx="4123592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dist"/>
            <a:r>
              <a:rPr lang="ja-JP" altLang="en-US" sz="4000" b="1" dirty="0">
                <a:ln w="22225">
                  <a:solidFill>
                    <a:srgbClr val="BD3207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新しい人格</a:t>
            </a:r>
            <a:endParaRPr lang="es-ES" sz="4000" b="1" dirty="0">
              <a:ln w="22225">
                <a:solidFill>
                  <a:srgbClr val="BD3207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F047F67-A2D1-4066-91A0-B2B9DAD50D9A}"/>
              </a:ext>
            </a:extLst>
          </p:cNvPr>
          <p:cNvSpPr txBox="1"/>
          <p:nvPr/>
        </p:nvSpPr>
        <p:spPr>
          <a:xfrm>
            <a:off x="452837" y="904697"/>
            <a:ext cx="823832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b="1" dirty="0">
                <a:solidFill>
                  <a:srgbClr val="BD3207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Comic Sans MS" panose="030F0702030302020204" pitchFamily="66" charset="0"/>
              </a:rPr>
              <a:t>わたしの口に触れて言った、「見よ、これがあなたのくちびるに触れたので、</a:t>
            </a:r>
            <a:endParaRPr lang="en-US" altLang="ja-JP" b="1" dirty="0">
              <a:solidFill>
                <a:srgbClr val="BD3207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r"/>
            <a:r>
              <a:rPr lang="ja-JP" altLang="en-US" b="1" dirty="0">
                <a:solidFill>
                  <a:srgbClr val="BD3207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Comic Sans MS" panose="030F0702030302020204" pitchFamily="66" charset="0"/>
              </a:rPr>
              <a:t>あなたの悪は除かれ、あなたの罪はゆるされた」。　</a:t>
            </a:r>
            <a:endParaRPr lang="en-US" altLang="ja-JP" b="1" dirty="0">
              <a:solidFill>
                <a:srgbClr val="BD3207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r"/>
            <a:r>
              <a:rPr lang="ja-JP" altLang="en-US" sz="1600" b="1" dirty="0">
                <a:solidFill>
                  <a:srgbClr val="BD3207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Comic Sans MS" panose="030F0702030302020204" pitchFamily="66" charset="0"/>
              </a:rPr>
              <a:t>イザヤ書</a:t>
            </a:r>
            <a:r>
              <a:rPr lang="en-US" altLang="ja-JP" sz="1600" b="1" dirty="0">
                <a:solidFill>
                  <a:srgbClr val="BD3207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ja-JP" altLang="en-US" sz="1600" b="1" dirty="0">
                <a:solidFill>
                  <a:srgbClr val="BD3207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Comic Sans MS" panose="030F0702030302020204" pitchFamily="66" charset="0"/>
              </a:rPr>
              <a:t>章</a:t>
            </a:r>
            <a:r>
              <a:rPr lang="en-US" altLang="ja-JP" sz="1600" b="1" dirty="0">
                <a:solidFill>
                  <a:srgbClr val="BD3207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ja-JP" altLang="en-US" sz="1600" b="1" dirty="0">
                <a:solidFill>
                  <a:srgbClr val="BD3207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Comic Sans MS" panose="030F0702030302020204" pitchFamily="66" charset="0"/>
              </a:rPr>
              <a:t>節</a:t>
            </a:r>
            <a:endParaRPr lang="es-ES" sz="1600" b="1" dirty="0">
              <a:solidFill>
                <a:srgbClr val="BD3207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DF2E5E3-752A-4B2F-BF14-6E6C042D36F6}"/>
              </a:ext>
            </a:extLst>
          </p:cNvPr>
          <p:cNvSpPr txBox="1"/>
          <p:nvPr/>
        </p:nvSpPr>
        <p:spPr>
          <a:xfrm>
            <a:off x="2217117" y="1727543"/>
            <a:ext cx="664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贖罪の日のたびに煙が聖なる場所に充満していたので，祭司は神の栄光から隠されていました。幻は著しく類似していたので、イザヤは裁かれた</a:t>
            </a:r>
            <a:r>
              <a:rPr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そして非難されたと感じました。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6FAD8827-4997-47C4-900A-2A5E249D00E8}"/>
              </a:ext>
            </a:extLst>
          </p:cNvPr>
          <p:cNvSpPr txBox="1"/>
          <p:nvPr/>
        </p:nvSpPr>
        <p:spPr>
          <a:xfrm>
            <a:off x="2217117" y="2656551"/>
            <a:ext cx="50245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燃える炭火は、執り成しの香が燃えている黄金の祭壇から取り出されました。これはイエス様の執り成しを表していました。イエス様は、私たちの罪を赦し、私たちを新しく造り変えてくださることのできる唯一のお方です。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0499083-E7F4-4970-8852-A2A31B514829}"/>
              </a:ext>
            </a:extLst>
          </p:cNvPr>
          <p:cNvSpPr txBox="1"/>
          <p:nvPr/>
        </p:nvSpPr>
        <p:spPr>
          <a:xfrm>
            <a:off x="291386" y="4115246"/>
            <a:ext cx="5259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ウジヤ王は自分で香を供えようとし、その罪を償いました。イザヤが燃える炭火に触れた時、神は彼に香を焚かせ、彼の罪が赦されました。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77F081BE-CFD7-427B-924D-720ACCBD9F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6635" y="3797328"/>
            <a:ext cx="1394135" cy="10584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AF470B1-CD39-4318-B265-41CB49E74B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651" y="2789864"/>
            <a:ext cx="1647959" cy="21471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085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BDF0236-27FD-41EE-A054-EBF0E63857F1}"/>
              </a:ext>
            </a:extLst>
          </p:cNvPr>
          <p:cNvSpPr txBox="1"/>
          <p:nvPr/>
        </p:nvSpPr>
        <p:spPr>
          <a:xfrm>
            <a:off x="1" y="178853"/>
            <a:ext cx="9143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spc="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762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神による任命</a:t>
            </a:r>
            <a:endParaRPr lang="es-ES" sz="4000" b="1" spc="6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762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2D1BAE9-D29A-4979-879C-0C78AC8D7890}"/>
              </a:ext>
            </a:extLst>
          </p:cNvPr>
          <p:cNvSpPr txBox="1"/>
          <p:nvPr/>
        </p:nvSpPr>
        <p:spPr>
          <a:xfrm>
            <a:off x="306976" y="886739"/>
            <a:ext cx="8530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わたしはまた主の言われる声を聞いた、「わたしはだれをつかわそうか。だれがわたしのために行くだろうか」。その時わたしは言った、「ここにわたしがおります。わたしをおつかわしください」。　イザヤ書</a:t>
            </a:r>
            <a:r>
              <a:rPr lang="en-US" altLang="ja-JP" sz="1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ja-JP" altLang="en-US" sz="1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章</a:t>
            </a:r>
            <a:r>
              <a:rPr lang="en-US" altLang="ja-JP" sz="1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ja-JP" altLang="en-US" sz="1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節</a:t>
            </a:r>
            <a:endParaRPr lang="es-ES" sz="16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FEB3950-AA4E-4813-B109-4F02DE879755}"/>
              </a:ext>
            </a:extLst>
          </p:cNvPr>
          <p:cNvSpPr txBox="1"/>
          <p:nvPr/>
        </p:nvSpPr>
        <p:spPr>
          <a:xfrm>
            <a:off x="367598" y="1817305"/>
            <a:ext cx="545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600" b="1" dirty="0">
                <a:solidFill>
                  <a:schemeClr val="bg1"/>
                </a:solidFill>
                <a:effectLst>
                  <a:glow rad="127000">
                    <a:srgbClr val="27008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神の赦しによって慰められた後、イザヤは、神が自分に呼びかけるあらゆる使命を果たすことを申し出ました。</a:t>
            </a:r>
            <a:endParaRPr lang="es-ES" sz="1600" b="1" dirty="0">
              <a:solidFill>
                <a:schemeClr val="bg1"/>
              </a:solidFill>
              <a:effectLst>
                <a:glow rad="127000">
                  <a:srgbClr val="27008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83C6170-E082-46B0-90A8-F4F2BD636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399" y="1778941"/>
            <a:ext cx="2567479" cy="20475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83A2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E749BAF-F6A9-45C7-B605-27B10A1FFB6E}"/>
              </a:ext>
            </a:extLst>
          </p:cNvPr>
          <p:cNvSpPr txBox="1"/>
          <p:nvPr/>
        </p:nvSpPr>
        <p:spPr>
          <a:xfrm>
            <a:off x="2180276" y="4146336"/>
            <a:ext cx="69354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600" b="1" dirty="0">
                <a:solidFill>
                  <a:schemeClr val="bg1"/>
                </a:solidFill>
                <a:effectLst>
                  <a:glow rad="127000">
                    <a:srgbClr val="27008A"/>
                  </a:glow>
                </a:effectLst>
              </a:rPr>
              <a:t>結局のところ、私たちは天の聖所で慰めと強さを見いだすことができ、それは私たちが苦難を克服し、使命を遂行するのを助けてくれます。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27008A"/>
                  </a:glow>
                </a:effectLst>
              </a:rPr>
              <a:t>(</a:t>
            </a:r>
            <a:r>
              <a:rPr lang="ja-JP" altLang="en-US" sz="1600" b="1" dirty="0">
                <a:solidFill>
                  <a:schemeClr val="bg1"/>
                </a:solidFill>
                <a:effectLst>
                  <a:glow rad="127000">
                    <a:srgbClr val="27008A"/>
                  </a:glow>
                </a:effectLst>
              </a:rPr>
              <a:t>詩編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27008A"/>
                  </a:glow>
                </a:effectLst>
              </a:rPr>
              <a:t> 73:17; </a:t>
            </a:r>
            <a:r>
              <a:rPr lang="ja-JP" altLang="en-US" sz="1600" b="1" dirty="0">
                <a:solidFill>
                  <a:schemeClr val="bg1"/>
                </a:solidFill>
                <a:effectLst>
                  <a:glow rad="127000">
                    <a:srgbClr val="27008A"/>
                  </a:glow>
                </a:effectLst>
              </a:rPr>
              <a:t>黙示録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27008A"/>
                  </a:glow>
                </a:effectLst>
              </a:rPr>
              <a:t> 5:4-6)</a:t>
            </a:r>
            <a:endParaRPr lang="es-ES" sz="1600" b="1" dirty="0">
              <a:solidFill>
                <a:schemeClr val="bg1"/>
              </a:solidFill>
              <a:effectLst>
                <a:glow rad="127000">
                  <a:srgbClr val="27008A"/>
                </a:glo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9F7CC6D-5D2F-4E36-A358-624E368C8AC7}"/>
              </a:ext>
            </a:extLst>
          </p:cNvPr>
          <p:cNvSpPr txBox="1"/>
          <p:nvPr/>
        </p:nvSpPr>
        <p:spPr>
          <a:xfrm>
            <a:off x="2180276" y="2589864"/>
            <a:ext cx="36461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600" b="1" dirty="0">
                <a:solidFill>
                  <a:schemeClr val="bg1"/>
                </a:solidFill>
                <a:effectLst>
                  <a:glow rad="127000">
                    <a:srgbClr val="27008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パウロは、自信を持って神の御座の前にある聖所に来るように勧めました。そこでは、イエス様が私たちのために執り成してくださるので、私たちは恵みを見つけることができます。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27008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sz="1600" b="1" dirty="0">
                <a:solidFill>
                  <a:schemeClr val="bg1"/>
                </a:solidFill>
                <a:effectLst>
                  <a:glow rad="127000">
                    <a:srgbClr val="27008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ヘブル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27008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4:14-16)</a:t>
            </a:r>
            <a:endParaRPr lang="es-ES" sz="1600" b="1" dirty="0">
              <a:solidFill>
                <a:schemeClr val="bg1"/>
              </a:solidFill>
              <a:effectLst>
                <a:glow rad="127000">
                  <a:srgbClr val="27008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BFB1E9D1-972E-4E2B-BB39-82EE04A125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64" y="2669955"/>
            <a:ext cx="1729993" cy="2307378"/>
          </a:xfrm>
          <a:prstGeom prst="rect">
            <a:avLst/>
          </a:prstGeom>
          <a:ln w="38100" cap="sq">
            <a:solidFill>
              <a:srgbClr val="DBBC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178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EEB5B19-DAA1-4ACA-BCC0-0D389FA25D7B}"/>
              </a:ext>
            </a:extLst>
          </p:cNvPr>
          <p:cNvSpPr txBox="1"/>
          <p:nvPr/>
        </p:nvSpPr>
        <p:spPr>
          <a:xfrm>
            <a:off x="76624" y="230900"/>
            <a:ext cx="26256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驚くべき勧告</a:t>
            </a:r>
            <a:endParaRPr lang="es-E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8ADA0DA-F8AC-4F80-848C-7CA6DBE727FB}"/>
              </a:ext>
            </a:extLst>
          </p:cNvPr>
          <p:cNvSpPr txBox="1"/>
          <p:nvPr/>
        </p:nvSpPr>
        <p:spPr>
          <a:xfrm>
            <a:off x="2538271" y="513232"/>
            <a:ext cx="6336211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contourClr>
                <a:schemeClr val="bg1"/>
              </a:contourClr>
            </a:sp3d>
          </a:bodyPr>
          <a:lstStyle/>
          <a:p>
            <a:r>
              <a:rPr lang="ja-JP" altLang="en-US" sz="1600" b="1" dirty="0">
                <a:solidFill>
                  <a:srgbClr val="49697B"/>
                </a:solidFill>
                <a:effectLst/>
                <a:latin typeface="Comic Sans MS" panose="030F0702030302020204" pitchFamily="66" charset="0"/>
              </a:rPr>
              <a:t>あなたはこの民の心を鈍くし、その耳を聞えにくくし、その目を閉ざしなさい。これは彼らがその目で見、その耳で聞き、その心で悟り、悔い改めていやされることのないためである」。</a:t>
            </a:r>
            <a:endParaRPr lang="en-US" altLang="ja-JP" sz="1600" b="1" dirty="0">
              <a:solidFill>
                <a:srgbClr val="49697B"/>
              </a:solidFill>
              <a:effectLst/>
              <a:latin typeface="Comic Sans MS" panose="030F0702030302020204" pitchFamily="66" charset="0"/>
            </a:endParaRPr>
          </a:p>
          <a:p>
            <a:pPr algn="r"/>
            <a:r>
              <a:rPr lang="ja-JP" altLang="en-US" sz="1600" b="1" dirty="0">
                <a:solidFill>
                  <a:srgbClr val="49697B"/>
                </a:solidFill>
                <a:effectLst/>
                <a:latin typeface="Comic Sans MS" panose="030F0702030302020204" pitchFamily="66" charset="0"/>
              </a:rPr>
              <a:t>イザヤ書</a:t>
            </a:r>
            <a:r>
              <a:rPr lang="en-US" altLang="ja-JP" sz="1600" b="1" dirty="0">
                <a:solidFill>
                  <a:srgbClr val="49697B"/>
                </a:solidFill>
                <a:effectLst/>
                <a:latin typeface="Comic Sans MS" panose="030F0702030302020204" pitchFamily="66" charset="0"/>
              </a:rPr>
              <a:t>6</a:t>
            </a:r>
            <a:r>
              <a:rPr lang="ja-JP" altLang="en-US" sz="1600" b="1" dirty="0">
                <a:solidFill>
                  <a:srgbClr val="49697B"/>
                </a:solidFill>
                <a:effectLst/>
                <a:latin typeface="Comic Sans MS" panose="030F0702030302020204" pitchFamily="66" charset="0"/>
              </a:rPr>
              <a:t>章</a:t>
            </a:r>
            <a:r>
              <a:rPr lang="en-US" altLang="ja-JP" sz="1600" b="1" dirty="0">
                <a:solidFill>
                  <a:srgbClr val="49697B"/>
                </a:solidFill>
                <a:effectLst/>
                <a:latin typeface="Comic Sans MS" panose="030F0702030302020204" pitchFamily="66" charset="0"/>
              </a:rPr>
              <a:t>10</a:t>
            </a:r>
            <a:r>
              <a:rPr lang="ja-JP" altLang="en-US" sz="1600" b="1" dirty="0">
                <a:solidFill>
                  <a:srgbClr val="49697B"/>
                </a:solidFill>
                <a:effectLst/>
                <a:latin typeface="Comic Sans MS" panose="030F0702030302020204" pitchFamily="66" charset="0"/>
              </a:rPr>
              <a:t>節</a:t>
            </a:r>
            <a:endParaRPr lang="es-ES" sz="1600" b="1" dirty="0">
              <a:solidFill>
                <a:srgbClr val="49697B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93C8C5B-3B90-4963-AFF0-6CDDF7F6FF6D}"/>
              </a:ext>
            </a:extLst>
          </p:cNvPr>
          <p:cNvSpPr txBox="1"/>
          <p:nvPr/>
        </p:nvSpPr>
        <p:spPr>
          <a:xfrm>
            <a:off x="666556" y="1637283"/>
            <a:ext cx="5949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神様は、すべての人が悔い改めて救われることを望んでおられます（ヨハネ</a:t>
            </a:r>
            <a:r>
              <a:rPr lang="en-US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3:16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en-US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Ⅱ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ペトロ</a:t>
            </a:r>
            <a:r>
              <a:rPr lang="en-US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3:9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）。神様は、ご自分の使者を通して、常に叱責のメッセージを送っておられます（そして、すべての教会員はメッセンジャーであるかもしれません）。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C87836A-D428-43DF-B490-D680F8ACF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615" y="1764567"/>
            <a:ext cx="1974867" cy="2391235"/>
          </a:xfrm>
          <a:prstGeom prst="round2DiagRect">
            <a:avLst>
              <a:gd name="adj1" fmla="val 6263"/>
              <a:gd name="adj2" fmla="val 6775"/>
            </a:avLst>
          </a:prstGeom>
          <a:ln w="381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314EC837-9E33-4F4F-A846-D49F6C07FAFB}"/>
              </a:ext>
            </a:extLst>
          </p:cNvPr>
          <p:cNvSpPr txBox="1"/>
          <p:nvPr/>
        </p:nvSpPr>
        <p:spPr>
          <a:xfrm>
            <a:off x="1630546" y="2638223"/>
            <a:ext cx="4985518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これらのメッセージに対する反応には，受け入れるか拒否するかの二種類が</a:t>
            </a:r>
            <a:r>
              <a:rPr lang="ja-JP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あります</a:t>
            </a:r>
            <a:r>
              <a:rPr lang="ja-JP" altLang="en-US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。これら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のメッセージを拒否すればするほど、私たちの心はファラオのように固くなっていきます。耳も目もだんだんと閉じていき、聞くのを拒否してしまうのです。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メッセージを受け入れる人は「聖なる種族」と呼ばれます（イザヤ</a:t>
            </a:r>
            <a:r>
              <a:rPr lang="en-US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6:13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）。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3497D78B-B9B2-4A8F-9E3A-9FA5047B79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18" y="2638223"/>
            <a:ext cx="1304015" cy="16126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364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829E599-6FE9-4457-A4EF-84F59A53CE72}"/>
              </a:ext>
            </a:extLst>
          </p:cNvPr>
          <p:cNvSpPr txBox="1"/>
          <p:nvPr/>
        </p:nvSpPr>
        <p:spPr>
          <a:xfrm>
            <a:off x="244380" y="693228"/>
            <a:ext cx="865524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300" b="1" dirty="0"/>
              <a:t>神の恵みにあずかるすべての者に、主は人のために働く任務をお定めになっている。わたしたちは各自の立場立場において、「ここにわたしがおります。わたしをおつかわしください」と言わなければならない（イザヤ６：８）。み言葉を伝える伝道者、伝道にあたる看護師、クリスチャンの医者、商人や農夫、知能的な仕事をする者も、職人である者も、クリスチャンであれば、それぞれすべての者に責任が負わされている。人々に救いの福音を示すのが、わたしたちの仕事である。わたしたちがやろうとすることは、すべてこの目的に達する手段でなければならない。</a:t>
            </a:r>
            <a:endParaRPr lang="es-ES" sz="2300" b="1" dirty="0">
              <a:latin typeface="Cooper Black" panose="0208090404030B0204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3BC4E27-4B3B-4334-BDAD-01174A3911BE}"/>
              </a:ext>
            </a:extLst>
          </p:cNvPr>
          <p:cNvSpPr txBox="1"/>
          <p:nvPr/>
        </p:nvSpPr>
        <p:spPr>
          <a:xfrm>
            <a:off x="1754371" y="4104227"/>
            <a:ext cx="6219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エレン・</a:t>
            </a:r>
            <a:r>
              <a:rPr lang="en-US" altLang="ja-JP" sz="2000" b="1" dirty="0"/>
              <a:t>G</a:t>
            </a:r>
            <a:r>
              <a:rPr lang="ja-JP" altLang="en-US" sz="2000" b="1" dirty="0"/>
              <a:t>・ホワイト　ミニストリーオブヒーリング</a:t>
            </a:r>
            <a:endParaRPr lang="en-US" altLang="ja-JP" sz="2000" b="1" dirty="0"/>
          </a:p>
          <a:p>
            <a:pPr algn="ctr"/>
            <a:r>
              <a:rPr lang="ja-JP" altLang="en-US" sz="2000" b="1" dirty="0"/>
              <a:t>第</a:t>
            </a:r>
            <a:r>
              <a:rPr lang="en-US" altLang="ja-JP" sz="2000" b="1" dirty="0"/>
              <a:t>9</a:t>
            </a:r>
            <a:r>
              <a:rPr lang="ja-JP" altLang="en-US" sz="2000" b="1" dirty="0"/>
              <a:t>章</a:t>
            </a:r>
            <a:r>
              <a:rPr lang="en-US" altLang="ja-JP" sz="2000" b="1" dirty="0"/>
              <a:t>『</a:t>
            </a:r>
            <a:r>
              <a:rPr lang="ja-JP" altLang="en-US" sz="2000" b="1" dirty="0"/>
              <a:t>教えといやし－全員働き人－</a:t>
            </a:r>
            <a:r>
              <a:rPr lang="en-US" altLang="ja-JP" sz="2000" b="1" dirty="0"/>
              <a:t>』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83671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2600</TotalTime>
  <Words>1300</Words>
  <Application>Microsoft Office PowerPoint</Application>
  <PresentationFormat>画面に合わせる (16:9)</PresentationFormat>
  <Paragraphs>46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Comic Sans MS</vt:lpstr>
      <vt:lpstr>Arial</vt:lpstr>
      <vt:lpstr>Calibri</vt:lpstr>
      <vt:lpstr>Stencil</vt:lpstr>
      <vt:lpstr>游ゴシック</vt:lpstr>
      <vt:lpstr>Calibri Light</vt:lpstr>
      <vt:lpstr>Cooper Black</vt:lpstr>
      <vt:lpstr>Tema de Office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吉田 南々美</cp:lastModifiedBy>
  <cp:revision>95</cp:revision>
  <dcterms:created xsi:type="dcterms:W3CDTF">2020-12-22T08:09:52Z</dcterms:created>
  <dcterms:modified xsi:type="dcterms:W3CDTF">2021-01-07T06:22:21Z</dcterms:modified>
</cp:coreProperties>
</file>