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6" r:id="rId5"/>
    <p:sldId id="265" r:id="rId6"/>
    <p:sldId id="267" r:id="rId7"/>
    <p:sldId id="261" r:id="rId8"/>
    <p:sldId id="262" r:id="rId9"/>
    <p:sldId id="264" r:id="rId10"/>
  </p:sldIdLst>
  <p:sldSz cx="9144000" cy="5143500" type="screen16x9"/>
  <p:notesSz cx="6858000" cy="9144000"/>
  <p:embeddedFontLst>
    <p:embeddedFont>
      <p:font typeface="Comic Sans MS" panose="030F0702030302020204" pitchFamily="66"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Stencil" panose="020B0604020202020204" charset="0"/>
      <p:regular r:id="rId19"/>
    </p:embeddedFont>
    <p:embeddedFont>
      <p:font typeface="Cooper Black" panose="020B0604020202020204" charset="0"/>
      <p:regular r:id="rId20"/>
    </p:embeddedFont>
    <p:embeddedFont>
      <p:font typeface="Calibri Light" panose="020F0302020204030204"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A3"/>
    <a:srgbClr val="49697B"/>
    <a:srgbClr val="55798E"/>
    <a:srgbClr val="FFFF66"/>
    <a:srgbClr val="DBBC24"/>
    <a:srgbClr val="BDA3FF"/>
    <a:srgbClr val="27008A"/>
    <a:srgbClr val="A83A27"/>
    <a:srgbClr val="C6710A"/>
    <a:srgbClr val="F6A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1" d="100"/>
          <a:sy n="12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276C3F-571A-411F-8AEC-F33011CBAF44}" type="datetimeFigureOut">
              <a:rPr lang="es-ES" smtClean="0"/>
              <a:t>07/01/2021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42687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276C3F-571A-411F-8AEC-F33011CBAF44}" type="datetimeFigureOut">
              <a:rPr lang="es-ES" smtClean="0"/>
              <a:t>07/01/2021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17513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276C3F-571A-411F-8AEC-F33011CBAF44}" type="datetimeFigureOut">
              <a:rPr lang="es-ES" smtClean="0"/>
              <a:t>07/01/2021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26874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1276C3F-571A-411F-8AEC-F33011CBAF44}" type="datetimeFigureOut">
              <a:rPr lang="es-ES" smtClean="0"/>
              <a:t>07/01/2021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327269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1276C3F-571A-411F-8AEC-F33011CBAF44}" type="datetimeFigureOut">
              <a:rPr lang="es-ES" smtClean="0"/>
              <a:t>07/01/2021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244233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1276C3F-571A-411F-8AEC-F33011CBAF44}" type="datetimeFigureOut">
              <a:rPr lang="es-ES" smtClean="0"/>
              <a:t>07/01/2021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16145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1276C3F-571A-411F-8AEC-F33011CBAF44}" type="datetimeFigureOut">
              <a:rPr lang="es-ES" smtClean="0"/>
              <a:t>07/01/2021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108096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1276C3F-571A-411F-8AEC-F33011CBAF44}" type="datetimeFigureOut">
              <a:rPr lang="es-ES" smtClean="0"/>
              <a:t>07/01/2021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40096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76C3F-571A-411F-8AEC-F33011CBAF44}" type="datetimeFigureOut">
              <a:rPr lang="es-ES" smtClean="0"/>
              <a:t>07/01/2021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9956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1276C3F-571A-411F-8AEC-F33011CBAF44}" type="datetimeFigureOut">
              <a:rPr lang="es-ES" smtClean="0"/>
              <a:t>07/01/2021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18418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1276C3F-571A-411F-8AEC-F33011CBAF44}" type="datetimeFigureOut">
              <a:rPr lang="es-ES" smtClean="0"/>
              <a:t>07/01/2021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10CF32-114C-4FAD-B476-A20FE3C66B90}" type="slidenum">
              <a:rPr lang="es-ES" smtClean="0"/>
              <a:t>‹#›</a:t>
            </a:fld>
            <a:endParaRPr lang="es-ES"/>
          </a:p>
        </p:txBody>
      </p:sp>
    </p:spTree>
    <p:extLst>
      <p:ext uri="{BB962C8B-B14F-4D97-AF65-F5344CB8AC3E}">
        <p14:creationId xmlns:p14="http://schemas.microsoft.com/office/powerpoint/2010/main" val="25100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276C3F-571A-411F-8AEC-F33011CBAF44}" type="datetimeFigureOut">
              <a:rPr lang="es-ES" smtClean="0"/>
              <a:t>07/01/2021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10CF32-114C-4FAD-B476-A20FE3C66B90}" type="slidenum">
              <a:rPr lang="es-ES" smtClean="0"/>
              <a:t>‹#›</a:t>
            </a:fld>
            <a:endParaRPr lang="es-ES"/>
          </a:p>
        </p:txBody>
      </p:sp>
    </p:spTree>
    <p:extLst>
      <p:ext uri="{BB962C8B-B14F-4D97-AF65-F5344CB8AC3E}">
        <p14:creationId xmlns:p14="http://schemas.microsoft.com/office/powerpoint/2010/main" val="869108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593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5" y="36347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79CAB212-A87B-4AAF-985C-8C71C46FB8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2188" y="706903"/>
            <a:ext cx="5372416" cy="3606249"/>
          </a:xfrm>
          <a:prstGeom prst="rect">
            <a:avLst/>
          </a:prstGeom>
          <a:effectLst/>
        </p:spPr>
      </p:pic>
      <p:sp>
        <p:nvSpPr>
          <p:cNvPr id="5" name="CuadroTexto 4">
            <a:extLst>
              <a:ext uri="{FF2B5EF4-FFF2-40B4-BE49-F238E27FC236}">
                <a16:creationId xmlns:a16="http://schemas.microsoft.com/office/drawing/2014/main" xmlns="" id="{B32142D6-0B3F-4B8E-8729-8538786B3B03}"/>
              </a:ext>
            </a:extLst>
          </p:cNvPr>
          <p:cNvSpPr txBox="1"/>
          <p:nvPr/>
        </p:nvSpPr>
        <p:spPr>
          <a:xfrm>
            <a:off x="370015" y="4726260"/>
            <a:ext cx="6096762" cy="360624"/>
          </a:xfrm>
          <a:prstGeom prst="rect">
            <a:avLst/>
          </a:prstGeom>
          <a:solidFill>
            <a:srgbClr val="000000">
              <a:alpha val="50000"/>
            </a:srgbClr>
          </a:solidFill>
          <a:ln>
            <a:noFill/>
          </a:ln>
        </p:spPr>
        <p:txBody>
          <a:bodyPr wrap="square" rtlCol="0">
            <a:noAutofit/>
          </a:bodyPr>
          <a:lstStyle/>
          <a:p>
            <a:pPr algn="ctr">
              <a:spcAft>
                <a:spcPts val="600"/>
              </a:spcAft>
            </a:pPr>
            <a:r>
              <a:rPr lang="en-US" sz="1300" b="1">
                <a:solidFill>
                  <a:srgbClr val="FFFFFF"/>
                </a:solidFill>
              </a:rPr>
              <a:t>Lesson 2 for January 9, 2021</a:t>
            </a:r>
            <a:endParaRPr lang="es-ES" sz="1300" b="1" dirty="0">
              <a:solidFill>
                <a:srgbClr val="FFFFFF"/>
              </a:solidFill>
            </a:endParaRPr>
          </a:p>
        </p:txBody>
      </p:sp>
      <p:sp>
        <p:nvSpPr>
          <p:cNvPr id="16" name="CuadroTexto 15">
            <a:extLst>
              <a:ext uri="{FF2B5EF4-FFF2-40B4-BE49-F238E27FC236}">
                <a16:creationId xmlns:a16="http://schemas.microsoft.com/office/drawing/2014/main" xmlns="" id="{701292FB-DA47-4AD9-971C-CE47A7BAE588}"/>
              </a:ext>
            </a:extLst>
          </p:cNvPr>
          <p:cNvSpPr txBox="1"/>
          <p:nvPr/>
        </p:nvSpPr>
        <p:spPr>
          <a:xfrm>
            <a:off x="6400797" y="583937"/>
            <a:ext cx="2782389" cy="3514937"/>
          </a:xfrm>
          <a:prstGeom prst="rect">
            <a:avLst/>
          </a:prstGeom>
          <a:noFill/>
        </p:spPr>
        <p:txBody>
          <a:bodyPr wrap="square">
            <a:spAutoFit/>
          </a:bodyPr>
          <a:lstStyle/>
          <a:p>
            <a:pPr algn="ctr">
              <a:lnSpc>
                <a:spcPct val="200000"/>
              </a:lnSpc>
            </a:pPr>
            <a:r>
              <a:rPr lang="es-ES" sz="4000" b="1" dirty="0">
                <a:ln w="0"/>
                <a:solidFill>
                  <a:srgbClr val="F2C543"/>
                </a:solidFill>
                <a:effectLst>
                  <a:innerShdw blurRad="63500" dist="50800" dir="13500000">
                    <a:srgbClr val="000000">
                      <a:alpha val="50000"/>
                    </a:srgbClr>
                  </a:innerShdw>
                </a:effectLst>
                <a:latin typeface="Stencil" panose="040409050D0802020404" pitchFamily="82" charset="0"/>
              </a:rPr>
              <a:t>CRISIS </a:t>
            </a:r>
          </a:p>
          <a:p>
            <a:pPr algn="ctr">
              <a:lnSpc>
                <a:spcPct val="200000"/>
              </a:lnSpc>
            </a:pPr>
            <a:r>
              <a:rPr lang="es-ES" sz="4000" b="1" dirty="0" err="1">
                <a:ln w="0"/>
                <a:solidFill>
                  <a:srgbClr val="F2C543"/>
                </a:solidFill>
                <a:effectLst>
                  <a:innerShdw blurRad="63500" dist="50800" dir="13500000">
                    <a:srgbClr val="000000">
                      <a:alpha val="50000"/>
                    </a:srgbClr>
                  </a:innerShdw>
                </a:effectLst>
                <a:latin typeface="Stencil" panose="040409050D0802020404" pitchFamily="82" charset="0"/>
              </a:rPr>
              <a:t>OF</a:t>
            </a:r>
            <a:endParaRPr lang="es-ES" sz="4000" b="1" dirty="0">
              <a:ln w="0"/>
              <a:solidFill>
                <a:srgbClr val="F2C543"/>
              </a:solidFill>
              <a:effectLst>
                <a:innerShdw blurRad="63500" dist="50800" dir="13500000">
                  <a:srgbClr val="000000">
                    <a:alpha val="50000"/>
                  </a:srgbClr>
                </a:innerShdw>
              </a:effectLst>
              <a:latin typeface="Stencil" panose="040409050D0802020404" pitchFamily="82" charset="0"/>
            </a:endParaRPr>
          </a:p>
          <a:p>
            <a:pPr algn="ctr">
              <a:lnSpc>
                <a:spcPct val="200000"/>
              </a:lnSpc>
            </a:pPr>
            <a:r>
              <a:rPr lang="es-ES" sz="3600" spc="-150" dirty="0" err="1">
                <a:ln w="0"/>
                <a:solidFill>
                  <a:srgbClr val="F2C543"/>
                </a:solidFill>
                <a:effectLst>
                  <a:innerShdw blurRad="63500" dist="50800" dir="13500000">
                    <a:srgbClr val="000000">
                      <a:alpha val="50000"/>
                    </a:srgbClr>
                  </a:innerShdw>
                </a:effectLst>
                <a:latin typeface="Stencil" panose="040409050D0802020404" pitchFamily="82" charset="0"/>
              </a:rPr>
              <a:t>LEADERSHIP</a:t>
            </a:r>
            <a:endParaRPr lang="es-ES" sz="4800" spc="-150" dirty="0">
              <a:ln w="0"/>
              <a:solidFill>
                <a:srgbClr val="F2C543"/>
              </a:solidFill>
              <a:effectLst>
                <a:innerShdw blurRad="63500" dist="50800" dir="13500000">
                  <a:srgbClr val="000000">
                    <a:alpha val="50000"/>
                  </a:srgbClr>
                </a:innerShdw>
              </a:effectLst>
              <a:latin typeface="Stencil" panose="040409050D0802020404" pitchFamily="82" charset="0"/>
            </a:endParaRPr>
          </a:p>
        </p:txBody>
      </p:sp>
    </p:spTree>
    <p:extLst>
      <p:ext uri="{BB962C8B-B14F-4D97-AF65-F5344CB8AC3E}">
        <p14:creationId xmlns:p14="http://schemas.microsoft.com/office/powerpoint/2010/main" val="19220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14F81863-68CB-436C-B21A-1961EC7C727A}"/>
              </a:ext>
            </a:extLst>
          </p:cNvPr>
          <p:cNvSpPr txBox="1"/>
          <p:nvPr/>
        </p:nvSpPr>
        <p:spPr>
          <a:xfrm>
            <a:off x="67267" y="171617"/>
            <a:ext cx="6642464" cy="2631490"/>
          </a:xfrm>
          <a:prstGeom prst="rect">
            <a:avLst/>
          </a:prstGeom>
          <a:noFill/>
        </p:spPr>
        <p:txBody>
          <a:bodyPr wrap="square" rtlCol="0">
            <a:spAutoFit/>
          </a:bodyPr>
          <a:lstStyle/>
          <a:p>
            <a:pPr>
              <a:spcBef>
                <a:spcPts val="600"/>
              </a:spcBef>
            </a:pPr>
            <a:r>
              <a:rPr lang="en-US" sz="2000" b="1"/>
              <a:t>King Uzziah “did what was right in the sight of the Lord.” (2Chr. 26:4). However, “his heart was lifted up to his destruction” (2Chr. 26:16), so he had to share the reign with his son Jotham during his later years.</a:t>
            </a:r>
            <a:endParaRPr lang="es-ES" sz="2000" b="1" dirty="0"/>
          </a:p>
          <a:p>
            <a:pPr>
              <a:spcBef>
                <a:spcPts val="600"/>
              </a:spcBef>
            </a:pPr>
            <a:r>
              <a:rPr lang="en-US" sz="2000" b="1"/>
              <a:t>Isaiah was called as a prophet to denounce the sins of Israel amid that crisis. When Uzziah died, God decided to renew Isaiah’s prophetic call with a vision that marked a new stage in his mission as a prophet.</a:t>
            </a:r>
            <a:endParaRPr lang="es-ES" sz="2000" b="1" dirty="0"/>
          </a:p>
        </p:txBody>
      </p:sp>
      <p:sp>
        <p:nvSpPr>
          <p:cNvPr id="3" name="CuadroTexto 2">
            <a:extLst>
              <a:ext uri="{FF2B5EF4-FFF2-40B4-BE49-F238E27FC236}">
                <a16:creationId xmlns:a16="http://schemas.microsoft.com/office/drawing/2014/main" xmlns="" id="{40AACF9B-8985-47FD-AF43-3052CEB92B76}"/>
              </a:ext>
            </a:extLst>
          </p:cNvPr>
          <p:cNvSpPr txBox="1"/>
          <p:nvPr/>
        </p:nvSpPr>
        <p:spPr>
          <a:xfrm>
            <a:off x="4048737" y="3127483"/>
            <a:ext cx="5023560" cy="1938992"/>
          </a:xfrm>
          <a:prstGeom prst="rect">
            <a:avLst/>
          </a:prstGeom>
          <a:noFill/>
        </p:spPr>
        <p:txBody>
          <a:bodyPr wrap="square" rtlCol="0">
            <a:spAutoFit/>
          </a:bodyPr>
          <a:lstStyle/>
          <a:p>
            <a:pPr>
              <a:spcBef>
                <a:spcPts val="600"/>
              </a:spcBef>
            </a:pPr>
            <a:r>
              <a:rPr lang="en-US" sz="2000" b="1" u="sng">
                <a:uFill>
                  <a:solidFill>
                    <a:srgbClr val="EC1C24"/>
                  </a:solidFill>
                </a:uFill>
              </a:rPr>
              <a:t>The context of the vision</a:t>
            </a:r>
            <a:endParaRPr lang="es-ES" sz="2000" b="1" u="sng" dirty="0">
              <a:uFill>
                <a:solidFill>
                  <a:srgbClr val="EC1C24"/>
                </a:solidFill>
              </a:uFill>
            </a:endParaRPr>
          </a:p>
          <a:p>
            <a:pPr>
              <a:spcBef>
                <a:spcPts val="600"/>
              </a:spcBef>
            </a:pPr>
            <a:r>
              <a:rPr lang="en-US" sz="2000" b="1" u="sng">
                <a:uFill>
                  <a:solidFill>
                    <a:srgbClr val="006386"/>
                  </a:solidFill>
                </a:uFill>
              </a:rPr>
              <a:t>The holiness of God. Isaiah 6:1-4</a:t>
            </a:r>
            <a:endParaRPr lang="es-ES" sz="2000" b="1" u="sng" dirty="0">
              <a:uFill>
                <a:solidFill>
                  <a:srgbClr val="006386"/>
                </a:solidFill>
              </a:uFill>
            </a:endParaRPr>
          </a:p>
          <a:p>
            <a:pPr>
              <a:spcBef>
                <a:spcPts val="600"/>
              </a:spcBef>
            </a:pPr>
            <a:r>
              <a:rPr lang="en-US" sz="2000" b="1" u="sng">
                <a:uFill>
                  <a:solidFill>
                    <a:srgbClr val="EF7322"/>
                  </a:solidFill>
                </a:uFill>
              </a:rPr>
              <a:t>The transformation of Isaiah. Isaiah 6:5-7</a:t>
            </a:r>
            <a:endParaRPr lang="es-ES" sz="2000" b="1" u="sng" dirty="0">
              <a:uFill>
                <a:solidFill>
                  <a:srgbClr val="EF7322"/>
                </a:solidFill>
              </a:uFill>
            </a:endParaRPr>
          </a:p>
          <a:p>
            <a:pPr>
              <a:spcBef>
                <a:spcPts val="600"/>
              </a:spcBef>
            </a:pPr>
            <a:r>
              <a:rPr lang="es-ES" sz="2000" b="1" u="sng">
                <a:uFill>
                  <a:solidFill>
                    <a:srgbClr val="5042B4"/>
                  </a:solidFill>
                </a:uFill>
              </a:rPr>
              <a:t>The commission. Isaiah 6:8</a:t>
            </a:r>
            <a:endParaRPr lang="es-ES" sz="2000" b="1" u="sng" dirty="0">
              <a:uFill>
                <a:solidFill>
                  <a:srgbClr val="5042B4"/>
                </a:solidFill>
              </a:uFill>
            </a:endParaRPr>
          </a:p>
          <a:p>
            <a:pPr>
              <a:spcBef>
                <a:spcPts val="600"/>
              </a:spcBef>
            </a:pPr>
            <a:r>
              <a:rPr lang="es-ES" sz="2000" b="1" u="sng">
                <a:uFill>
                  <a:solidFill>
                    <a:srgbClr val="005850"/>
                  </a:solidFill>
                </a:uFill>
              </a:rPr>
              <a:t>The message. Isaiah 6:9-13</a:t>
            </a:r>
            <a:endParaRPr lang="es-ES" sz="2000" b="1" u="sng" dirty="0">
              <a:uFill>
                <a:solidFill>
                  <a:srgbClr val="005850"/>
                </a:solidFill>
              </a:uFill>
            </a:endParaRPr>
          </a:p>
        </p:txBody>
      </p:sp>
      <p:pic>
        <p:nvPicPr>
          <p:cNvPr id="5" name="Imagen 4">
            <a:extLst>
              <a:ext uri="{FF2B5EF4-FFF2-40B4-BE49-F238E27FC236}">
                <a16:creationId xmlns:a16="http://schemas.microsoft.com/office/drawing/2014/main" xmlns="" id="{93C761B2-C52E-4722-8895-7714423CDF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50844" y="97336"/>
            <a:ext cx="2297429" cy="2958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xmlns="" id="{0106EF76-D01F-4EC7-949E-8F15292ACC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727" y="2997342"/>
            <a:ext cx="3104673" cy="201264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7" name="Imagen 16">
            <a:extLst>
              <a:ext uri="{FF2B5EF4-FFF2-40B4-BE49-F238E27FC236}">
                <a16:creationId xmlns:a16="http://schemas.microsoft.com/office/drawing/2014/main" xmlns="" id="{E4E80CF7-9F52-462B-8FCB-0A03A2EA6A1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80930" y="3208589"/>
            <a:ext cx="624571" cy="237671"/>
          </a:xfrm>
          <a:prstGeom prst="rect">
            <a:avLst/>
          </a:prstGeom>
        </p:spPr>
      </p:pic>
      <p:pic>
        <p:nvPicPr>
          <p:cNvPr id="18" name="Imagen 17">
            <a:extLst>
              <a:ext uri="{FF2B5EF4-FFF2-40B4-BE49-F238E27FC236}">
                <a16:creationId xmlns:a16="http://schemas.microsoft.com/office/drawing/2014/main" xmlns="" id="{2597030C-7AEB-4298-AB84-E6EC5B4FA1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80930" y="4727694"/>
            <a:ext cx="624571" cy="237671"/>
          </a:xfrm>
          <a:prstGeom prst="rect">
            <a:avLst/>
          </a:prstGeom>
        </p:spPr>
      </p:pic>
      <p:pic>
        <p:nvPicPr>
          <p:cNvPr id="20" name="Imagen 19">
            <a:extLst>
              <a:ext uri="{FF2B5EF4-FFF2-40B4-BE49-F238E27FC236}">
                <a16:creationId xmlns:a16="http://schemas.microsoft.com/office/drawing/2014/main" xmlns="" id="{C4CFAC25-097A-40A6-882A-5CFDD3E005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80930" y="4325734"/>
            <a:ext cx="624217" cy="237671"/>
          </a:xfrm>
          <a:prstGeom prst="rect">
            <a:avLst/>
          </a:prstGeom>
        </p:spPr>
      </p:pic>
      <p:pic>
        <p:nvPicPr>
          <p:cNvPr id="21" name="Imagen 20">
            <a:extLst>
              <a:ext uri="{FF2B5EF4-FFF2-40B4-BE49-F238E27FC236}">
                <a16:creationId xmlns:a16="http://schemas.microsoft.com/office/drawing/2014/main" xmlns="" id="{0EC3437B-E1B0-4C5A-8049-2AA1236710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80930" y="3978143"/>
            <a:ext cx="624217" cy="237671"/>
          </a:xfrm>
          <a:prstGeom prst="rect">
            <a:avLst/>
          </a:prstGeom>
        </p:spPr>
      </p:pic>
      <p:pic>
        <p:nvPicPr>
          <p:cNvPr id="22" name="Imagen 21">
            <a:extLst>
              <a:ext uri="{FF2B5EF4-FFF2-40B4-BE49-F238E27FC236}">
                <a16:creationId xmlns:a16="http://schemas.microsoft.com/office/drawing/2014/main" xmlns="" id="{C618BFCE-06B4-4766-8911-1F96D7F4A9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80930" y="3617806"/>
            <a:ext cx="624217" cy="237671"/>
          </a:xfrm>
          <a:prstGeom prst="rect">
            <a:avLst/>
          </a:prstGeom>
        </p:spPr>
      </p:pic>
    </p:spTree>
    <p:extLst>
      <p:ext uri="{BB962C8B-B14F-4D97-AF65-F5344CB8AC3E}">
        <p14:creationId xmlns:p14="http://schemas.microsoft.com/office/powerpoint/2010/main" val="111261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wipe(left)">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0-#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left)">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left)">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left)">
                                      <p:cBhvr>
                                        <p:cTn id="7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45DF3E1-E7CF-477E-B68B-D87432D471CE}"/>
              </a:ext>
            </a:extLst>
          </p:cNvPr>
          <p:cNvSpPr txBox="1"/>
          <p:nvPr/>
        </p:nvSpPr>
        <p:spPr>
          <a:xfrm>
            <a:off x="0" y="0"/>
            <a:ext cx="9143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300">
                <a:ln/>
                <a:solidFill>
                  <a:schemeClr val="accent3"/>
                </a:solidFill>
                <a:effectLst>
                  <a:glow rad="127000">
                    <a:schemeClr val="accent1">
                      <a:lumMod val="40000"/>
                      <a:lumOff val="60000"/>
                    </a:schemeClr>
                  </a:glow>
                </a:effectLst>
              </a:rPr>
              <a:t>THE CONTEXT OF THE VISION</a:t>
            </a:r>
            <a:endParaRPr lang="es-ES" sz="4400" b="1" spc="300" dirty="0">
              <a:ln/>
              <a:solidFill>
                <a:schemeClr val="accent3"/>
              </a:solidFill>
              <a:effectLst>
                <a:glow rad="127000">
                  <a:schemeClr val="accent1">
                    <a:lumMod val="40000"/>
                    <a:lumOff val="60000"/>
                  </a:schemeClr>
                </a:glow>
              </a:effectLst>
            </a:endParaRPr>
          </a:p>
        </p:txBody>
      </p:sp>
      <p:sp>
        <p:nvSpPr>
          <p:cNvPr id="5" name="CuadroTexto 4">
            <a:extLst>
              <a:ext uri="{FF2B5EF4-FFF2-40B4-BE49-F238E27FC236}">
                <a16:creationId xmlns:a16="http://schemas.microsoft.com/office/drawing/2014/main" xmlns="" id="{96A374CF-BCE4-42A4-AEA4-77BE88E6C1DA}"/>
              </a:ext>
            </a:extLst>
          </p:cNvPr>
          <p:cNvSpPr txBox="1"/>
          <p:nvPr/>
        </p:nvSpPr>
        <p:spPr>
          <a:xfrm>
            <a:off x="711924" y="593160"/>
            <a:ext cx="7720149" cy="646331"/>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5">
                    <a:lumMod val="75000"/>
                  </a:schemeClr>
                </a:solidFill>
                <a:latin typeface="Comic Sans MS" panose="030F0702030302020204" pitchFamily="66" charset="0"/>
              </a:rPr>
              <a:t>“</a:t>
            </a:r>
            <a:r>
              <a:rPr lang="en-US" b="1">
                <a:solidFill>
                  <a:schemeClr val="accent5">
                    <a:lumMod val="75000"/>
                  </a:schemeClr>
                </a:solidFill>
                <a:latin typeface="Comic Sans MS" panose="030F0702030302020204" pitchFamily="66" charset="0"/>
              </a:rPr>
              <a:t>Now the rest of the acts of Uzziah, from first to last, the prophet Isaiah the son of Amoz wrote.</a:t>
            </a:r>
            <a:r>
              <a:rPr lang="es-ES" b="1">
                <a:solidFill>
                  <a:schemeClr val="accent5">
                    <a:lumMod val="75000"/>
                  </a:schemeClr>
                </a:solidFill>
                <a:latin typeface="Comic Sans MS" panose="030F0702030302020204" pitchFamily="66" charset="0"/>
              </a:rPr>
              <a:t>” </a:t>
            </a:r>
            <a:r>
              <a:rPr lang="es-ES" sz="1600" b="1">
                <a:solidFill>
                  <a:schemeClr val="accent5">
                    <a:lumMod val="75000"/>
                  </a:schemeClr>
                </a:solidFill>
                <a:latin typeface="Comic Sans MS" panose="030F0702030302020204" pitchFamily="66" charset="0"/>
              </a:rPr>
              <a:t>(2 Chronicles </a:t>
            </a:r>
            <a:r>
              <a:rPr lang="es-ES" sz="1600" b="1" dirty="0">
                <a:solidFill>
                  <a:schemeClr val="accent5">
                    <a:lumMod val="75000"/>
                  </a:schemeClr>
                </a:solidFill>
                <a:latin typeface="Comic Sans MS" panose="030F0702030302020204" pitchFamily="66" charset="0"/>
              </a:rPr>
              <a:t>26:22)</a:t>
            </a:r>
          </a:p>
        </p:txBody>
      </p:sp>
      <p:sp>
        <p:nvSpPr>
          <p:cNvPr id="6" name="CuadroTexto 5">
            <a:extLst>
              <a:ext uri="{FF2B5EF4-FFF2-40B4-BE49-F238E27FC236}">
                <a16:creationId xmlns:a16="http://schemas.microsoft.com/office/drawing/2014/main" xmlns="" id="{CA2F2CA7-FB78-447E-A5A5-765DC2BE4000}"/>
              </a:ext>
            </a:extLst>
          </p:cNvPr>
          <p:cNvSpPr txBox="1"/>
          <p:nvPr/>
        </p:nvSpPr>
        <p:spPr>
          <a:xfrm>
            <a:off x="1734456" y="1248952"/>
            <a:ext cx="5043715" cy="1708160"/>
          </a:xfrm>
          <a:prstGeom prst="rect">
            <a:avLst/>
          </a:prstGeom>
          <a:noFill/>
        </p:spPr>
        <p:txBody>
          <a:bodyPr wrap="square" rtlCol="0">
            <a:spAutoFit/>
          </a:bodyPr>
          <a:lstStyle/>
          <a:p>
            <a:pPr>
              <a:spcBef>
                <a:spcPts val="600"/>
              </a:spcBef>
            </a:pPr>
            <a:r>
              <a:rPr lang="en-US" sz="2000" b="1"/>
              <a:t>Isaiah was part of the royal family, so he was in close contact with Uzziah.</a:t>
            </a:r>
            <a:endParaRPr lang="es-ES" sz="2000" b="1" dirty="0"/>
          </a:p>
          <a:p>
            <a:pPr>
              <a:spcBef>
                <a:spcPts val="600"/>
              </a:spcBef>
            </a:pPr>
            <a:r>
              <a:rPr lang="en-US" sz="2000" b="1"/>
              <a:t>Uzziah was a faithful servant of God. He was given great skills. He was a good strategist, builder, and farmer (2Chr. 26:5-7, 9-10, 15).</a:t>
            </a:r>
            <a:endParaRPr lang="es-ES" sz="2000" b="1" dirty="0"/>
          </a:p>
        </p:txBody>
      </p:sp>
      <p:pic>
        <p:nvPicPr>
          <p:cNvPr id="4" name="Imagen 3">
            <a:extLst>
              <a:ext uri="{FF2B5EF4-FFF2-40B4-BE49-F238E27FC236}">
                <a16:creationId xmlns:a16="http://schemas.microsoft.com/office/drawing/2014/main" xmlns="" id="{4C154975-B720-4709-AC85-B4046D3643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78" y="1312061"/>
            <a:ext cx="1507308" cy="1735937"/>
          </a:xfrm>
          <a:prstGeom prst="round2DiagRect">
            <a:avLst>
              <a:gd name="adj1" fmla="val 16667"/>
              <a:gd name="adj2" fmla="val 0"/>
            </a:avLst>
          </a:prstGeom>
          <a:ln w="28575" cap="sq">
            <a:solidFill>
              <a:schemeClr val="accent1">
                <a:lumMod val="40000"/>
                <a:lumOff val="6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xmlns="" id="{57DF81A0-242E-4532-88D8-4F6F8C653B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8292" y="3209142"/>
            <a:ext cx="1507308" cy="1801233"/>
          </a:xfrm>
          <a:prstGeom prst="rect">
            <a:avLst/>
          </a:prstGeom>
          <a:ln w="88900" cap="sq" cmpd="thickThin">
            <a:solidFill>
              <a:srgbClr val="0000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xmlns="" id="{6599C562-05CE-43BD-849A-9377BBA6A4B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32914" y="3096082"/>
            <a:ext cx="1507308" cy="1951208"/>
          </a:xfrm>
          <a:prstGeom prst="roundRect">
            <a:avLst>
              <a:gd name="adj" fmla="val 10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xmlns="" id="{A4FC1455-2DE5-4EF2-95E6-16BBEB04AD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21714" y="1297221"/>
            <a:ext cx="2218505" cy="1663879"/>
          </a:xfrm>
          <a:prstGeom prst="round2DiagRect">
            <a:avLst>
              <a:gd name="adj1" fmla="val 0"/>
              <a:gd name="adj2" fmla="val 14739"/>
            </a:avLst>
          </a:prstGeom>
          <a:ln w="28575" cap="sq">
            <a:solidFill>
              <a:schemeClr val="accent1">
                <a:lumMod val="40000"/>
                <a:lumOff val="60000"/>
              </a:schemeClr>
            </a:solidFill>
            <a:miter lim="800000"/>
          </a:ln>
          <a:effectLst>
            <a:outerShdw blurRad="254000" algn="tl" rotWithShape="0">
              <a:srgbClr val="000000">
                <a:alpha val="43000"/>
              </a:srgbClr>
            </a:outerShdw>
          </a:effectLst>
        </p:spPr>
      </p:pic>
      <p:sp>
        <p:nvSpPr>
          <p:cNvPr id="16" name="CuadroTexto 15">
            <a:extLst>
              <a:ext uri="{FF2B5EF4-FFF2-40B4-BE49-F238E27FC236}">
                <a16:creationId xmlns:a16="http://schemas.microsoft.com/office/drawing/2014/main" xmlns="" id="{C65144CF-159A-4D05-9DBF-5BF0E57BB8E5}"/>
              </a:ext>
            </a:extLst>
          </p:cNvPr>
          <p:cNvSpPr txBox="1"/>
          <p:nvPr/>
        </p:nvSpPr>
        <p:spPr>
          <a:xfrm>
            <a:off x="1734457" y="2975428"/>
            <a:ext cx="5711371" cy="2015936"/>
          </a:xfrm>
          <a:prstGeom prst="rect">
            <a:avLst/>
          </a:prstGeom>
          <a:noFill/>
        </p:spPr>
        <p:txBody>
          <a:bodyPr wrap="square">
            <a:spAutoFit/>
          </a:bodyPr>
          <a:lstStyle/>
          <a:p>
            <a:pPr>
              <a:spcBef>
                <a:spcPts val="600"/>
              </a:spcBef>
            </a:pPr>
            <a:r>
              <a:rPr lang="en-US" sz="2000" b="1"/>
              <a:t>Nevertheless, he wanted to be more than God had made him. He wanted to do priestly tasks, and God punished him with leprosy (2Chr. 26:16, 19, 21).</a:t>
            </a:r>
            <a:endParaRPr lang="es-ES" sz="2000" b="1" dirty="0"/>
          </a:p>
          <a:p>
            <a:pPr>
              <a:spcBef>
                <a:spcPts val="600"/>
              </a:spcBef>
            </a:pPr>
            <a:r>
              <a:rPr lang="en-US" sz="2000" b="1"/>
              <a:t>The rest of the people seemed to be infected by a moral “leprosy”. They needed Isaiah to lead them to the only holy, pure, immortal, and perfect King.</a:t>
            </a:r>
            <a:endParaRPr lang="es-ES" sz="2000" b="1" dirty="0"/>
          </a:p>
        </p:txBody>
      </p:sp>
    </p:spTree>
    <p:extLst>
      <p:ext uri="{BB962C8B-B14F-4D97-AF65-F5344CB8AC3E}">
        <p14:creationId xmlns:p14="http://schemas.microsoft.com/office/powerpoint/2010/main" val="403422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wipe(left)">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wipe(left)">
                                      <p:cBhvr>
                                        <p:cTn id="58" dur="500"/>
                                        <p:tgtEl>
                                          <p:spTgt spid="16">
                                            <p:txEl>
                                              <p:pRg st="1" end="1"/>
                                            </p:txEl>
                                          </p:spTgt>
                                        </p:tgtEl>
                                      </p:cBhvr>
                                    </p:animEffect>
                                  </p:childTnLst>
                                </p:cTn>
                              </p:par>
                              <p:par>
                                <p:cTn id="59" presetID="2" presetClass="entr" presetSubtype="8"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0209100-A613-401C-9809-4DD4DE40B6D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255308" y="93204"/>
            <a:ext cx="4874178" cy="3433767"/>
          </a:xfrm>
          <a:prstGeom prst="rect">
            <a:avLst/>
          </a:prstGeom>
        </p:spPr>
      </p:pic>
      <p:sp>
        <p:nvSpPr>
          <p:cNvPr id="3" name="CuadroTexto 2">
            <a:extLst>
              <a:ext uri="{FF2B5EF4-FFF2-40B4-BE49-F238E27FC236}">
                <a16:creationId xmlns:a16="http://schemas.microsoft.com/office/drawing/2014/main" xmlns="" id="{A725133B-5066-4180-8FFF-D8A28EBE621E}"/>
              </a:ext>
            </a:extLst>
          </p:cNvPr>
          <p:cNvSpPr txBox="1"/>
          <p:nvPr/>
        </p:nvSpPr>
        <p:spPr>
          <a:xfrm>
            <a:off x="5116286" y="2766801"/>
            <a:ext cx="4013199" cy="584775"/>
          </a:xfrm>
          <a:prstGeom prst="rect">
            <a:avLst/>
          </a:prstGeom>
          <a:noFill/>
        </p:spPr>
        <p:txBody>
          <a:bodyPr wrap="square">
            <a:spAutoFit/>
          </a:bodyPr>
          <a:lstStyle/>
          <a:p>
            <a:pPr algn="ctr"/>
            <a:r>
              <a:rPr lang="es-ES" sz="3200">
                <a:ln w="0"/>
                <a:solidFill>
                  <a:schemeClr val="accent1"/>
                </a:solidFill>
                <a:effectLst>
                  <a:outerShdw blurRad="38100" dist="25400" dir="5400000" algn="ctr" rotWithShape="0">
                    <a:srgbClr val="6E747A">
                      <a:alpha val="43000"/>
                    </a:srgbClr>
                  </a:outerShdw>
                </a:effectLst>
              </a:rPr>
              <a:t>THE HOLINESS OF GOD</a:t>
            </a:r>
            <a:endParaRPr lang="es-ES" sz="3200" dirty="0">
              <a:ln w="0"/>
              <a:solidFill>
                <a:schemeClr val="accent1"/>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a16="http://schemas.microsoft.com/office/drawing/2014/main" xmlns="" id="{6E653DFD-8060-4C61-9D21-3C17DE8AEFB0}"/>
              </a:ext>
            </a:extLst>
          </p:cNvPr>
          <p:cNvSpPr txBox="1"/>
          <p:nvPr/>
        </p:nvSpPr>
        <p:spPr>
          <a:xfrm>
            <a:off x="5074329" y="3581224"/>
            <a:ext cx="3778856" cy="1200329"/>
          </a:xfrm>
          <a:prstGeom prst="rect">
            <a:avLst/>
          </a:prstGeom>
          <a:noFill/>
        </p:spPr>
        <p:txBody>
          <a:bodyPr wrap="square">
            <a:spAutoFit/>
          </a:bodyPr>
          <a:lstStyle/>
          <a:p>
            <a:pPr algn="ctr"/>
            <a:r>
              <a:rPr lang="es-ES" b="1">
                <a:solidFill>
                  <a:srgbClr val="29D1FF"/>
                </a:solidFill>
                <a:effectLst>
                  <a:outerShdw blurRad="38100" dist="38100" dir="2700000" algn="tl">
                    <a:srgbClr val="000000">
                      <a:alpha val="43137"/>
                    </a:srgbClr>
                  </a:outerShdw>
                </a:effectLst>
                <a:latin typeface="Comic Sans MS" panose="030F0702030302020204" pitchFamily="66" charset="0"/>
              </a:rPr>
              <a:t>“</a:t>
            </a:r>
            <a:r>
              <a:rPr lang="en-US" b="1">
                <a:solidFill>
                  <a:srgbClr val="29D1FF"/>
                </a:solidFill>
                <a:effectLst>
                  <a:outerShdw blurRad="38100" dist="38100" dir="2700000" algn="tl">
                    <a:srgbClr val="000000">
                      <a:alpha val="43137"/>
                    </a:srgbClr>
                  </a:outerShdw>
                </a:effectLst>
                <a:latin typeface="Comic Sans MS" panose="030F0702030302020204" pitchFamily="66" charset="0"/>
              </a:rPr>
              <a:t>And one cried to another and said: ‘Holy, holy, holy is the Lord of hosts; the whole earth is full of His glory!’</a:t>
            </a:r>
            <a:r>
              <a:rPr lang="es-ES" b="1">
                <a:solidFill>
                  <a:srgbClr val="29D1FF"/>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29D1FF"/>
                </a:solidFill>
                <a:effectLst>
                  <a:outerShdw blurRad="38100" dist="38100" dir="2700000" algn="tl">
                    <a:srgbClr val="000000">
                      <a:alpha val="43137"/>
                    </a:srgbClr>
                  </a:outerShdw>
                </a:effectLst>
                <a:latin typeface="Comic Sans MS" panose="030F0702030302020204" pitchFamily="66" charset="0"/>
              </a:rPr>
              <a:t>(Isaiah </a:t>
            </a:r>
            <a:r>
              <a:rPr lang="es-ES" sz="1600" b="1" dirty="0">
                <a:solidFill>
                  <a:srgbClr val="29D1FF"/>
                </a:solidFill>
                <a:effectLst>
                  <a:outerShdw blurRad="38100" dist="38100" dir="2700000" algn="tl">
                    <a:srgbClr val="000000">
                      <a:alpha val="43137"/>
                    </a:srgbClr>
                  </a:outerShdw>
                </a:effectLst>
                <a:latin typeface="Comic Sans MS" panose="030F0702030302020204" pitchFamily="66" charset="0"/>
              </a:rPr>
              <a:t>6:3)</a:t>
            </a:r>
          </a:p>
        </p:txBody>
      </p:sp>
      <p:sp>
        <p:nvSpPr>
          <p:cNvPr id="6" name="CuadroTexto 5">
            <a:extLst>
              <a:ext uri="{FF2B5EF4-FFF2-40B4-BE49-F238E27FC236}">
                <a16:creationId xmlns:a16="http://schemas.microsoft.com/office/drawing/2014/main" xmlns="" id="{8CA5A8E1-72B5-4D40-A9FB-D1E26FC8EF16}"/>
              </a:ext>
            </a:extLst>
          </p:cNvPr>
          <p:cNvSpPr txBox="1"/>
          <p:nvPr/>
        </p:nvSpPr>
        <p:spPr>
          <a:xfrm>
            <a:off x="-5748" y="80624"/>
            <a:ext cx="4266805" cy="3385542"/>
          </a:xfrm>
          <a:prstGeom prst="rect">
            <a:avLst/>
          </a:prstGeom>
          <a:noFill/>
        </p:spPr>
        <p:txBody>
          <a:bodyPr wrap="square" rtlCol="0">
            <a:spAutoFit/>
          </a:bodyPr>
          <a:lstStyle/>
          <a:p>
            <a:pPr>
              <a:spcBef>
                <a:spcPts val="600"/>
              </a:spcBef>
            </a:pPr>
            <a:r>
              <a:rPr lang="en-US" sz="1900" b="1">
                <a:solidFill>
                  <a:schemeClr val="bg1"/>
                </a:solidFill>
                <a:effectLst>
                  <a:outerShdw blurRad="38100" dist="38100" dir="2700000" algn="tl">
                    <a:srgbClr val="000000">
                      <a:alpha val="43137"/>
                    </a:srgbClr>
                  </a:outerShdw>
                </a:effectLst>
              </a:rPr>
              <a:t>Uzziah wanted to come before God, and he was hurt by His holiness. God came before Isaiah, and he was transformed by His holiness.</a:t>
            </a:r>
            <a:endParaRPr lang="es-ES" sz="1900" b="1" dirty="0">
              <a:solidFill>
                <a:schemeClr val="bg1"/>
              </a:solidFill>
              <a:effectLst>
                <a:outerShdw blurRad="38100" dist="38100" dir="2700000" algn="tl">
                  <a:srgbClr val="000000">
                    <a:alpha val="43137"/>
                  </a:srgbClr>
                </a:outerShdw>
              </a:effectLst>
            </a:endParaRPr>
          </a:p>
          <a:p>
            <a:pPr>
              <a:spcBef>
                <a:spcPts val="600"/>
              </a:spcBef>
            </a:pPr>
            <a:r>
              <a:rPr lang="en-US" sz="1900" b="1">
                <a:solidFill>
                  <a:schemeClr val="bg1"/>
                </a:solidFill>
                <a:effectLst>
                  <a:outerShdw blurRad="38100" dist="38100" dir="2700000" algn="tl">
                    <a:srgbClr val="000000">
                      <a:alpha val="43137"/>
                    </a:srgbClr>
                  </a:outerShdw>
                </a:effectLst>
              </a:rPr>
              <a:t>God was seated on a high and sublime throne; His presence covered everything. The doors were shaking, and the temple was filled with smoke. There were flaming beings (</a:t>
            </a:r>
            <a:r>
              <a:rPr lang="en-US" sz="1900" b="1" i="1">
                <a:solidFill>
                  <a:schemeClr val="bg1"/>
                </a:solidFill>
                <a:effectLst>
                  <a:outerShdw blurRad="38100" dist="38100" dir="2700000" algn="tl">
                    <a:srgbClr val="000000">
                      <a:alpha val="43137"/>
                    </a:srgbClr>
                  </a:outerShdw>
                </a:effectLst>
              </a:rPr>
              <a:t>seraph</a:t>
            </a:r>
            <a:r>
              <a:rPr lang="en-US" sz="1900" b="1">
                <a:solidFill>
                  <a:schemeClr val="bg1"/>
                </a:solidFill>
                <a:effectLst>
                  <a:outerShdw blurRad="38100" dist="38100" dir="2700000" algn="tl">
                    <a:srgbClr val="000000">
                      <a:alpha val="43137"/>
                    </a:srgbClr>
                  </a:outerShdw>
                </a:effectLst>
              </a:rPr>
              <a:t> means “the burning one”) around Him that praised Him and proclaimed His holiness.</a:t>
            </a:r>
            <a:endParaRPr lang="es-ES" sz="1900" b="1" dirty="0">
              <a:solidFill>
                <a:schemeClr val="bg1"/>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5B54E3A7-48FE-429D-AEAD-BDBE4936B0E9}"/>
              </a:ext>
            </a:extLst>
          </p:cNvPr>
          <p:cNvSpPr txBox="1"/>
          <p:nvPr/>
        </p:nvSpPr>
        <p:spPr>
          <a:xfrm>
            <a:off x="0" y="3499672"/>
            <a:ext cx="4753429" cy="1554272"/>
          </a:xfrm>
          <a:prstGeom prst="rect">
            <a:avLst/>
          </a:prstGeom>
          <a:noFill/>
        </p:spPr>
        <p:txBody>
          <a:bodyPr wrap="square">
            <a:spAutoFit/>
          </a:bodyPr>
          <a:lstStyle/>
          <a:p>
            <a:pPr>
              <a:spcBef>
                <a:spcPts val="600"/>
              </a:spcBef>
            </a:pPr>
            <a:r>
              <a:rPr lang="en-US" sz="1900" b="1">
                <a:solidFill>
                  <a:schemeClr val="bg1"/>
                </a:solidFill>
                <a:effectLst>
                  <a:outerShdw blurRad="38100" dist="38100" dir="2700000" algn="tl">
                    <a:srgbClr val="000000">
                      <a:alpha val="43137"/>
                    </a:srgbClr>
                  </a:outerShdw>
                </a:effectLst>
              </a:rPr>
              <a:t>The message of the vision was clear, God is holy and demands holiness (Lv. 11:45; 19:2; 20:26; 1P. 1:16). Isaiah’s faith was strengthened like Ezekiel’s, Daniel’s, and John’s (Ez. 1; Dn. 10; Rev. 1).</a:t>
            </a:r>
            <a:endParaRPr lang="es-ES" sz="1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16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829E599-6FE9-4457-A4EF-84F59A53CE72}"/>
              </a:ext>
            </a:extLst>
          </p:cNvPr>
          <p:cNvSpPr txBox="1"/>
          <p:nvPr/>
        </p:nvSpPr>
        <p:spPr>
          <a:xfrm>
            <a:off x="837111" y="561236"/>
            <a:ext cx="8210006" cy="4401205"/>
          </a:xfrm>
          <a:prstGeom prst="rect">
            <a:avLst/>
          </a:prstGeom>
          <a:noFill/>
        </p:spPr>
        <p:txBody>
          <a:bodyPr wrap="square">
            <a:spAutoFit/>
          </a:bodyPr>
          <a:lstStyle/>
          <a:p>
            <a:pPr>
              <a:spcBef>
                <a:spcPts val="600"/>
              </a:spcBef>
            </a:pPr>
            <a:r>
              <a:rPr lang="es-ES" sz="2700">
                <a:latin typeface="Cooper Black" panose="0208090404030B020404" pitchFamily="18" charset="0"/>
              </a:rPr>
              <a:t>“</a:t>
            </a:r>
            <a:r>
              <a:rPr lang="en-US" sz="2700">
                <a:latin typeface="Cooper Black" panose="0208090404030B020404" pitchFamily="18" charset="0"/>
              </a:rPr>
              <a:t>What though earthly powers should be arrayed against Judah? What though Isaiah should meet with opposition and resistance in his mission? He had seen the King, the Lord of hosts; he had heard the song of the seraphim, ‘The whole earth is full of His glory;’ and the prophet was nerved for the work before him. The memory of this vision was carried with him throughout his long and arduous mission.</a:t>
            </a:r>
            <a:r>
              <a:rPr lang="es-ES" sz="2700">
                <a:latin typeface="Cooper Black" panose="0208090404030B020404" pitchFamily="18" charset="0"/>
              </a:rPr>
              <a:t>”</a:t>
            </a:r>
            <a:endParaRPr lang="es-ES" sz="2700" dirty="0">
              <a:latin typeface="Cooper Black" panose="0208090404030B020404" pitchFamily="18" charset="0"/>
            </a:endParaRPr>
          </a:p>
        </p:txBody>
      </p:sp>
      <p:sp>
        <p:nvSpPr>
          <p:cNvPr id="5" name="CuadroTexto 4">
            <a:extLst>
              <a:ext uri="{FF2B5EF4-FFF2-40B4-BE49-F238E27FC236}">
                <a16:creationId xmlns:a16="http://schemas.microsoft.com/office/drawing/2014/main" xmlns="" id="{53BC4E27-4B3B-4334-BDAD-01174A3911BE}"/>
              </a:ext>
            </a:extLst>
          </p:cNvPr>
          <p:cNvSpPr txBox="1"/>
          <p:nvPr/>
        </p:nvSpPr>
        <p:spPr>
          <a:xfrm>
            <a:off x="3449556" y="4730336"/>
            <a:ext cx="5694444" cy="369332"/>
          </a:xfrm>
          <a:prstGeom prst="rect">
            <a:avLst/>
          </a:prstGeom>
          <a:noFill/>
        </p:spPr>
        <p:txBody>
          <a:bodyPr wrap="none" rtlCol="0">
            <a:spAutoFit/>
          </a:bodyPr>
          <a:lstStyle/>
          <a:p>
            <a:pPr algn="r"/>
            <a:r>
              <a:rPr lang="en-US" b="1"/>
              <a:t>E.G.W. (Testimonies for the Church, book 5, cp. 91, p. 751)</a:t>
            </a:r>
            <a:endParaRPr lang="es-ES" b="1" dirty="0"/>
          </a:p>
        </p:txBody>
      </p:sp>
    </p:spTree>
    <p:extLst>
      <p:ext uri="{BB962C8B-B14F-4D97-AF65-F5344CB8AC3E}">
        <p14:creationId xmlns:p14="http://schemas.microsoft.com/office/powerpoint/2010/main" val="38247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AFF1C7EC-20A6-49DB-868A-810F86A1B0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655" y="1323731"/>
            <a:ext cx="1789159" cy="251674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xmlns="" id="{4F80EE2C-992C-4E58-B5BE-882EF29B925E}"/>
              </a:ext>
            </a:extLst>
          </p:cNvPr>
          <p:cNvSpPr txBox="1"/>
          <p:nvPr/>
        </p:nvSpPr>
        <p:spPr>
          <a:xfrm>
            <a:off x="0" y="0"/>
            <a:ext cx="9144000" cy="769441"/>
          </a:xfrm>
          <a:prstGeom prst="rect">
            <a:avLst/>
          </a:prstGeom>
          <a:noFill/>
        </p:spPr>
        <p:txBody>
          <a:bodyPr wrap="square">
            <a:spAutoFit/>
            <a:scene3d>
              <a:camera prst="orthographicFront"/>
              <a:lightRig rig="chilly" dir="t"/>
            </a:scene3d>
            <a:sp3d extrusionH="57150">
              <a:bevelT h="25400" prst="softRound"/>
            </a:sp3d>
          </a:bodyPr>
          <a:lstStyle/>
          <a:p>
            <a:pPr algn="ctr"/>
            <a:r>
              <a:rPr lang="es-ES" sz="4400" b="1">
                <a:ln w="22225">
                  <a:solidFill>
                    <a:srgbClr val="BD3207"/>
                  </a:solidFill>
                  <a:prstDash val="solid"/>
                </a:ln>
                <a:solidFill>
                  <a:schemeClr val="accent2">
                    <a:lumMod val="40000"/>
                    <a:lumOff val="60000"/>
                  </a:schemeClr>
                </a:solidFill>
              </a:rPr>
              <a:t>THE TRANSFORMATION OF ISAIAH</a:t>
            </a:r>
            <a:endParaRPr lang="es-ES" sz="4400" b="1" dirty="0">
              <a:ln w="22225">
                <a:solidFill>
                  <a:srgbClr val="BD3207"/>
                </a:solid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xmlns="" id="{4F047F67-A2D1-4066-91A0-B2B9DAD50D9A}"/>
              </a:ext>
            </a:extLst>
          </p:cNvPr>
          <p:cNvSpPr txBox="1"/>
          <p:nvPr/>
        </p:nvSpPr>
        <p:spPr>
          <a:xfrm>
            <a:off x="452837" y="612755"/>
            <a:ext cx="8238326" cy="646331"/>
          </a:xfrm>
          <a:prstGeom prst="rect">
            <a:avLst/>
          </a:prstGeom>
          <a:noFill/>
        </p:spPr>
        <p:txBody>
          <a:bodyPr wrap="square">
            <a:spAutoFit/>
          </a:bodyPr>
          <a:lstStyle/>
          <a:p>
            <a:r>
              <a:rPr lang="es-ES" b="1">
                <a:solidFill>
                  <a:srgbClr val="BD3207"/>
                </a:solidFill>
                <a:effectLst>
                  <a:outerShdw blurRad="38100" dist="38100" dir="2700000" algn="tl">
                    <a:schemeClr val="bg1">
                      <a:alpha val="43000"/>
                    </a:schemeClr>
                  </a:outerShdw>
                </a:effectLst>
                <a:latin typeface="Comic Sans MS" panose="030F0702030302020204" pitchFamily="66" charset="0"/>
              </a:rPr>
              <a:t>“</a:t>
            </a:r>
            <a:r>
              <a:rPr lang="en-US" b="1">
                <a:solidFill>
                  <a:srgbClr val="BD3207"/>
                </a:solidFill>
                <a:effectLst>
                  <a:outerShdw blurRad="38100" dist="38100" dir="2700000" algn="tl">
                    <a:schemeClr val="bg1">
                      <a:alpha val="43000"/>
                    </a:schemeClr>
                  </a:outerShdw>
                </a:effectLst>
                <a:latin typeface="Comic Sans MS" panose="030F0702030302020204" pitchFamily="66" charset="0"/>
              </a:rPr>
              <a:t>And he touched my mouth with it, and said: ‘Behold, this has touched your lips; your iniquity is taken away, and your sin purged.’</a:t>
            </a:r>
            <a:r>
              <a:rPr lang="es-ES" b="1">
                <a:solidFill>
                  <a:srgbClr val="BD3207"/>
                </a:solidFill>
                <a:effectLst>
                  <a:outerShdw blurRad="38100" dist="38100" dir="2700000" algn="tl">
                    <a:schemeClr val="bg1">
                      <a:alpha val="43000"/>
                    </a:schemeClr>
                  </a:outerShdw>
                </a:effectLst>
                <a:latin typeface="Comic Sans MS" panose="030F0702030302020204" pitchFamily="66" charset="0"/>
              </a:rPr>
              <a:t>” </a:t>
            </a:r>
            <a:r>
              <a:rPr lang="es-ES" sz="1600" b="1">
                <a:solidFill>
                  <a:srgbClr val="BD3207"/>
                </a:solidFill>
                <a:effectLst>
                  <a:outerShdw blurRad="38100" dist="38100" dir="2700000" algn="tl">
                    <a:schemeClr val="bg1">
                      <a:alpha val="43000"/>
                    </a:schemeClr>
                  </a:outerShdw>
                </a:effectLst>
                <a:latin typeface="Comic Sans MS" panose="030F0702030302020204" pitchFamily="66" charset="0"/>
              </a:rPr>
              <a:t>(Isaiah </a:t>
            </a:r>
            <a:r>
              <a:rPr lang="es-ES" sz="1600" b="1" dirty="0">
                <a:solidFill>
                  <a:srgbClr val="BD3207"/>
                </a:solidFill>
                <a:effectLst>
                  <a:outerShdw blurRad="38100" dist="38100" dir="2700000" algn="tl">
                    <a:schemeClr val="bg1">
                      <a:alpha val="43000"/>
                    </a:schemeClr>
                  </a:outerShdw>
                </a:effectLst>
                <a:latin typeface="Comic Sans MS" panose="030F0702030302020204" pitchFamily="66" charset="0"/>
              </a:rPr>
              <a:t>6:7)</a:t>
            </a:r>
          </a:p>
        </p:txBody>
      </p:sp>
      <p:sp>
        <p:nvSpPr>
          <p:cNvPr id="6" name="CuadroTexto 5">
            <a:extLst>
              <a:ext uri="{FF2B5EF4-FFF2-40B4-BE49-F238E27FC236}">
                <a16:creationId xmlns:a16="http://schemas.microsoft.com/office/drawing/2014/main" xmlns="" id="{8DF2E5E3-752A-4B2F-BF14-6E6C042D36F6}"/>
              </a:ext>
            </a:extLst>
          </p:cNvPr>
          <p:cNvSpPr txBox="1"/>
          <p:nvPr/>
        </p:nvSpPr>
        <p:spPr>
          <a:xfrm>
            <a:off x="2043230" y="1259086"/>
            <a:ext cx="7100769" cy="1015663"/>
          </a:xfrm>
          <a:prstGeom prst="rect">
            <a:avLst/>
          </a:prstGeom>
          <a:noFill/>
        </p:spPr>
        <p:txBody>
          <a:bodyPr wrap="square" rtlCol="0">
            <a:spAutoFit/>
          </a:bodyPr>
          <a:lstStyle/>
          <a:p>
            <a:pPr>
              <a:spcBef>
                <a:spcPts val="600"/>
              </a:spcBef>
            </a:pPr>
            <a:r>
              <a:rPr lang="en-US" sz="2000" b="1"/>
              <a:t>Smoke filled the Most Holy Place every Day of Atonement, so the priest was hidden from God’s glory. The vision was remarkably similar, so Isaiah felt judged… and condemned!</a:t>
            </a:r>
            <a:endParaRPr lang="es-ES" sz="2000" b="1" dirty="0"/>
          </a:p>
        </p:txBody>
      </p:sp>
      <p:sp>
        <p:nvSpPr>
          <p:cNvPr id="12" name="CuadroTexto 11">
            <a:extLst>
              <a:ext uri="{FF2B5EF4-FFF2-40B4-BE49-F238E27FC236}">
                <a16:creationId xmlns:a16="http://schemas.microsoft.com/office/drawing/2014/main" xmlns="" id="{6FAD8827-4997-47C4-900A-2A5E249D00E8}"/>
              </a:ext>
            </a:extLst>
          </p:cNvPr>
          <p:cNvSpPr txBox="1"/>
          <p:nvPr/>
        </p:nvSpPr>
        <p:spPr>
          <a:xfrm>
            <a:off x="2043229" y="2281665"/>
            <a:ext cx="5024593" cy="1631216"/>
          </a:xfrm>
          <a:prstGeom prst="rect">
            <a:avLst/>
          </a:prstGeom>
          <a:noFill/>
        </p:spPr>
        <p:txBody>
          <a:bodyPr wrap="square">
            <a:spAutoFit/>
          </a:bodyPr>
          <a:lstStyle/>
          <a:p>
            <a:pPr>
              <a:spcBef>
                <a:spcPts val="600"/>
              </a:spcBef>
            </a:pPr>
            <a:r>
              <a:rPr lang="en-US" sz="2000" b="1"/>
              <a:t>The live coal was taken from the golden altar where interceding incense was burning. This represented Jesus’ intercession. He’s the only One who can forgive our sins and transform us.</a:t>
            </a:r>
            <a:endParaRPr lang="es-ES" sz="2000" b="1" dirty="0"/>
          </a:p>
        </p:txBody>
      </p:sp>
      <p:sp>
        <p:nvSpPr>
          <p:cNvPr id="14" name="CuadroTexto 13">
            <a:extLst>
              <a:ext uri="{FF2B5EF4-FFF2-40B4-BE49-F238E27FC236}">
                <a16:creationId xmlns:a16="http://schemas.microsoft.com/office/drawing/2014/main" xmlns="" id="{10499083-E7F4-4970-8852-A2A31B514829}"/>
              </a:ext>
            </a:extLst>
          </p:cNvPr>
          <p:cNvSpPr txBox="1"/>
          <p:nvPr/>
        </p:nvSpPr>
        <p:spPr>
          <a:xfrm>
            <a:off x="0" y="3860786"/>
            <a:ext cx="5609772" cy="1323439"/>
          </a:xfrm>
          <a:prstGeom prst="rect">
            <a:avLst/>
          </a:prstGeom>
          <a:noFill/>
        </p:spPr>
        <p:txBody>
          <a:bodyPr wrap="square">
            <a:spAutoFit/>
          </a:bodyPr>
          <a:lstStyle/>
          <a:p>
            <a:pPr>
              <a:spcBef>
                <a:spcPts val="600"/>
              </a:spcBef>
            </a:pPr>
            <a:r>
              <a:rPr lang="en-US" sz="2000" b="1"/>
              <a:t>Uzziah wanted to offer incense himself, and he paid for his sin. When Isaiah was touched by the live coal, God made him incense, and his sin was forgiven.</a:t>
            </a:r>
            <a:endParaRPr lang="es-ES" sz="2000" b="1" dirty="0"/>
          </a:p>
        </p:txBody>
      </p:sp>
      <p:pic>
        <p:nvPicPr>
          <p:cNvPr id="16" name="Imagen 15">
            <a:extLst>
              <a:ext uri="{FF2B5EF4-FFF2-40B4-BE49-F238E27FC236}">
                <a16:creationId xmlns:a16="http://schemas.microsoft.com/office/drawing/2014/main" xmlns="" id="{77F081BE-CFD7-427B-924D-720ACCBD9F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26008" y="3891183"/>
            <a:ext cx="1523415" cy="11565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Imagen 6">
            <a:extLst>
              <a:ext uri="{FF2B5EF4-FFF2-40B4-BE49-F238E27FC236}">
                <a16:creationId xmlns:a16="http://schemas.microsoft.com/office/drawing/2014/main" xmlns="" id="{2AF470B1-CD39-4318-B265-41CB49E74BC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69479" y="2582525"/>
            <a:ext cx="1905177" cy="248231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085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5" dur="1000" fill="hold"/>
                                        <p:tgtEl>
                                          <p:spTgt spid="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7"/>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BDF0236-27FD-41EE-A054-EBF0E63857F1}"/>
              </a:ext>
            </a:extLst>
          </p:cNvPr>
          <p:cNvSpPr txBox="1"/>
          <p:nvPr/>
        </p:nvSpPr>
        <p:spPr>
          <a:xfrm>
            <a:off x="0" y="0"/>
            <a:ext cx="9143999" cy="769441"/>
          </a:xfrm>
          <a:prstGeom prst="rect">
            <a:avLst/>
          </a:prstGeom>
          <a:noFill/>
        </p:spPr>
        <p:txBody>
          <a:bodyPr wrap="square">
            <a:spAutoFit/>
          </a:bodyPr>
          <a:lstStyle/>
          <a:p>
            <a:pPr algn="ctr"/>
            <a:r>
              <a:rPr lang="es-ES" sz="4400" b="1" spc="600">
                <a:ln w="9525" cmpd="sng">
                  <a:solidFill>
                    <a:schemeClr val="accent1"/>
                  </a:solidFill>
                  <a:prstDash val="solid"/>
                </a:ln>
                <a:solidFill>
                  <a:srgbClr val="70AD47">
                    <a:tint val="1000"/>
                  </a:srgbClr>
                </a:solidFill>
                <a:effectLst>
                  <a:glow rad="76200">
                    <a:schemeClr val="accent1">
                      <a:alpha val="40000"/>
                    </a:schemeClr>
                  </a:glow>
                </a:effectLst>
              </a:rPr>
              <a:t>THE COMMISSION</a:t>
            </a:r>
            <a:endParaRPr lang="es-ES" sz="4400" b="1" spc="600" dirty="0">
              <a:ln w="9525" cmpd="sng">
                <a:solidFill>
                  <a:schemeClr val="accent1"/>
                </a:solidFill>
                <a:prstDash val="solid"/>
              </a:ln>
              <a:solidFill>
                <a:srgbClr val="70AD47">
                  <a:tint val="1000"/>
                </a:srgbClr>
              </a:solidFill>
              <a:effectLst>
                <a:glow rad="76200">
                  <a:schemeClr val="accent1">
                    <a:alpha val="40000"/>
                  </a:schemeClr>
                </a:glow>
              </a:effectLst>
            </a:endParaRPr>
          </a:p>
        </p:txBody>
      </p:sp>
      <p:sp>
        <p:nvSpPr>
          <p:cNvPr id="4" name="CuadroTexto 3">
            <a:extLst>
              <a:ext uri="{FF2B5EF4-FFF2-40B4-BE49-F238E27FC236}">
                <a16:creationId xmlns:a16="http://schemas.microsoft.com/office/drawing/2014/main" xmlns="" id="{D2D1BAE9-D29A-4979-879C-0C78AC8D7890}"/>
              </a:ext>
            </a:extLst>
          </p:cNvPr>
          <p:cNvSpPr txBox="1"/>
          <p:nvPr/>
        </p:nvSpPr>
        <p:spPr>
          <a:xfrm>
            <a:off x="306976" y="634836"/>
            <a:ext cx="8530045" cy="646331"/>
          </a:xfrm>
          <a:prstGeom prst="rect">
            <a:avLst/>
          </a:prstGeom>
          <a:noFill/>
        </p:spPr>
        <p:txBody>
          <a:bodyPr wrap="square">
            <a:spAutoFit/>
          </a:bodyPr>
          <a:lstStyle/>
          <a:p>
            <a:r>
              <a:rPr lang="es-ES" b="1">
                <a:solidFill>
                  <a:srgbClr val="FFFF66"/>
                </a:solidFill>
                <a:effectLst>
                  <a:outerShdw blurRad="38100" dist="38100" dir="2700000" algn="tl">
                    <a:srgbClr val="000000">
                      <a:alpha val="43137"/>
                    </a:srgbClr>
                  </a:outerShdw>
                </a:effectLst>
                <a:latin typeface="Comic Sans MS" panose="030F0702030302020204" pitchFamily="66" charset="0"/>
              </a:rPr>
              <a:t>“</a:t>
            </a:r>
            <a:r>
              <a:rPr lang="en-US" b="1">
                <a:solidFill>
                  <a:srgbClr val="FFFF66"/>
                </a:solidFill>
                <a:effectLst>
                  <a:outerShdw blurRad="38100" dist="38100" dir="2700000" algn="tl">
                    <a:srgbClr val="000000">
                      <a:alpha val="43137"/>
                    </a:srgbClr>
                  </a:outerShdw>
                </a:effectLst>
                <a:latin typeface="Comic Sans MS" panose="030F0702030302020204" pitchFamily="66" charset="0"/>
              </a:rPr>
              <a:t>Also I heard the voice of the Lord, saying: ‘Whom shall I send, and who will go for Us?’ Then I said, ‘Here am I! Send me.’</a:t>
            </a:r>
            <a:r>
              <a:rPr lang="es-ES" b="1">
                <a:solidFill>
                  <a:srgbClr val="FFFF66"/>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FFF66"/>
                </a:solidFill>
                <a:effectLst>
                  <a:outerShdw blurRad="38100" dist="38100" dir="2700000" algn="tl">
                    <a:srgbClr val="000000">
                      <a:alpha val="43137"/>
                    </a:srgbClr>
                  </a:outerShdw>
                </a:effectLst>
                <a:latin typeface="Comic Sans MS" panose="030F0702030302020204" pitchFamily="66" charset="0"/>
              </a:rPr>
              <a:t>(Isaiah </a:t>
            </a:r>
            <a:r>
              <a:rPr lang="es-ES" sz="1600" b="1" dirty="0">
                <a:solidFill>
                  <a:srgbClr val="FFFF66"/>
                </a:solidFill>
                <a:effectLst>
                  <a:outerShdw blurRad="38100" dist="38100" dir="2700000" algn="tl">
                    <a:srgbClr val="000000">
                      <a:alpha val="43137"/>
                    </a:srgbClr>
                  </a:outerShdw>
                </a:effectLst>
                <a:latin typeface="Comic Sans MS" panose="030F0702030302020204" pitchFamily="66" charset="0"/>
              </a:rPr>
              <a:t>6:8)</a:t>
            </a:r>
          </a:p>
        </p:txBody>
      </p:sp>
      <p:sp>
        <p:nvSpPr>
          <p:cNvPr id="5" name="CuadroTexto 4">
            <a:extLst>
              <a:ext uri="{FF2B5EF4-FFF2-40B4-BE49-F238E27FC236}">
                <a16:creationId xmlns:a16="http://schemas.microsoft.com/office/drawing/2014/main" xmlns="" id="{5FEB3950-AA4E-4813-B109-4F02DE879755}"/>
              </a:ext>
            </a:extLst>
          </p:cNvPr>
          <p:cNvSpPr txBox="1"/>
          <p:nvPr/>
        </p:nvSpPr>
        <p:spPr>
          <a:xfrm>
            <a:off x="71845" y="1212027"/>
            <a:ext cx="5327467" cy="1015663"/>
          </a:xfrm>
          <a:prstGeom prst="rect">
            <a:avLst/>
          </a:prstGeom>
          <a:noFill/>
        </p:spPr>
        <p:txBody>
          <a:bodyPr wrap="square" rtlCol="0">
            <a:spAutoFit/>
          </a:bodyPr>
          <a:lstStyle/>
          <a:p>
            <a:pPr>
              <a:spcBef>
                <a:spcPts val="600"/>
              </a:spcBef>
            </a:pPr>
            <a:r>
              <a:rPr lang="en-US" sz="2000" b="1">
                <a:solidFill>
                  <a:schemeClr val="bg1"/>
                </a:solidFill>
                <a:effectLst>
                  <a:glow rad="127000">
                    <a:srgbClr val="27008A"/>
                  </a:glow>
                </a:effectLst>
              </a:rPr>
              <a:t>After being comforted by God’s forgiveness, Isaiah offered to fulfill any mission God would call him to fulfill.</a:t>
            </a:r>
            <a:endParaRPr lang="es-ES" sz="2000" b="1" dirty="0">
              <a:solidFill>
                <a:schemeClr val="bg1"/>
              </a:solidFill>
              <a:effectLst>
                <a:glow rad="127000">
                  <a:srgbClr val="27008A"/>
                </a:glow>
              </a:effectLst>
            </a:endParaRPr>
          </a:p>
        </p:txBody>
      </p:sp>
      <p:pic>
        <p:nvPicPr>
          <p:cNvPr id="7" name="Imagen 6">
            <a:extLst>
              <a:ext uri="{FF2B5EF4-FFF2-40B4-BE49-F238E27FC236}">
                <a16:creationId xmlns:a16="http://schemas.microsoft.com/office/drawing/2014/main" xmlns="" id="{F83C6170-E082-46B0-90A8-F4F2BD636B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4446" y="1366354"/>
            <a:ext cx="3437709" cy="2741609"/>
          </a:xfrm>
          <a:prstGeom prst="roundRect">
            <a:avLst>
              <a:gd name="adj" fmla="val 4167"/>
            </a:avLst>
          </a:prstGeom>
          <a:solidFill>
            <a:srgbClr val="FFFFFF"/>
          </a:solidFill>
          <a:ln w="76200" cap="sq">
            <a:solidFill>
              <a:srgbClr val="A83A27"/>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xmlns="" id="{1E749BAF-F6A9-45C7-B605-27B10A1FFB6E}"/>
              </a:ext>
            </a:extLst>
          </p:cNvPr>
          <p:cNvSpPr txBox="1"/>
          <p:nvPr/>
        </p:nvSpPr>
        <p:spPr>
          <a:xfrm>
            <a:off x="2044012" y="4127837"/>
            <a:ext cx="7118905" cy="1015663"/>
          </a:xfrm>
          <a:prstGeom prst="rect">
            <a:avLst/>
          </a:prstGeom>
          <a:noFill/>
        </p:spPr>
        <p:txBody>
          <a:bodyPr wrap="square">
            <a:spAutoFit/>
          </a:bodyPr>
          <a:lstStyle/>
          <a:p>
            <a:pPr>
              <a:spcBef>
                <a:spcPts val="600"/>
              </a:spcBef>
            </a:pPr>
            <a:r>
              <a:rPr lang="en-US" sz="2000" b="1">
                <a:solidFill>
                  <a:schemeClr val="bg1"/>
                </a:solidFill>
                <a:effectLst>
                  <a:glow rad="127000">
                    <a:srgbClr val="27008A"/>
                  </a:glow>
                </a:effectLst>
              </a:rPr>
              <a:t>After all, we’ll find comfort and strength in the Heavenly Sanctuary that will help us overcome our afflictions and carry out our mission (Psalm 73:17; Revelation 5:4-6).</a:t>
            </a:r>
            <a:endParaRPr lang="es-ES" sz="2000" b="1" dirty="0">
              <a:solidFill>
                <a:schemeClr val="bg1"/>
              </a:solidFill>
              <a:effectLst>
                <a:glow rad="127000">
                  <a:srgbClr val="27008A"/>
                </a:glow>
              </a:effectLst>
            </a:endParaRPr>
          </a:p>
        </p:txBody>
      </p:sp>
      <p:sp>
        <p:nvSpPr>
          <p:cNvPr id="12" name="CuadroTexto 11">
            <a:extLst>
              <a:ext uri="{FF2B5EF4-FFF2-40B4-BE49-F238E27FC236}">
                <a16:creationId xmlns:a16="http://schemas.microsoft.com/office/drawing/2014/main" xmlns="" id="{79F7CC6D-5D2F-4E36-A358-624E368C8AC7}"/>
              </a:ext>
            </a:extLst>
          </p:cNvPr>
          <p:cNvSpPr txBox="1"/>
          <p:nvPr/>
        </p:nvSpPr>
        <p:spPr>
          <a:xfrm>
            <a:off x="2062930" y="2137441"/>
            <a:ext cx="3492837" cy="1938992"/>
          </a:xfrm>
          <a:prstGeom prst="rect">
            <a:avLst/>
          </a:prstGeom>
          <a:noFill/>
        </p:spPr>
        <p:txBody>
          <a:bodyPr wrap="square">
            <a:spAutoFit/>
          </a:bodyPr>
          <a:lstStyle/>
          <a:p>
            <a:pPr>
              <a:spcBef>
                <a:spcPts val="600"/>
              </a:spcBef>
            </a:pPr>
            <a:r>
              <a:rPr lang="en-US" sz="2000" b="1">
                <a:solidFill>
                  <a:schemeClr val="bg1"/>
                </a:solidFill>
                <a:effectLst>
                  <a:glow rad="127000">
                    <a:srgbClr val="27008A"/>
                  </a:glow>
                </a:effectLst>
              </a:rPr>
              <a:t>Paul encouraged us to confidently come to the Sanctuary before the throne of God. There we’ll find grace because Jesus is interceding for us (Hebrews 4:14-16).</a:t>
            </a:r>
            <a:endParaRPr lang="es-ES" sz="2000" b="1" dirty="0">
              <a:solidFill>
                <a:schemeClr val="bg1"/>
              </a:solidFill>
              <a:effectLst>
                <a:glow rad="127000">
                  <a:srgbClr val="27008A"/>
                </a:glow>
              </a:effectLst>
            </a:endParaRPr>
          </a:p>
        </p:txBody>
      </p:sp>
      <p:pic>
        <p:nvPicPr>
          <p:cNvPr id="16" name="Imagen 15">
            <a:extLst>
              <a:ext uri="{FF2B5EF4-FFF2-40B4-BE49-F238E27FC236}">
                <a16:creationId xmlns:a16="http://schemas.microsoft.com/office/drawing/2014/main" xmlns="" id="{BFB1E9D1-972E-4E2B-BB39-82EE04A125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845" y="2312877"/>
            <a:ext cx="1938664" cy="2585693"/>
          </a:xfrm>
          <a:prstGeom prst="rect">
            <a:avLst/>
          </a:prstGeom>
          <a:ln w="38100" cap="sq">
            <a:solidFill>
              <a:srgbClr val="DBBC2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178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EEB5B19-DAA1-4ACA-BCC0-0D389FA25D7B}"/>
              </a:ext>
            </a:extLst>
          </p:cNvPr>
          <p:cNvSpPr txBox="1"/>
          <p:nvPr/>
        </p:nvSpPr>
        <p:spPr>
          <a:xfrm>
            <a:off x="0" y="-36288"/>
            <a:ext cx="2625634" cy="1446550"/>
          </a:xfrm>
          <a:prstGeom prst="rect">
            <a:avLst/>
          </a:prstGeom>
          <a:noFill/>
        </p:spPr>
        <p:txBody>
          <a:bodyPr wrap="square">
            <a:spAutoFit/>
          </a:bodyPr>
          <a:lstStyle/>
          <a:p>
            <a:pPr algn="ctr"/>
            <a:r>
              <a:rPr lang="es-ES"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MESSAGE</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38ADA0DA-F8AC-4F80-848C-7CA6DBE727FB}"/>
              </a:ext>
            </a:extLst>
          </p:cNvPr>
          <p:cNvSpPr txBox="1"/>
          <p:nvPr/>
        </p:nvSpPr>
        <p:spPr>
          <a:xfrm>
            <a:off x="2604587" y="94341"/>
            <a:ext cx="6336211" cy="1200329"/>
          </a:xfrm>
          <a:prstGeom prst="rect">
            <a:avLst/>
          </a:prstGeom>
          <a:noFill/>
        </p:spPr>
        <p:txBody>
          <a:bodyPr wrap="square">
            <a:spAutoFit/>
            <a:scene3d>
              <a:camera prst="orthographicFront"/>
              <a:lightRig rig="threePt" dir="t"/>
            </a:scene3d>
            <a:sp3d extrusionH="57150">
              <a:bevelT w="38100" h="38100"/>
              <a:contourClr>
                <a:schemeClr val="bg1"/>
              </a:contourClr>
            </a:sp3d>
          </a:bodyPr>
          <a:lstStyle/>
          <a:p>
            <a:r>
              <a:rPr lang="es-ES" b="1">
                <a:solidFill>
                  <a:srgbClr val="49697B"/>
                </a:solidFill>
                <a:effectLst/>
                <a:latin typeface="Comic Sans MS" panose="030F0702030302020204" pitchFamily="66" charset="0"/>
              </a:rPr>
              <a:t>“</a:t>
            </a:r>
            <a:r>
              <a:rPr lang="en-US" b="1">
                <a:solidFill>
                  <a:srgbClr val="49697B"/>
                </a:solidFill>
                <a:latin typeface="Comic Sans MS" panose="030F0702030302020204" pitchFamily="66" charset="0"/>
              </a:rPr>
              <a:t>Make the heart of this people dull, and their ears heavy, and shut their eyes; lest they see with their eyes, and hear with their ears, and understand with their heart, and return and be healed.</a:t>
            </a:r>
            <a:r>
              <a:rPr lang="es-ES" b="1">
                <a:solidFill>
                  <a:srgbClr val="49697B"/>
                </a:solidFill>
                <a:effectLst/>
                <a:latin typeface="Comic Sans MS" panose="030F0702030302020204" pitchFamily="66" charset="0"/>
              </a:rPr>
              <a:t>” </a:t>
            </a:r>
            <a:r>
              <a:rPr lang="es-ES" sz="1600" b="1">
                <a:solidFill>
                  <a:srgbClr val="49697B"/>
                </a:solidFill>
                <a:effectLst/>
                <a:latin typeface="Comic Sans MS" panose="030F0702030302020204" pitchFamily="66" charset="0"/>
              </a:rPr>
              <a:t>(Isaiah </a:t>
            </a:r>
            <a:r>
              <a:rPr lang="es-ES" sz="1600" b="1" dirty="0">
                <a:solidFill>
                  <a:srgbClr val="49697B"/>
                </a:solidFill>
                <a:effectLst/>
                <a:latin typeface="Comic Sans MS" panose="030F0702030302020204" pitchFamily="66" charset="0"/>
              </a:rPr>
              <a:t>6:10)</a:t>
            </a:r>
          </a:p>
        </p:txBody>
      </p:sp>
      <p:sp>
        <p:nvSpPr>
          <p:cNvPr id="5" name="CuadroTexto 4">
            <a:extLst>
              <a:ext uri="{FF2B5EF4-FFF2-40B4-BE49-F238E27FC236}">
                <a16:creationId xmlns:a16="http://schemas.microsoft.com/office/drawing/2014/main" xmlns="" id="{193C8C5B-3B90-4963-AFF0-6CDDF7F6FF6D}"/>
              </a:ext>
            </a:extLst>
          </p:cNvPr>
          <p:cNvSpPr txBox="1"/>
          <p:nvPr/>
        </p:nvSpPr>
        <p:spPr>
          <a:xfrm>
            <a:off x="26124" y="1240245"/>
            <a:ext cx="5998157" cy="1323439"/>
          </a:xfrm>
          <a:prstGeom prst="rect">
            <a:avLst/>
          </a:prstGeom>
          <a:noFill/>
        </p:spPr>
        <p:txBody>
          <a:bodyPr wrap="square" rtlCol="0">
            <a:spAutoFit/>
          </a:bodyPr>
          <a:lstStyle/>
          <a:p>
            <a:pPr>
              <a:spcBef>
                <a:spcPts val="600"/>
              </a:spcBef>
            </a:pPr>
            <a:r>
              <a:rPr lang="en-US" sz="2000" b="1"/>
              <a:t>God wants everyone to repent and be saved (Jn. 3:16; 2P. 3:9). He is constantly sending reprimanding messages through His messengers (and every believer may be a messenger).</a:t>
            </a:r>
            <a:endParaRPr lang="es-ES" sz="2000" b="1" dirty="0"/>
          </a:p>
        </p:txBody>
      </p:sp>
      <p:pic>
        <p:nvPicPr>
          <p:cNvPr id="11" name="Imagen 10">
            <a:extLst>
              <a:ext uri="{FF2B5EF4-FFF2-40B4-BE49-F238E27FC236}">
                <a16:creationId xmlns:a16="http://schemas.microsoft.com/office/drawing/2014/main" xmlns="" id="{4C87836A-D428-43DF-B490-D680F8ACFC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24281" y="1352206"/>
            <a:ext cx="2999391" cy="3631763"/>
          </a:xfrm>
          <a:prstGeom prst="round2DiagRect">
            <a:avLst>
              <a:gd name="adj1" fmla="val 6263"/>
              <a:gd name="adj2" fmla="val 6775"/>
            </a:avLst>
          </a:prstGeom>
          <a:ln w="381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CuadroTexto 12">
            <a:extLst>
              <a:ext uri="{FF2B5EF4-FFF2-40B4-BE49-F238E27FC236}">
                <a16:creationId xmlns:a16="http://schemas.microsoft.com/office/drawing/2014/main" xmlns="" id="{314EC837-9E33-4F4F-A846-D49F6C07FAFB}"/>
              </a:ext>
            </a:extLst>
          </p:cNvPr>
          <p:cNvSpPr txBox="1"/>
          <p:nvPr/>
        </p:nvSpPr>
        <p:spPr>
          <a:xfrm>
            <a:off x="1698171" y="2511835"/>
            <a:ext cx="4326110" cy="2631490"/>
          </a:xfrm>
          <a:prstGeom prst="rect">
            <a:avLst/>
          </a:prstGeom>
          <a:noFill/>
        </p:spPr>
        <p:txBody>
          <a:bodyPr wrap="square">
            <a:spAutoFit/>
          </a:bodyPr>
          <a:lstStyle/>
          <a:p>
            <a:pPr>
              <a:spcBef>
                <a:spcPts val="600"/>
              </a:spcBef>
            </a:pPr>
            <a:r>
              <a:rPr lang="en-US" sz="2000" b="1"/>
              <a:t>There are two types of response to these messages: acceptance or rejection. The more we reject these messages, the more our heart hardens like Pharaoh’s. Our ears and eyes gradually shut as we refuse to listen.</a:t>
            </a:r>
            <a:endParaRPr lang="es-ES" sz="2000" b="1" dirty="0"/>
          </a:p>
          <a:p>
            <a:pPr>
              <a:spcBef>
                <a:spcPts val="600"/>
              </a:spcBef>
            </a:pPr>
            <a:r>
              <a:rPr lang="en-US" sz="2000" b="1"/>
              <a:t>Those who accept the message are called “holy seed” (Isaiah 6:13).</a:t>
            </a:r>
            <a:endParaRPr lang="es-ES" sz="2000" b="1" dirty="0"/>
          </a:p>
        </p:txBody>
      </p:sp>
      <p:pic>
        <p:nvPicPr>
          <p:cNvPr id="17" name="Imagen 16">
            <a:extLst>
              <a:ext uri="{FF2B5EF4-FFF2-40B4-BE49-F238E27FC236}">
                <a16:creationId xmlns:a16="http://schemas.microsoft.com/office/drawing/2014/main" xmlns="" id="{3497D78B-B9B2-4A8F-9E3A-9FA5047B796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121" y="2602239"/>
            <a:ext cx="1778908" cy="21999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364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3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out)">
                                      <p:cBhvr>
                                        <p:cTn id="16" dur="1000"/>
                                        <p:tgtEl>
                                          <p:spTgt spid="11"/>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ppt_x+#ppt_w/2"/>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wipe(left)">
                                      <p:cBhvr>
                                        <p:cTn id="4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829E599-6FE9-4457-A4EF-84F59A53CE72}"/>
              </a:ext>
            </a:extLst>
          </p:cNvPr>
          <p:cNvSpPr txBox="1"/>
          <p:nvPr/>
        </p:nvSpPr>
        <p:spPr>
          <a:xfrm>
            <a:off x="212049" y="622641"/>
            <a:ext cx="8868228" cy="3785652"/>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To everyone who becomes a partaker of His grace the Lord appoints a work for others. Individually we are to stand in our lot and place, saying, ‘Here am I; send me.’ Isaiah 6:8. Upon the minister of the word, the missionary nurse, the Christian physician, the individual Christian, whether he be merchant or farmer, professional man or mechanic—the responsibility rests upon all. It is our work to reveal to men the gospel of their salvation. Every enterprise in which we engage should be a means to this end.</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5" name="CuadroTexto 4">
            <a:extLst>
              <a:ext uri="{FF2B5EF4-FFF2-40B4-BE49-F238E27FC236}">
                <a16:creationId xmlns:a16="http://schemas.microsoft.com/office/drawing/2014/main" xmlns="" id="{53BC4E27-4B3B-4334-BDAD-01174A3911BE}"/>
              </a:ext>
            </a:extLst>
          </p:cNvPr>
          <p:cNvSpPr txBox="1"/>
          <p:nvPr/>
        </p:nvSpPr>
        <p:spPr>
          <a:xfrm>
            <a:off x="0" y="4487091"/>
            <a:ext cx="9144000" cy="369332"/>
          </a:xfrm>
          <a:prstGeom prst="rect">
            <a:avLst/>
          </a:prstGeom>
          <a:noFill/>
        </p:spPr>
        <p:txBody>
          <a:bodyPr wrap="square" rtlCol="0">
            <a:spAutoFit/>
          </a:bodyPr>
          <a:lstStyle/>
          <a:p>
            <a:pPr algn="ctr"/>
            <a:r>
              <a:rPr lang="en-US" b="1"/>
              <a:t>E.G.W. (The Ministry of Healing, cp. 9, p. 148)</a:t>
            </a:r>
            <a:endParaRPr lang="es-ES" b="1" dirty="0"/>
          </a:p>
        </p:txBody>
      </p:sp>
    </p:spTree>
    <p:extLst>
      <p:ext uri="{BB962C8B-B14F-4D97-AF65-F5344CB8AC3E}">
        <p14:creationId xmlns:p14="http://schemas.microsoft.com/office/powerpoint/2010/main" val="38367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ema de Office">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TotalTime>
  <Words>1087</Words>
  <Application>Microsoft Office PowerPoint</Application>
  <PresentationFormat>画面に合わせる (16:9)</PresentationFormat>
  <Paragraphs>41</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Comic Sans MS</vt:lpstr>
      <vt:lpstr>Arial</vt:lpstr>
      <vt:lpstr>Calibri</vt:lpstr>
      <vt:lpstr>Stencil</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64</cp:revision>
  <dcterms:created xsi:type="dcterms:W3CDTF">2020-12-22T08:09:52Z</dcterms:created>
  <dcterms:modified xsi:type="dcterms:W3CDTF">2021-01-07T06:22:44Z</dcterms:modified>
</cp:coreProperties>
</file>