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1" r:id="rId7"/>
    <p:sldId id="262" r:id="rId8"/>
    <p:sldId id="265" r:id="rId9"/>
  </p:sldIdLst>
  <p:sldSz cx="9144000" cy="6858000" type="screen4x3"/>
  <p:notesSz cx="6858000" cy="9144000"/>
  <p:embeddedFontLst>
    <p:embeddedFont>
      <p:font typeface="Comic Sans MS" panose="030F0702030302020204" pitchFamily="66"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Cooper Black" panose="020B0604020202020204" charset="0"/>
      <p:regular r:id="rId18"/>
    </p:embeddedFont>
    <p:embeddedFont>
      <p:font typeface="Calibri Light" panose="020F0302020204030204"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5137"/>
    <a:srgbClr val="C4765B"/>
    <a:srgbClr val="E6F5DE"/>
    <a:srgbClr val="A6B727"/>
    <a:srgbClr val="4E5612"/>
    <a:srgbClr val="002E58"/>
    <a:srgbClr val="003B70"/>
    <a:srgbClr val="004F98"/>
    <a:srgbClr val="00583B"/>
    <a:srgbClr val="0097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C5F1D-DADB-4D1B-B06F-E397FEB695E1}" v="18" dt="2020-12-02T17:28:50.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93890" autoAdjust="0"/>
  </p:normalViewPr>
  <p:slideViewPr>
    <p:cSldViewPr snapToGrid="0">
      <p:cViewPr varScale="1">
        <p:scale>
          <a:sx n="86" d="100"/>
          <a:sy n="86" d="100"/>
        </p:scale>
        <p:origin x="18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B4836A-1E45-4E29-ABEC-B723B8D8C501}" type="datetimeFigureOut">
              <a:rPr lang="es-ES" smtClean="0"/>
              <a:t>14/12/2020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342272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B4836A-1E45-4E29-ABEC-B723B8D8C501}" type="datetimeFigureOut">
              <a:rPr lang="es-ES" smtClean="0"/>
              <a:t>14/12/2020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15065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B4836A-1E45-4E29-ABEC-B723B8D8C501}" type="datetimeFigureOut">
              <a:rPr lang="es-ES" smtClean="0"/>
              <a:t>14/12/2020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203589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B4836A-1E45-4E29-ABEC-B723B8D8C501}" type="datetimeFigureOut">
              <a:rPr lang="es-ES" smtClean="0"/>
              <a:t>14/12/2020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197854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B4836A-1E45-4E29-ABEC-B723B8D8C501}" type="datetimeFigureOut">
              <a:rPr lang="es-ES" smtClean="0"/>
              <a:t>14/12/2020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72691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B4836A-1E45-4E29-ABEC-B723B8D8C501}" type="datetimeFigureOut">
              <a:rPr lang="es-ES" smtClean="0"/>
              <a:t>14/12/2020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376035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B4836A-1E45-4E29-ABEC-B723B8D8C501}" type="datetimeFigureOut">
              <a:rPr lang="es-ES" smtClean="0"/>
              <a:t>14/12/2020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315794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B4836A-1E45-4E29-ABEC-B723B8D8C501}" type="datetimeFigureOut">
              <a:rPr lang="es-ES" smtClean="0"/>
              <a:t>14/12/2020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177753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4836A-1E45-4E29-ABEC-B723B8D8C501}" type="datetimeFigureOut">
              <a:rPr lang="es-ES" smtClean="0"/>
              <a:t>14/12/2020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387040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B4836A-1E45-4E29-ABEC-B723B8D8C501}" type="datetimeFigureOut">
              <a:rPr lang="es-ES" smtClean="0"/>
              <a:t>14/12/2020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182887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B4836A-1E45-4E29-ABEC-B723B8D8C501}" type="datetimeFigureOut">
              <a:rPr lang="es-ES" smtClean="0"/>
              <a:t>14/12/2020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364716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4836A-1E45-4E29-ABEC-B723B8D8C501}" type="datetimeFigureOut">
              <a:rPr lang="es-ES" smtClean="0"/>
              <a:t>14/12/2020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D8ABA-F4F5-4A3B-93D9-3DF0518CD42E}" type="slidenum">
              <a:rPr lang="es-ES" smtClean="0"/>
              <a:t>‹#›</a:t>
            </a:fld>
            <a:endParaRPr lang="es-ES"/>
          </a:p>
        </p:txBody>
      </p:sp>
    </p:spTree>
    <p:extLst>
      <p:ext uri="{BB962C8B-B14F-4D97-AF65-F5344CB8AC3E}">
        <p14:creationId xmlns:p14="http://schemas.microsoft.com/office/powerpoint/2010/main" val="1543648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0.emf"/><Relationship Id="rId3" Type="http://schemas.microsoft.com/office/2007/relationships/hdphoto" Target="../media/hdphoto1.wdp"/><Relationship Id="rId7" Type="http://schemas.openxmlformats.org/officeDocument/2006/relationships/image" Target="../media/image19.emf"/><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D015CAB7-FE59-4E51-BBCB-33319A6BB695}"/>
              </a:ext>
            </a:extLst>
          </p:cNvPr>
          <p:cNvSpPr txBox="1"/>
          <p:nvPr/>
        </p:nvSpPr>
        <p:spPr>
          <a:xfrm>
            <a:off x="0" y="87082"/>
            <a:ext cx="5791200" cy="3046988"/>
          </a:xfrm>
          <a:prstGeom prst="rect">
            <a:avLst/>
          </a:prstGeom>
          <a:noFill/>
        </p:spPr>
        <p:txBody>
          <a:bodyPr wrap="square" rtlCol="0">
            <a:spAutoFit/>
          </a:bodyPr>
          <a:lstStyle/>
          <a:p>
            <a:pPr algn="ctr"/>
            <a:r>
              <a:rPr lang="en-US" sz="4800" b="1" spc="50">
                <a:ln w="9525" cmpd="sng">
                  <a:solidFill>
                    <a:schemeClr val="accent1"/>
                  </a:solidFill>
                  <a:prstDash val="solid"/>
                </a:ln>
                <a:solidFill>
                  <a:srgbClr val="70AD47">
                    <a:tint val="1000"/>
                  </a:srgbClr>
                </a:solidFill>
                <a:effectLst>
                  <a:glow rad="38100">
                    <a:schemeClr val="accent1">
                      <a:alpha val="40000"/>
                    </a:schemeClr>
                  </a:glow>
                </a:effectLst>
              </a:rPr>
              <a:t>SABBATH: EXPERIENCING AND LIVING THE CHARACTER OF GOD</a:t>
            </a:r>
            <a:endParaRPr lang="es-ES" sz="4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xmlns="" id="{E4007282-CF1C-4B52-9A17-2C1D4809915B}"/>
              </a:ext>
            </a:extLst>
          </p:cNvPr>
          <p:cNvSpPr txBox="1"/>
          <p:nvPr/>
        </p:nvSpPr>
        <p:spPr>
          <a:xfrm>
            <a:off x="220916" y="6207628"/>
            <a:ext cx="3343928" cy="369332"/>
          </a:xfrm>
          <a:prstGeom prst="rect">
            <a:avLst/>
          </a:prstGeom>
          <a:noFill/>
        </p:spPr>
        <p:txBody>
          <a:bodyPr wrap="none" rtlCol="0">
            <a:spAutoFit/>
          </a:bodyPr>
          <a:lstStyle/>
          <a:p>
            <a:r>
              <a:rPr lang="da-DK" b="1">
                <a:solidFill>
                  <a:schemeClr val="accent2">
                    <a:lumMod val="40000"/>
                    <a:lumOff val="60000"/>
                  </a:schemeClr>
                </a:solidFill>
                <a:effectLst>
                  <a:outerShdw blurRad="38100" dist="38100" dir="2700000" algn="tl">
                    <a:srgbClr val="000000">
                      <a:alpha val="43137"/>
                    </a:srgbClr>
                  </a:outerShdw>
                </a:effectLst>
              </a:rPr>
              <a:t>Lesson 12 for December 19, 2020</a:t>
            </a:r>
            <a:endParaRPr lang="es-ES" b="1" dirty="0">
              <a:solidFill>
                <a:schemeClr val="accent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209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69712FE9-3574-42DE-BFB6-5FA9B57962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2658" y="128960"/>
            <a:ext cx="4218760" cy="4218760"/>
          </a:xfrm>
          <a:prstGeom prst="rect">
            <a:avLst/>
          </a:prstGeom>
        </p:spPr>
      </p:pic>
      <p:sp>
        <p:nvSpPr>
          <p:cNvPr id="2" name="CuadroTexto 1">
            <a:extLst>
              <a:ext uri="{FF2B5EF4-FFF2-40B4-BE49-F238E27FC236}">
                <a16:creationId xmlns:a16="http://schemas.microsoft.com/office/drawing/2014/main" xmlns="" id="{98469152-4720-4C88-AC13-4C2B69F18BCF}"/>
              </a:ext>
            </a:extLst>
          </p:cNvPr>
          <p:cNvSpPr txBox="1"/>
          <p:nvPr/>
        </p:nvSpPr>
        <p:spPr>
          <a:xfrm>
            <a:off x="5120756" y="4076802"/>
            <a:ext cx="3840480" cy="2554545"/>
          </a:xfrm>
          <a:prstGeom prst="rect">
            <a:avLst/>
          </a:prstGeom>
          <a:noFill/>
        </p:spPr>
        <p:txBody>
          <a:bodyPr wrap="square" rtlCol="0">
            <a:spAutoFit/>
          </a:bodyPr>
          <a:lstStyle/>
          <a:p>
            <a:pPr>
              <a:spcBef>
                <a:spcPts val="1200"/>
              </a:spcBef>
            </a:pPr>
            <a:r>
              <a:rPr lang="es-ES" sz="2400" b="1">
                <a:solidFill>
                  <a:srgbClr val="F9BC83"/>
                </a:solidFill>
                <a:effectLst>
                  <a:outerShdw blurRad="38100" dist="38100" dir="2700000" algn="tl">
                    <a:srgbClr val="000000">
                      <a:alpha val="43137"/>
                    </a:srgbClr>
                  </a:outerShdw>
                </a:effectLst>
              </a:rPr>
              <a:t>A time to learn</a:t>
            </a:r>
            <a:endParaRPr lang="es-ES" sz="2400" b="1" dirty="0">
              <a:solidFill>
                <a:srgbClr val="F9BC83"/>
              </a:solidFill>
              <a:effectLst>
                <a:outerShdw blurRad="38100" dist="38100" dir="2700000" algn="tl">
                  <a:srgbClr val="000000">
                    <a:alpha val="43137"/>
                  </a:srgbClr>
                </a:outerShdw>
              </a:effectLst>
            </a:endParaRPr>
          </a:p>
          <a:p>
            <a:pPr>
              <a:spcBef>
                <a:spcPts val="1200"/>
              </a:spcBef>
            </a:pPr>
            <a:r>
              <a:rPr lang="es-ES" sz="2400" b="1">
                <a:solidFill>
                  <a:srgbClr val="F5E284"/>
                </a:solidFill>
                <a:effectLst>
                  <a:outerShdw blurRad="38100" dist="38100" dir="2700000" algn="tl">
                    <a:srgbClr val="000000">
                      <a:alpha val="43137"/>
                    </a:srgbClr>
                  </a:outerShdw>
                </a:effectLst>
              </a:rPr>
              <a:t>A time to rediscover</a:t>
            </a:r>
            <a:endParaRPr lang="es-ES" sz="2400" b="1" dirty="0">
              <a:solidFill>
                <a:srgbClr val="F5E284"/>
              </a:solidFill>
              <a:effectLst>
                <a:outerShdw blurRad="38100" dist="38100" dir="2700000" algn="tl">
                  <a:srgbClr val="000000">
                    <a:alpha val="43137"/>
                  </a:srgbClr>
                </a:outerShdw>
              </a:effectLst>
            </a:endParaRPr>
          </a:p>
          <a:p>
            <a:pPr>
              <a:spcBef>
                <a:spcPts val="1200"/>
              </a:spcBef>
            </a:pPr>
            <a:r>
              <a:rPr lang="es-ES" sz="2400" b="1">
                <a:solidFill>
                  <a:srgbClr val="E0E094"/>
                </a:solidFill>
                <a:effectLst>
                  <a:outerShdw blurRad="38100" dist="38100" dir="2700000" algn="tl">
                    <a:srgbClr val="000000">
                      <a:alpha val="43137"/>
                    </a:srgbClr>
                  </a:outerShdw>
                </a:effectLst>
              </a:rPr>
              <a:t>A time to prioritize</a:t>
            </a:r>
            <a:endParaRPr lang="es-ES" sz="2400" b="1" dirty="0">
              <a:solidFill>
                <a:srgbClr val="E0E094"/>
              </a:solidFill>
              <a:effectLst>
                <a:outerShdw blurRad="38100" dist="38100" dir="2700000" algn="tl">
                  <a:srgbClr val="000000">
                    <a:alpha val="43137"/>
                  </a:srgbClr>
                </a:outerShdw>
              </a:effectLst>
            </a:endParaRPr>
          </a:p>
          <a:p>
            <a:pPr>
              <a:spcBef>
                <a:spcPts val="1200"/>
              </a:spcBef>
            </a:pPr>
            <a:r>
              <a:rPr lang="es-ES" sz="2400" b="1">
                <a:solidFill>
                  <a:srgbClr val="97DF94"/>
                </a:solidFill>
                <a:effectLst>
                  <a:outerShdw blurRad="38100" dist="38100" dir="2700000" algn="tl">
                    <a:srgbClr val="000000">
                      <a:alpha val="43137"/>
                    </a:srgbClr>
                  </a:outerShdw>
                </a:effectLst>
              </a:rPr>
              <a:t>A time to know Him</a:t>
            </a:r>
            <a:endParaRPr lang="es-ES" sz="2400" b="1" dirty="0">
              <a:solidFill>
                <a:srgbClr val="97DF94"/>
              </a:solidFill>
              <a:effectLst>
                <a:outerShdw blurRad="38100" dist="38100" dir="2700000" algn="tl">
                  <a:srgbClr val="000000">
                    <a:alpha val="43137"/>
                  </a:srgbClr>
                </a:outerShdw>
              </a:effectLst>
            </a:endParaRPr>
          </a:p>
          <a:p>
            <a:pPr>
              <a:spcBef>
                <a:spcPts val="1200"/>
              </a:spcBef>
            </a:pPr>
            <a:r>
              <a:rPr lang="es-ES" sz="2400" b="1">
                <a:solidFill>
                  <a:srgbClr val="96DCC5"/>
                </a:solidFill>
                <a:effectLst>
                  <a:outerShdw blurRad="38100" dist="38100" dir="2700000" algn="tl">
                    <a:srgbClr val="000000">
                      <a:alpha val="43137"/>
                    </a:srgbClr>
                  </a:outerShdw>
                </a:effectLst>
              </a:rPr>
              <a:t>A time to share</a:t>
            </a:r>
            <a:endParaRPr lang="es-ES" sz="2400" b="1" dirty="0">
              <a:solidFill>
                <a:srgbClr val="96DCC5"/>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A716AD50-CE85-4FD7-BAA0-2BB0B4FEFFF0}"/>
              </a:ext>
            </a:extLst>
          </p:cNvPr>
          <p:cNvSpPr txBox="1"/>
          <p:nvPr/>
        </p:nvSpPr>
        <p:spPr>
          <a:xfrm>
            <a:off x="76388" y="152713"/>
            <a:ext cx="5288094" cy="2015936"/>
          </a:xfrm>
          <a:prstGeom prst="rect">
            <a:avLst/>
          </a:prstGeom>
          <a:noFill/>
        </p:spPr>
        <p:txBody>
          <a:bodyPr wrap="square" rtlCol="0">
            <a:spAutoFit/>
          </a:bodyPr>
          <a:lstStyle/>
          <a:p>
            <a:pPr>
              <a:spcBef>
                <a:spcPts val="600"/>
              </a:spcBef>
            </a:pPr>
            <a:r>
              <a:rPr lang="en-US" sz="2000" b="1">
                <a:solidFill>
                  <a:schemeClr val="bg1"/>
                </a:solidFill>
                <a:effectLst>
                  <a:outerShdw blurRad="38100" dist="38100" dir="2700000" algn="tl">
                    <a:srgbClr val="000000">
                      <a:alpha val="43137"/>
                    </a:srgbClr>
                  </a:outerShdw>
                </a:effectLst>
              </a:rPr>
              <a:t>Humankind has been enjoying the Sabbath since Creation, and we’ll keep it for all eternity (Genesis 2:1-3; Isaiah 66:22-23).</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It is a monument in time. It’s a milestone in the path that reminds us where we come from, where we are, and where we’re going to.</a:t>
            </a:r>
            <a:endParaRPr lang="es-ES" sz="2000" b="1" dirty="0">
              <a:solidFill>
                <a:schemeClr val="bg1"/>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xmlns="" id="{27FF2EBB-BA8D-45B6-963A-87DF56E754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233" y="2363574"/>
            <a:ext cx="3000103" cy="4371726"/>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9" name="CuadroTexto 8">
            <a:extLst>
              <a:ext uri="{FF2B5EF4-FFF2-40B4-BE49-F238E27FC236}">
                <a16:creationId xmlns:a16="http://schemas.microsoft.com/office/drawing/2014/main" xmlns="" id="{CC31552E-2B14-4B47-9310-E1C0AC27AE28}"/>
              </a:ext>
            </a:extLst>
          </p:cNvPr>
          <p:cNvSpPr txBox="1"/>
          <p:nvPr/>
        </p:nvSpPr>
        <p:spPr>
          <a:xfrm>
            <a:off x="3384074" y="2542721"/>
            <a:ext cx="2056133" cy="1323439"/>
          </a:xfrm>
          <a:prstGeom prst="rect">
            <a:avLst/>
          </a:prstGeom>
          <a:noFill/>
        </p:spPr>
        <p:txBody>
          <a:bodyPr wrap="square">
            <a:spAutoFit/>
          </a:bodyPr>
          <a:lstStyle/>
          <a:p>
            <a:pPr>
              <a:spcBef>
                <a:spcPts val="600"/>
              </a:spcBef>
            </a:pPr>
            <a:r>
              <a:rPr lang="en-US" sz="2000" b="1">
                <a:solidFill>
                  <a:schemeClr val="bg1"/>
                </a:solidFill>
                <a:effectLst>
                  <a:outerShdw blurRad="38100" dist="38100" dir="2700000" algn="tl">
                    <a:srgbClr val="000000">
                      <a:alpha val="43137"/>
                    </a:srgbClr>
                  </a:outerShdw>
                </a:effectLst>
              </a:rPr>
              <a:t>Let’s study how we can use this blessed gift from God.</a:t>
            </a:r>
            <a:endParaRPr lang="es-ES" sz="2000" b="1" dirty="0">
              <a:solidFill>
                <a:schemeClr val="bg1"/>
              </a:solidFill>
              <a:effectLst>
                <a:outerShdw blurRad="38100" dist="38100" dir="2700000" algn="tl">
                  <a:srgbClr val="000000">
                    <a:alpha val="43137"/>
                  </a:srgbClr>
                </a:outerShdw>
              </a:effectLst>
            </a:endParaRPr>
          </a:p>
        </p:txBody>
      </p:sp>
      <p:pic>
        <p:nvPicPr>
          <p:cNvPr id="18" name="Imagen 17">
            <a:extLst>
              <a:ext uri="{FF2B5EF4-FFF2-40B4-BE49-F238E27FC236}">
                <a16:creationId xmlns:a16="http://schemas.microsoft.com/office/drawing/2014/main" xmlns="" id="{E847B4C3-AF0C-4940-8EFF-C8D1525C5C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57527" y="6263887"/>
            <a:ext cx="801739" cy="245587"/>
          </a:xfrm>
          <a:prstGeom prst="rect">
            <a:avLst/>
          </a:prstGeom>
          <a:effectLst>
            <a:outerShdw blurRad="50800" dist="38100" dir="2700000" algn="tl" rotWithShape="0">
              <a:prstClr val="black">
                <a:alpha val="40000"/>
              </a:prstClr>
            </a:outerShdw>
          </a:effectLst>
        </p:spPr>
      </p:pic>
      <p:pic>
        <p:nvPicPr>
          <p:cNvPr id="19" name="Imagen 18">
            <a:extLst>
              <a:ext uri="{FF2B5EF4-FFF2-40B4-BE49-F238E27FC236}">
                <a16:creationId xmlns:a16="http://schemas.microsoft.com/office/drawing/2014/main" xmlns="" id="{BECD8509-6565-4C89-A8B8-17A3E69ED5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57527" y="5752593"/>
            <a:ext cx="801739" cy="245587"/>
          </a:xfrm>
          <a:prstGeom prst="rect">
            <a:avLst/>
          </a:prstGeom>
          <a:effectLst>
            <a:outerShdw blurRad="50800" dist="38100" dir="2700000" algn="tl" rotWithShape="0">
              <a:prstClr val="black">
                <a:alpha val="40000"/>
              </a:prstClr>
            </a:outerShdw>
          </a:effectLst>
        </p:spPr>
      </p:pic>
      <p:pic>
        <p:nvPicPr>
          <p:cNvPr id="20" name="Imagen 19">
            <a:extLst>
              <a:ext uri="{FF2B5EF4-FFF2-40B4-BE49-F238E27FC236}">
                <a16:creationId xmlns:a16="http://schemas.microsoft.com/office/drawing/2014/main" xmlns="" id="{C2AAFE89-84AB-456B-A9E2-167D31FB7B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57527" y="5241298"/>
            <a:ext cx="801739" cy="245587"/>
          </a:xfrm>
          <a:prstGeom prst="rect">
            <a:avLst/>
          </a:prstGeom>
          <a:effectLst>
            <a:outerShdw blurRad="50800" dist="38100" dir="2700000" algn="tl" rotWithShape="0">
              <a:prstClr val="black">
                <a:alpha val="40000"/>
              </a:prstClr>
            </a:outerShdw>
          </a:effectLst>
        </p:spPr>
      </p:pic>
      <p:pic>
        <p:nvPicPr>
          <p:cNvPr id="21" name="Imagen 20">
            <a:extLst>
              <a:ext uri="{FF2B5EF4-FFF2-40B4-BE49-F238E27FC236}">
                <a16:creationId xmlns:a16="http://schemas.microsoft.com/office/drawing/2014/main" xmlns="" id="{B888315D-DDF5-467F-9BF4-6C9B9EB18F9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57527" y="4730003"/>
            <a:ext cx="801739" cy="245587"/>
          </a:xfrm>
          <a:prstGeom prst="rect">
            <a:avLst/>
          </a:prstGeom>
          <a:effectLst>
            <a:outerShdw blurRad="50800" dist="38100" dir="2700000" algn="tl" rotWithShape="0">
              <a:prstClr val="black">
                <a:alpha val="40000"/>
              </a:prstClr>
            </a:outerShdw>
          </a:effectLst>
        </p:spPr>
      </p:pic>
      <p:pic>
        <p:nvPicPr>
          <p:cNvPr id="22" name="Imagen 21">
            <a:extLst>
              <a:ext uri="{FF2B5EF4-FFF2-40B4-BE49-F238E27FC236}">
                <a16:creationId xmlns:a16="http://schemas.microsoft.com/office/drawing/2014/main" xmlns="" id="{666A9E8B-CD12-4C2E-B5F6-339C2DEC052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57527" y="4218708"/>
            <a:ext cx="801739" cy="2455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9279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 presetClass="entr" presetSubtype="8"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0-#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par>
                          <p:cTn id="67" fill="hold">
                            <p:stCondLst>
                              <p:cond delay="4000"/>
                            </p:stCondLst>
                            <p:childTnLst>
                              <p:par>
                                <p:cTn id="68" presetID="2" presetClass="entr" presetSubtype="8"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0-#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2">
                                            <p:txEl>
                                              <p:pRg st="4" end="4"/>
                                            </p:txEl>
                                          </p:spTgt>
                                        </p:tgtEl>
                                        <p:attrNameLst>
                                          <p:attrName>style.visibility</p:attrName>
                                        </p:attrNameLst>
                                      </p:cBhvr>
                                      <p:to>
                                        <p:strVal val="visible"/>
                                      </p:to>
                                    </p:set>
                                    <p:animEffect transition="in" filter="wipe(left)">
                                      <p:cBhvr>
                                        <p:cTn id="7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EDE6AAB-ECC2-4FB5-A38A-2FF633D34582}"/>
              </a:ext>
            </a:extLst>
          </p:cNvPr>
          <p:cNvSpPr txBox="1"/>
          <p:nvPr/>
        </p:nvSpPr>
        <p:spPr>
          <a:xfrm>
            <a:off x="0" y="-60963"/>
            <a:ext cx="9144000" cy="769441"/>
          </a:xfrm>
          <a:prstGeom prst="rect">
            <a:avLst/>
          </a:prstGeom>
          <a:noFill/>
        </p:spPr>
        <p:txBody>
          <a:bodyPr wrap="square">
            <a:spAutoFit/>
          </a:bodyPr>
          <a:lstStyle/>
          <a:p>
            <a:pPr algn="ctr"/>
            <a:r>
              <a:rPr lang="es-ES" sz="4400" b="1" spc="300">
                <a:ln w="10160">
                  <a:solidFill>
                    <a:schemeClr val="accent5"/>
                  </a:solidFill>
                  <a:prstDash val="solid"/>
                </a:ln>
                <a:solidFill>
                  <a:srgbClr val="FFFFFF"/>
                </a:solidFill>
                <a:effectLst>
                  <a:outerShdw blurRad="38100" dist="22860" dir="5400000" algn="tl" rotWithShape="0">
                    <a:srgbClr val="000000"/>
                  </a:outerShdw>
                </a:effectLst>
              </a:rPr>
              <a:t>A TIME TO LEARN</a:t>
            </a:r>
            <a:endParaRPr lang="es-ES" sz="4400" b="1" spc="300" dirty="0">
              <a:ln w="10160">
                <a:solidFill>
                  <a:schemeClr val="accent5"/>
                </a:solidFill>
                <a:prstDash val="solid"/>
              </a:ln>
              <a:solidFill>
                <a:srgbClr val="FFFFFF"/>
              </a:solidFill>
              <a:effectLst>
                <a:outerShdw blurRad="38100" dist="22860" dir="5400000" algn="tl" rotWithShape="0">
                  <a:srgbClr val="000000"/>
                </a:outerShdw>
              </a:effectLst>
            </a:endParaRPr>
          </a:p>
        </p:txBody>
      </p:sp>
      <p:sp>
        <p:nvSpPr>
          <p:cNvPr id="5" name="CuadroTexto 4">
            <a:extLst>
              <a:ext uri="{FF2B5EF4-FFF2-40B4-BE49-F238E27FC236}">
                <a16:creationId xmlns:a16="http://schemas.microsoft.com/office/drawing/2014/main" xmlns="" id="{04792784-60AE-49B6-819B-2240BECC2704}"/>
              </a:ext>
            </a:extLst>
          </p:cNvPr>
          <p:cNvSpPr txBox="1"/>
          <p:nvPr/>
        </p:nvSpPr>
        <p:spPr>
          <a:xfrm>
            <a:off x="139336" y="609488"/>
            <a:ext cx="5381900" cy="1169551"/>
          </a:xfrm>
          <a:prstGeom prst="rect">
            <a:avLst/>
          </a:prstGeom>
          <a:noFill/>
        </p:spPr>
        <p:txBody>
          <a:bodyPr wrap="square">
            <a:spAutoFit/>
            <a:scene3d>
              <a:camera prst="orthographicFront"/>
              <a:lightRig rig="threePt" dir="t"/>
            </a:scene3d>
            <a:sp3d extrusionH="57150">
              <a:bevelT w="38100" h="38100"/>
            </a:sp3d>
          </a:bodyPr>
          <a:lstStyle/>
          <a:p>
            <a:r>
              <a:rPr lang="es-ES" b="1">
                <a:solidFill>
                  <a:schemeClr val="accent6">
                    <a:lumMod val="75000"/>
                  </a:schemeClr>
                </a:solidFill>
                <a:latin typeface="Comic Sans MS" panose="030F0702030302020204" pitchFamily="66" charset="0"/>
              </a:rPr>
              <a:t>“</a:t>
            </a:r>
            <a:r>
              <a:rPr lang="en-US" b="1">
                <a:solidFill>
                  <a:schemeClr val="accent6">
                    <a:lumMod val="75000"/>
                  </a:schemeClr>
                </a:solidFill>
                <a:latin typeface="Comic Sans MS" panose="030F0702030302020204" pitchFamily="66" charset="0"/>
              </a:rPr>
              <a:t>Then God blessed the seventh day and sanctified it, because in it He rested from all His work which God had created and made.</a:t>
            </a:r>
            <a:r>
              <a:rPr lang="es-ES" b="1">
                <a:solidFill>
                  <a:schemeClr val="accent6">
                    <a:lumMod val="75000"/>
                  </a:schemeClr>
                </a:solidFill>
                <a:latin typeface="Comic Sans MS" panose="030F0702030302020204" pitchFamily="66" charset="0"/>
              </a:rPr>
              <a:t>” </a:t>
            </a:r>
            <a:r>
              <a:rPr lang="es-ES" sz="1600" b="1">
                <a:solidFill>
                  <a:schemeClr val="accent6">
                    <a:lumMod val="75000"/>
                  </a:schemeClr>
                </a:solidFill>
                <a:latin typeface="Comic Sans MS" panose="030F0702030302020204" pitchFamily="66" charset="0"/>
              </a:rPr>
              <a:t>(Genesis </a:t>
            </a:r>
            <a:r>
              <a:rPr lang="es-ES" sz="1600" b="1" dirty="0">
                <a:solidFill>
                  <a:schemeClr val="accent6">
                    <a:lumMod val="75000"/>
                  </a:schemeClr>
                </a:solidFill>
                <a:latin typeface="Comic Sans MS" panose="030F0702030302020204" pitchFamily="66" charset="0"/>
              </a:rPr>
              <a:t>2:3)</a:t>
            </a:r>
          </a:p>
        </p:txBody>
      </p:sp>
      <p:sp>
        <p:nvSpPr>
          <p:cNvPr id="6" name="CuadroTexto 5">
            <a:extLst>
              <a:ext uri="{FF2B5EF4-FFF2-40B4-BE49-F238E27FC236}">
                <a16:creationId xmlns:a16="http://schemas.microsoft.com/office/drawing/2014/main" xmlns="" id="{2FBF6EAA-FECC-4566-9001-AE3AC67992AC}"/>
              </a:ext>
            </a:extLst>
          </p:cNvPr>
          <p:cNvSpPr txBox="1"/>
          <p:nvPr/>
        </p:nvSpPr>
        <p:spPr>
          <a:xfrm>
            <a:off x="156756" y="1749441"/>
            <a:ext cx="5338353" cy="1323439"/>
          </a:xfrm>
          <a:prstGeom prst="rect">
            <a:avLst/>
          </a:prstGeom>
          <a:noFill/>
        </p:spPr>
        <p:txBody>
          <a:bodyPr wrap="square" rtlCol="0">
            <a:spAutoFit/>
          </a:bodyPr>
          <a:lstStyle/>
          <a:p>
            <a:r>
              <a:rPr lang="en-US" sz="2000" b="1"/>
              <a:t>The account of Creation ends with these words.</a:t>
            </a:r>
            <a:endParaRPr lang="es-ES" sz="2000" b="1" dirty="0"/>
          </a:p>
          <a:p>
            <a:r>
              <a:rPr lang="en-US" sz="2000" b="1"/>
              <a:t>Adam was quite busy on Friday. On the other hand, Eve only enjoyed some hours of Friday with her husband.</a:t>
            </a:r>
            <a:endParaRPr lang="es-ES" sz="2000" b="1" dirty="0"/>
          </a:p>
        </p:txBody>
      </p:sp>
      <p:pic>
        <p:nvPicPr>
          <p:cNvPr id="4" name="Imagen 3">
            <a:extLst>
              <a:ext uri="{FF2B5EF4-FFF2-40B4-BE49-F238E27FC236}">
                <a16:creationId xmlns:a16="http://schemas.microsoft.com/office/drawing/2014/main" xmlns="" id="{D88A69F9-9FCF-47E7-ACB3-E23971BF78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1236" y="753002"/>
            <a:ext cx="1597884" cy="2245129"/>
          </a:xfrm>
          <a:prstGeom prst="snip2DiagRect">
            <a:avLst/>
          </a:prstGeom>
          <a:solidFill>
            <a:srgbClr val="FFFFFF">
              <a:shade val="85000"/>
            </a:srgbClr>
          </a:solidFill>
          <a:ln w="3810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900409FD-9A66-46D2-B48C-E89E63044E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7204" y="753002"/>
            <a:ext cx="1803587" cy="2245129"/>
          </a:xfrm>
          <a:prstGeom prst="snip2DiagRect">
            <a:avLst>
              <a:gd name="adj1" fmla="val 14003"/>
              <a:gd name="adj2" fmla="val 0"/>
            </a:avLst>
          </a:prstGeom>
          <a:solidFill>
            <a:srgbClr val="FFFFFF">
              <a:shade val="85000"/>
            </a:srgbClr>
          </a:solidFill>
          <a:ln w="3810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7A6F7417-F28D-4FF0-B1C1-BF667AC395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9808" y="4816106"/>
            <a:ext cx="3148401" cy="1935481"/>
          </a:xfrm>
          <a:prstGeom prst="rect">
            <a:avLst/>
          </a:prstGeom>
          <a:ln w="60325" cap="sq" cmpd="sng">
            <a:solidFill>
              <a:schemeClr val="accent1">
                <a:lumMod val="75000"/>
              </a:schemeClr>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xmlns="" id="{5AA2A481-4C3B-4936-93EC-06AFED83610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4443" y="3217721"/>
            <a:ext cx="2120900" cy="2540000"/>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xmlns="" id="{48BB52FF-F292-4D1F-868B-B4C5C29B3C22}"/>
              </a:ext>
            </a:extLst>
          </p:cNvPr>
          <p:cNvSpPr txBox="1"/>
          <p:nvPr/>
        </p:nvSpPr>
        <p:spPr>
          <a:xfrm>
            <a:off x="2380218" y="3205394"/>
            <a:ext cx="6689837" cy="707886"/>
          </a:xfrm>
          <a:prstGeom prst="rect">
            <a:avLst/>
          </a:prstGeom>
          <a:noFill/>
        </p:spPr>
        <p:txBody>
          <a:bodyPr wrap="square">
            <a:spAutoFit/>
          </a:bodyPr>
          <a:lstStyle/>
          <a:p>
            <a:pPr>
              <a:spcBef>
                <a:spcPts val="600"/>
              </a:spcBef>
            </a:pPr>
            <a:r>
              <a:rPr lang="en-US" sz="2000" b="1" dirty="0"/>
              <a:t>Their first full day together was an especially blessed day. The Creator Himself sanctified the seventh day with His presence.</a:t>
            </a:r>
            <a:endParaRPr lang="es-ES" sz="2000" b="1" dirty="0"/>
          </a:p>
        </p:txBody>
      </p:sp>
      <p:sp>
        <p:nvSpPr>
          <p:cNvPr id="16" name="CuadroTexto 15">
            <a:extLst>
              <a:ext uri="{FF2B5EF4-FFF2-40B4-BE49-F238E27FC236}">
                <a16:creationId xmlns:a16="http://schemas.microsoft.com/office/drawing/2014/main" xmlns="" id="{F381CFB1-DAC7-4D96-8649-3BDE303546F0}"/>
              </a:ext>
            </a:extLst>
          </p:cNvPr>
          <p:cNvSpPr txBox="1"/>
          <p:nvPr/>
        </p:nvSpPr>
        <p:spPr>
          <a:xfrm>
            <a:off x="2405157" y="3954611"/>
            <a:ext cx="6689837" cy="1938992"/>
          </a:xfrm>
          <a:prstGeom prst="rect">
            <a:avLst/>
          </a:prstGeom>
          <a:noFill/>
        </p:spPr>
        <p:txBody>
          <a:bodyPr wrap="square">
            <a:spAutoFit/>
          </a:bodyPr>
          <a:lstStyle/>
          <a:p>
            <a:pPr>
              <a:spcBef>
                <a:spcPts val="600"/>
              </a:spcBef>
            </a:pPr>
            <a:r>
              <a:rPr lang="en-US" sz="2000" b="1" dirty="0"/>
              <a:t>On that day, they learnt more about their Creator and the creation around them. By the end of the day, they were invited to spend another full </a:t>
            </a:r>
            <a:br>
              <a:rPr lang="en-US" sz="2000" b="1" dirty="0"/>
            </a:br>
            <a:r>
              <a:rPr lang="en-US" sz="2000" b="1" dirty="0"/>
              <a:t>day with God on the next</a:t>
            </a:r>
            <a:br>
              <a:rPr lang="en-US" sz="2000" b="1" dirty="0"/>
            </a:br>
            <a:r>
              <a:rPr lang="en-US" sz="2000" b="1" dirty="0"/>
              <a:t>Sabbath (in addition to their </a:t>
            </a:r>
            <a:br>
              <a:rPr lang="en-US" sz="2000" b="1" dirty="0"/>
            </a:br>
            <a:r>
              <a:rPr lang="en-US" sz="2000" b="1" dirty="0"/>
              <a:t>daily evening meetings).</a:t>
            </a:r>
            <a:endParaRPr lang="es-ES" sz="2000" b="1" dirty="0"/>
          </a:p>
        </p:txBody>
      </p:sp>
      <p:sp>
        <p:nvSpPr>
          <p:cNvPr id="18" name="CuadroTexto 17">
            <a:extLst>
              <a:ext uri="{FF2B5EF4-FFF2-40B4-BE49-F238E27FC236}">
                <a16:creationId xmlns:a16="http://schemas.microsoft.com/office/drawing/2014/main" xmlns="" id="{1CC871DD-FB1F-4AB9-B8EB-C32F35C8104D}"/>
              </a:ext>
            </a:extLst>
          </p:cNvPr>
          <p:cNvSpPr txBox="1"/>
          <p:nvPr/>
        </p:nvSpPr>
        <p:spPr>
          <a:xfrm>
            <a:off x="94217" y="5848728"/>
            <a:ext cx="5762045" cy="1015663"/>
          </a:xfrm>
          <a:prstGeom prst="rect">
            <a:avLst/>
          </a:prstGeom>
          <a:noFill/>
        </p:spPr>
        <p:txBody>
          <a:bodyPr wrap="square">
            <a:spAutoFit/>
          </a:bodyPr>
          <a:lstStyle/>
          <a:p>
            <a:pPr>
              <a:spcBef>
                <a:spcPts val="600"/>
              </a:spcBef>
            </a:pPr>
            <a:r>
              <a:rPr lang="en-US" sz="2000" b="1" dirty="0"/>
              <a:t>We still receive the same invitation every Sabbath. An invitation to spend a full day learning about our wonderful Creator.</a:t>
            </a:r>
            <a:endParaRPr lang="es-ES" sz="2000" b="1" dirty="0"/>
          </a:p>
        </p:txBody>
      </p:sp>
    </p:spTree>
    <p:extLst>
      <p:ext uri="{BB962C8B-B14F-4D97-AF65-F5344CB8AC3E}">
        <p14:creationId xmlns:p14="http://schemas.microsoft.com/office/powerpoint/2010/main" val="263774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gtEl>
                                      </p:cBhvr>
                                    </p:animEffect>
                                  </p:childTnLst>
                                </p:cTn>
                              </p:par>
                              <p:par>
                                <p:cTn id="38" presetID="25"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8"/>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left)">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3"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upRigh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randombar(horizontal)">
                                      <p:cBhvr>
                                        <p:cTn id="65" dur="500"/>
                                        <p:tgtEl>
                                          <p:spTgt spid="16"/>
                                        </p:tgtEl>
                                      </p:cBhvr>
                                    </p:animEffect>
                                  </p:childTnLst>
                                </p:cTn>
                              </p:par>
                              <p:par>
                                <p:cTn id="66" presetID="14" presetClass="entr" presetSubtype="1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l="-8000" r="-8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F7C58A0-104B-4E6E-92CA-A17CB4A7859B}"/>
              </a:ext>
            </a:extLst>
          </p:cNvPr>
          <p:cNvSpPr txBox="1"/>
          <p:nvPr/>
        </p:nvSpPr>
        <p:spPr>
          <a:xfrm>
            <a:off x="0" y="-69672"/>
            <a:ext cx="9144000" cy="830997"/>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s-ES" sz="4800" b="1" spc="300">
                <a:ln/>
                <a:solidFill>
                  <a:schemeClr val="accent3"/>
                </a:solidFill>
              </a:rPr>
              <a:t>A TIME TO REDISCOVER</a:t>
            </a:r>
            <a:endParaRPr lang="es-ES" sz="4800" b="1" spc="300" dirty="0">
              <a:ln/>
              <a:solidFill>
                <a:schemeClr val="accent3"/>
              </a:solidFill>
            </a:endParaRPr>
          </a:p>
        </p:txBody>
      </p:sp>
      <p:sp>
        <p:nvSpPr>
          <p:cNvPr id="5" name="CuadroTexto 4">
            <a:extLst>
              <a:ext uri="{FF2B5EF4-FFF2-40B4-BE49-F238E27FC236}">
                <a16:creationId xmlns:a16="http://schemas.microsoft.com/office/drawing/2014/main" xmlns="" id="{8C125E2E-A61C-4CE2-95E6-6B272C97AE82}"/>
              </a:ext>
            </a:extLst>
          </p:cNvPr>
          <p:cNvSpPr txBox="1"/>
          <p:nvPr/>
        </p:nvSpPr>
        <p:spPr>
          <a:xfrm>
            <a:off x="398418" y="653869"/>
            <a:ext cx="8347165" cy="923330"/>
          </a:xfrm>
          <a:prstGeom prst="rect">
            <a:avLst/>
          </a:prstGeom>
          <a:noFill/>
        </p:spPr>
        <p:txBody>
          <a:bodyPr wrap="square">
            <a:spAutoFit/>
            <a:scene3d>
              <a:camera prst="orthographicFront"/>
              <a:lightRig rig="threePt" dir="t"/>
            </a:scene3d>
            <a:sp3d extrusionH="57150">
              <a:bevelT w="38100" h="38100"/>
            </a:sp3d>
          </a:bodyPr>
          <a:lstStyle/>
          <a:p>
            <a:r>
              <a:rPr lang="es-ES" b="1">
                <a:solidFill>
                  <a:schemeClr val="accent2">
                    <a:lumMod val="75000"/>
                  </a:schemeClr>
                </a:solidFill>
                <a:latin typeface="Comic Sans MS" panose="030F0702030302020204" pitchFamily="66" charset="0"/>
              </a:rPr>
              <a:t>“</a:t>
            </a:r>
            <a:r>
              <a:rPr lang="en-US" b="1">
                <a:solidFill>
                  <a:schemeClr val="accent2">
                    <a:lumMod val="75000"/>
                  </a:schemeClr>
                </a:solidFill>
                <a:latin typeface="Comic Sans MS" panose="030F0702030302020204" pitchFamily="66" charset="0"/>
              </a:rPr>
              <a:t>See! For the Lord has given you the Sabbath; therefore He gives you on the sixth day bread for two days. Let every man remain in his place; let no man go out of his place on the seventh day.</a:t>
            </a:r>
            <a:r>
              <a:rPr lang="es-ES" b="1">
                <a:solidFill>
                  <a:schemeClr val="accent2">
                    <a:lumMod val="75000"/>
                  </a:schemeClr>
                </a:solidFill>
                <a:latin typeface="Comic Sans MS" panose="030F0702030302020204" pitchFamily="66" charset="0"/>
              </a:rPr>
              <a:t>” </a:t>
            </a:r>
            <a:r>
              <a:rPr lang="es-ES" sz="1600" b="1">
                <a:solidFill>
                  <a:schemeClr val="accent2">
                    <a:lumMod val="75000"/>
                  </a:schemeClr>
                </a:solidFill>
                <a:latin typeface="Comic Sans MS" panose="030F0702030302020204" pitchFamily="66" charset="0"/>
              </a:rPr>
              <a:t>(Exodus 16:29</a:t>
            </a:r>
            <a:r>
              <a:rPr lang="es-ES" sz="1600" b="1" dirty="0">
                <a:solidFill>
                  <a:schemeClr val="accent2">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4EAA480D-7A15-4F6D-9EEB-CD58CA0F1FB6}"/>
              </a:ext>
            </a:extLst>
          </p:cNvPr>
          <p:cNvSpPr txBox="1"/>
          <p:nvPr/>
        </p:nvSpPr>
        <p:spPr>
          <a:xfrm>
            <a:off x="2058928" y="1620895"/>
            <a:ext cx="4797156" cy="2015936"/>
          </a:xfrm>
          <a:prstGeom prst="rect">
            <a:avLst/>
          </a:prstGeom>
          <a:noFill/>
        </p:spPr>
        <p:txBody>
          <a:bodyPr wrap="square" rtlCol="0">
            <a:spAutoFit/>
          </a:bodyPr>
          <a:lstStyle/>
          <a:p>
            <a:pPr>
              <a:spcBef>
                <a:spcPts val="600"/>
              </a:spcBef>
            </a:pPr>
            <a:r>
              <a:rPr lang="en-US" sz="2000" b="1"/>
              <a:t>The people of Israel had been forced to work on Sabbath under the yoke of Egypt.</a:t>
            </a:r>
            <a:endParaRPr lang="es-ES" sz="2000" b="1" dirty="0"/>
          </a:p>
          <a:p>
            <a:pPr>
              <a:spcBef>
                <a:spcPts val="600"/>
              </a:spcBef>
            </a:pPr>
            <a:r>
              <a:rPr lang="en-US" sz="2000" b="1"/>
              <a:t>After liberating them, God wanted them to rediscover the Sabbath. He wanted them to rediscover who He is, how much He loved them, and the plans He had for them.</a:t>
            </a:r>
            <a:endParaRPr lang="es-ES" sz="2000" b="1" dirty="0"/>
          </a:p>
        </p:txBody>
      </p:sp>
      <p:sp>
        <p:nvSpPr>
          <p:cNvPr id="8" name="CuadroTexto 7">
            <a:extLst>
              <a:ext uri="{FF2B5EF4-FFF2-40B4-BE49-F238E27FC236}">
                <a16:creationId xmlns:a16="http://schemas.microsoft.com/office/drawing/2014/main" xmlns="" id="{45BC2272-9CA1-49D4-83CB-C97C6FD53925}"/>
              </a:ext>
            </a:extLst>
          </p:cNvPr>
          <p:cNvSpPr txBox="1"/>
          <p:nvPr/>
        </p:nvSpPr>
        <p:spPr>
          <a:xfrm>
            <a:off x="722812" y="4367381"/>
            <a:ext cx="5553297" cy="1554272"/>
          </a:xfrm>
          <a:prstGeom prst="rect">
            <a:avLst/>
          </a:prstGeom>
          <a:noFill/>
        </p:spPr>
        <p:txBody>
          <a:bodyPr wrap="square" rtlCol="0">
            <a:spAutoFit/>
          </a:bodyPr>
          <a:lstStyle/>
          <a:p>
            <a:r>
              <a:rPr lang="en-US" sz="1900" b="1">
                <a:solidFill>
                  <a:srgbClr val="00583B"/>
                </a:solidFill>
              </a:rPr>
              <a:t>He sent twice the usual amount of manna on Friday, and nothing at all on Sabbath</a:t>
            </a:r>
            <a:endParaRPr lang="es-ES" sz="1900" b="1" dirty="0">
              <a:solidFill>
                <a:srgbClr val="00583B"/>
              </a:solidFill>
            </a:endParaRPr>
          </a:p>
          <a:p>
            <a:r>
              <a:rPr lang="en-US" sz="1900" b="1">
                <a:solidFill>
                  <a:srgbClr val="002E58"/>
                </a:solidFill>
              </a:rPr>
              <a:t>The manna that the people cooked on Friday was still good on Sabbath. However, the manna they tried to keep other days bred worms and stank</a:t>
            </a:r>
            <a:endParaRPr lang="es-ES" sz="1900" b="1" dirty="0">
              <a:solidFill>
                <a:srgbClr val="002E58"/>
              </a:solidFill>
            </a:endParaRPr>
          </a:p>
        </p:txBody>
      </p:sp>
      <p:sp>
        <p:nvSpPr>
          <p:cNvPr id="9" name="CuadroTexto 8">
            <a:extLst>
              <a:ext uri="{FF2B5EF4-FFF2-40B4-BE49-F238E27FC236}">
                <a16:creationId xmlns:a16="http://schemas.microsoft.com/office/drawing/2014/main" xmlns="" id="{B6C9D87A-3965-4DA2-B547-59CCA47CD8AB}"/>
              </a:ext>
            </a:extLst>
          </p:cNvPr>
          <p:cNvSpPr txBox="1"/>
          <p:nvPr/>
        </p:nvSpPr>
        <p:spPr>
          <a:xfrm>
            <a:off x="73230" y="5886950"/>
            <a:ext cx="6160521" cy="969496"/>
          </a:xfrm>
          <a:prstGeom prst="rect">
            <a:avLst/>
          </a:prstGeom>
          <a:noFill/>
        </p:spPr>
        <p:txBody>
          <a:bodyPr wrap="square" rtlCol="0">
            <a:spAutoFit/>
          </a:bodyPr>
          <a:lstStyle/>
          <a:p>
            <a:pPr>
              <a:spcBef>
                <a:spcPts val="600"/>
              </a:spcBef>
            </a:pPr>
            <a:r>
              <a:rPr lang="en-US" sz="1900" b="1"/>
              <a:t>God is inviting us today to rediscover Him every Sabbath, to understand His character better, and to have a stronger relationship with Him.</a:t>
            </a:r>
            <a:endParaRPr lang="es-ES" sz="1900" b="1" dirty="0"/>
          </a:p>
        </p:txBody>
      </p:sp>
      <p:pic>
        <p:nvPicPr>
          <p:cNvPr id="10" name="Imagen 9">
            <a:extLst>
              <a:ext uri="{FF2B5EF4-FFF2-40B4-BE49-F238E27FC236}">
                <a16:creationId xmlns:a16="http://schemas.microsoft.com/office/drawing/2014/main" xmlns="" id="{EC03064B-9256-4002-8E90-C6CB0B1BFD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6190" y="1641562"/>
            <a:ext cx="1989280" cy="198928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xmlns="" id="{B1AEDA44-E1DE-49DD-AAD9-79FFB83CCE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2006" y="4023360"/>
            <a:ext cx="2624842" cy="26248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6" name="CuadroTexto 15">
            <a:extLst>
              <a:ext uri="{FF2B5EF4-FFF2-40B4-BE49-F238E27FC236}">
                <a16:creationId xmlns:a16="http://schemas.microsoft.com/office/drawing/2014/main" xmlns="" id="{B73C0321-CA63-48B4-AFAC-036DFA229EE4}"/>
              </a:ext>
            </a:extLst>
          </p:cNvPr>
          <p:cNvSpPr txBox="1"/>
          <p:nvPr/>
        </p:nvSpPr>
        <p:spPr>
          <a:xfrm>
            <a:off x="165463" y="3691284"/>
            <a:ext cx="6110646" cy="677108"/>
          </a:xfrm>
          <a:prstGeom prst="rect">
            <a:avLst/>
          </a:prstGeom>
          <a:noFill/>
        </p:spPr>
        <p:txBody>
          <a:bodyPr wrap="square">
            <a:spAutoFit/>
          </a:bodyPr>
          <a:lstStyle/>
          <a:p>
            <a:pPr>
              <a:spcBef>
                <a:spcPts val="600"/>
              </a:spcBef>
            </a:pPr>
            <a:r>
              <a:rPr lang="en-US" sz="1900" b="1"/>
              <a:t>God used manna to teach them about the Sabbath. He performed a weekly double miracle:</a:t>
            </a:r>
            <a:endParaRPr lang="es-ES" sz="1900" b="1" dirty="0"/>
          </a:p>
        </p:txBody>
      </p:sp>
      <p:pic>
        <p:nvPicPr>
          <p:cNvPr id="18" name="Imagen 17">
            <a:extLst>
              <a:ext uri="{FF2B5EF4-FFF2-40B4-BE49-F238E27FC236}">
                <a16:creationId xmlns:a16="http://schemas.microsoft.com/office/drawing/2014/main" xmlns="" id="{01C3C672-AF90-4612-B6CC-51394B1DFF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8531" y="1672835"/>
            <a:ext cx="1583461" cy="195670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26" name="Grupo 25">
            <a:extLst>
              <a:ext uri="{FF2B5EF4-FFF2-40B4-BE49-F238E27FC236}">
                <a16:creationId xmlns:a16="http://schemas.microsoft.com/office/drawing/2014/main" xmlns="" id="{0E0D83AF-D575-4D68-972B-6B21BC86A0C5}"/>
              </a:ext>
            </a:extLst>
          </p:cNvPr>
          <p:cNvGrpSpPr/>
          <p:nvPr/>
        </p:nvGrpSpPr>
        <p:grpSpPr>
          <a:xfrm>
            <a:off x="251596" y="4339436"/>
            <a:ext cx="495787" cy="474485"/>
            <a:chOff x="251596" y="4530628"/>
            <a:chExt cx="495787" cy="474485"/>
          </a:xfrm>
        </p:grpSpPr>
        <p:pic>
          <p:nvPicPr>
            <p:cNvPr id="22" name="Imagen 21">
              <a:extLst>
                <a:ext uri="{FF2B5EF4-FFF2-40B4-BE49-F238E27FC236}">
                  <a16:creationId xmlns:a16="http://schemas.microsoft.com/office/drawing/2014/main" xmlns="" id="{64B243BD-3440-453A-8E88-0348EA5FB1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5952" y="4530628"/>
              <a:ext cx="491431" cy="474485"/>
            </a:xfrm>
            <a:prstGeom prst="rect">
              <a:avLst/>
            </a:prstGeom>
            <a:effectLst>
              <a:outerShdw blurRad="50800" dist="38100" algn="l" rotWithShape="0">
                <a:prstClr val="black">
                  <a:alpha val="40000"/>
                </a:prstClr>
              </a:outerShdw>
            </a:effectLst>
          </p:spPr>
        </p:pic>
        <p:sp>
          <p:nvSpPr>
            <p:cNvPr id="24" name="CuadroTexto 23">
              <a:extLst>
                <a:ext uri="{FF2B5EF4-FFF2-40B4-BE49-F238E27FC236}">
                  <a16:creationId xmlns:a16="http://schemas.microsoft.com/office/drawing/2014/main" xmlns="" id="{9FC918F7-C08B-452B-93D4-399DE50127E5}"/>
                </a:ext>
              </a:extLst>
            </p:cNvPr>
            <p:cNvSpPr txBox="1"/>
            <p:nvPr/>
          </p:nvSpPr>
          <p:spPr>
            <a:xfrm>
              <a:off x="251596" y="4563219"/>
              <a:ext cx="301686" cy="369332"/>
            </a:xfrm>
            <a:prstGeom prst="rect">
              <a:avLst/>
            </a:prstGeom>
            <a:noFill/>
          </p:spPr>
          <p:txBody>
            <a:bodyPr wrap="none" rtlCol="0">
              <a:spAutoFit/>
            </a:bodyPr>
            <a:lstStyle/>
            <a:p>
              <a:r>
                <a:rPr lang="es-ES" b="1" dirty="0">
                  <a:solidFill>
                    <a:srgbClr val="009765"/>
                  </a:solidFill>
                </a:rPr>
                <a:t>1</a:t>
              </a:r>
            </a:p>
          </p:txBody>
        </p:sp>
      </p:grpSp>
      <p:grpSp>
        <p:nvGrpSpPr>
          <p:cNvPr id="27" name="Grupo 26">
            <a:extLst>
              <a:ext uri="{FF2B5EF4-FFF2-40B4-BE49-F238E27FC236}">
                <a16:creationId xmlns:a16="http://schemas.microsoft.com/office/drawing/2014/main" xmlns="" id="{D737D548-2ED1-4C1C-A3E3-1EECFCBEACBD}"/>
              </a:ext>
            </a:extLst>
          </p:cNvPr>
          <p:cNvGrpSpPr/>
          <p:nvPr/>
        </p:nvGrpSpPr>
        <p:grpSpPr>
          <a:xfrm>
            <a:off x="251596" y="4959137"/>
            <a:ext cx="495787" cy="474485"/>
            <a:chOff x="251596" y="5150329"/>
            <a:chExt cx="495787" cy="474485"/>
          </a:xfrm>
        </p:grpSpPr>
        <p:pic>
          <p:nvPicPr>
            <p:cNvPr id="23" name="Imagen 22">
              <a:extLst>
                <a:ext uri="{FF2B5EF4-FFF2-40B4-BE49-F238E27FC236}">
                  <a16:creationId xmlns:a16="http://schemas.microsoft.com/office/drawing/2014/main" xmlns="" id="{BF608DE8-6362-46F2-B1D3-C1835008BE3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5952" y="5150329"/>
              <a:ext cx="491431" cy="474485"/>
            </a:xfrm>
            <a:prstGeom prst="rect">
              <a:avLst/>
            </a:prstGeom>
            <a:effectLst>
              <a:outerShdw blurRad="50800" dist="38100" algn="l" rotWithShape="0">
                <a:prstClr val="black">
                  <a:alpha val="40000"/>
                </a:prstClr>
              </a:outerShdw>
            </a:effectLst>
          </p:spPr>
        </p:pic>
        <p:sp>
          <p:nvSpPr>
            <p:cNvPr id="25" name="CuadroTexto 24">
              <a:extLst>
                <a:ext uri="{FF2B5EF4-FFF2-40B4-BE49-F238E27FC236}">
                  <a16:creationId xmlns:a16="http://schemas.microsoft.com/office/drawing/2014/main" xmlns="" id="{23654097-58B9-4614-9DB5-472170CEDB11}"/>
                </a:ext>
              </a:extLst>
            </p:cNvPr>
            <p:cNvSpPr txBox="1"/>
            <p:nvPr/>
          </p:nvSpPr>
          <p:spPr>
            <a:xfrm>
              <a:off x="251596" y="5185487"/>
              <a:ext cx="301686" cy="369332"/>
            </a:xfrm>
            <a:prstGeom prst="rect">
              <a:avLst/>
            </a:prstGeom>
            <a:noFill/>
          </p:spPr>
          <p:txBody>
            <a:bodyPr wrap="none" rtlCol="0">
              <a:spAutoFit/>
            </a:bodyPr>
            <a:lstStyle/>
            <a:p>
              <a:r>
                <a:rPr lang="es-ES" b="1" dirty="0">
                  <a:solidFill>
                    <a:srgbClr val="004F98"/>
                  </a:solidFill>
                </a:rPr>
                <a:t>2</a:t>
              </a:r>
            </a:p>
          </p:txBody>
        </p:sp>
      </p:grpSp>
    </p:spTree>
    <p:extLst>
      <p:ext uri="{BB962C8B-B14F-4D97-AF65-F5344CB8AC3E}">
        <p14:creationId xmlns:p14="http://schemas.microsoft.com/office/powerpoint/2010/main" val="279461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left)">
                                      <p:cBhvr>
                                        <p:cTn id="41" dur="500"/>
                                        <p:tgtEl>
                                          <p:spTgt spid="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4"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ppt_h/2"/>
                                          </p:val>
                                        </p:tav>
                                        <p:tav tm="100000">
                                          <p:val>
                                            <p:strVal val="#ppt_y"/>
                                          </p:val>
                                        </p:tav>
                                      </p:tavLst>
                                    </p:anim>
                                    <p:anim calcmode="lin" valueType="num">
                                      <p:cBhvr>
                                        <p:cTn id="48" dur="500" fill="hold"/>
                                        <p:tgtEl>
                                          <p:spTgt spid="14"/>
                                        </p:tgtEl>
                                        <p:attrNameLst>
                                          <p:attrName>ppt_w</p:attrName>
                                        </p:attrNameLst>
                                      </p:cBhvr>
                                      <p:tavLst>
                                        <p:tav tm="0">
                                          <p:val>
                                            <p:strVal val="#ppt_w"/>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xEl>
                                              <p:pRg st="0" end="0"/>
                                            </p:txEl>
                                          </p:spTgt>
                                        </p:tgtEl>
                                        <p:attrNameLst>
                                          <p:attrName>style.visibility</p:attrName>
                                        </p:attrNameLst>
                                      </p:cBhvr>
                                      <p:to>
                                        <p:strVal val="visible"/>
                                      </p:to>
                                    </p:set>
                                    <p:animEffect transition="in" filter="wipe(left)">
                                      <p:cBhvr>
                                        <p:cTn id="64" dur="500"/>
                                        <p:tgtEl>
                                          <p:spTgt spid="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8">
                                            <p:txEl>
                                              <p:pRg st="1" end="1"/>
                                            </p:txEl>
                                          </p:spTgt>
                                        </p:tgtEl>
                                        <p:attrNameLst>
                                          <p:attrName>style.visibility</p:attrName>
                                        </p:attrNameLst>
                                      </p:cBhvr>
                                      <p:to>
                                        <p:strVal val="visible"/>
                                      </p:to>
                                    </p:set>
                                    <p:animEffect transition="in" filter="wipe(left)">
                                      <p:cBhvr>
                                        <p:cTn id="75" dur="500"/>
                                        <p:tgtEl>
                                          <p:spTgt spid="8">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left)">
                                      <p:cBhvr>
                                        <p:cTn id="8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8" grpId="0" uiExpand="1" build="p"/>
      <p:bldP spid="9"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11D667F-E2DF-4677-AFA5-179E73E59CF7}"/>
              </a:ext>
            </a:extLst>
          </p:cNvPr>
          <p:cNvSpPr txBox="1"/>
          <p:nvPr/>
        </p:nvSpPr>
        <p:spPr>
          <a:xfrm>
            <a:off x="0" y="-121923"/>
            <a:ext cx="9143999" cy="769441"/>
          </a:xfrm>
          <a:prstGeom prst="rect">
            <a:avLst/>
          </a:prstGeom>
          <a:noFill/>
        </p:spPr>
        <p:txBody>
          <a:bodyPr wrap="square">
            <a:spAutoFit/>
          </a:bodyPr>
          <a:lstStyle/>
          <a:p>
            <a:pPr algn="ctr"/>
            <a:r>
              <a:rPr lang="es-ES" sz="4400" b="1" spc="3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 TIME TO PRIORITIZE</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xmlns="" id="{D1431ED0-DFE7-4576-9061-9B5AA472A479}"/>
              </a:ext>
            </a:extLst>
          </p:cNvPr>
          <p:cNvSpPr txBox="1"/>
          <p:nvPr/>
        </p:nvSpPr>
        <p:spPr>
          <a:xfrm>
            <a:off x="0" y="571809"/>
            <a:ext cx="9143999" cy="1569660"/>
          </a:xfrm>
          <a:prstGeom prst="rect">
            <a:avLst/>
          </a:prstGeom>
          <a:solidFill>
            <a:schemeClr val="accent5">
              <a:lumMod val="20000"/>
              <a:lumOff val="80000"/>
            </a:schemeClr>
          </a:solidFill>
          <a:ln>
            <a:solidFill>
              <a:srgbClr val="7030A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S" sz="1600" b="1">
                <a:solidFill>
                  <a:schemeClr val="accent5">
                    <a:lumMod val="50000"/>
                  </a:schemeClr>
                </a:solidFill>
                <a:latin typeface="Comic Sans MS" panose="030F0702030302020204" pitchFamily="66" charset="0"/>
              </a:rPr>
              <a:t>“</a:t>
            </a:r>
            <a:r>
              <a:rPr lang="en-US" sz="1600" b="1">
                <a:solidFill>
                  <a:schemeClr val="accent5">
                    <a:lumMod val="50000"/>
                  </a:schemeClr>
                </a:solidFill>
                <a:latin typeface="Comic Sans MS" panose="030F0702030302020204" pitchFamily="66" charset="0"/>
              </a:rPr>
              <a:t>If you turn away your foot from the Sabbath, from doing your pleasure on My holy day, and call the Sabbath a delight, the holy day of the Lord honorable, and shall honor Him, not doing your own ways, nor finding your own pleasure, nor speaking your own words, then you shall delight yourself in the Lord; and I will cause you to ride on the high hills of the earth, and feed you with the heritage of Jacob your father. </a:t>
            </a:r>
            <a:br>
              <a:rPr lang="en-US" sz="1600" b="1">
                <a:solidFill>
                  <a:schemeClr val="accent5">
                    <a:lumMod val="50000"/>
                  </a:schemeClr>
                </a:solidFill>
                <a:latin typeface="Comic Sans MS" panose="030F0702030302020204" pitchFamily="66" charset="0"/>
              </a:rPr>
            </a:br>
            <a:r>
              <a:rPr lang="en-US" sz="1600" b="1">
                <a:solidFill>
                  <a:schemeClr val="accent5">
                    <a:lumMod val="50000"/>
                  </a:schemeClr>
                </a:solidFill>
                <a:latin typeface="Comic Sans MS" panose="030F0702030302020204" pitchFamily="66" charset="0"/>
              </a:rPr>
              <a:t>The mouth of the Lord has spoken.</a:t>
            </a:r>
            <a:r>
              <a:rPr lang="es-ES" sz="1600" b="1">
                <a:solidFill>
                  <a:schemeClr val="accent5">
                    <a:lumMod val="50000"/>
                  </a:schemeClr>
                </a:solidFill>
                <a:latin typeface="Comic Sans MS" panose="030F0702030302020204" pitchFamily="66" charset="0"/>
              </a:rPr>
              <a:t>” </a:t>
            </a:r>
            <a:r>
              <a:rPr lang="es-ES" sz="1400" b="1">
                <a:solidFill>
                  <a:schemeClr val="accent5">
                    <a:lumMod val="50000"/>
                  </a:schemeClr>
                </a:solidFill>
                <a:latin typeface="Comic Sans MS" panose="030F0702030302020204" pitchFamily="66" charset="0"/>
              </a:rPr>
              <a:t>(Isaiah 58:13-14</a:t>
            </a:r>
            <a:r>
              <a:rPr lang="es-ES" sz="1400" b="1" dirty="0">
                <a:solidFill>
                  <a:schemeClr val="accent5">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DB379827-A0C1-4476-B905-D0EE4916DF92}"/>
              </a:ext>
            </a:extLst>
          </p:cNvPr>
          <p:cNvSpPr txBox="1"/>
          <p:nvPr/>
        </p:nvSpPr>
        <p:spPr>
          <a:xfrm>
            <a:off x="320833" y="2292406"/>
            <a:ext cx="5406835" cy="4324261"/>
          </a:xfrm>
          <a:prstGeom prst="rect">
            <a:avLst/>
          </a:prstGeom>
          <a:noFill/>
        </p:spPr>
        <p:txBody>
          <a:bodyPr wrap="square" rtlCol="0">
            <a:spAutoFit/>
          </a:bodyPr>
          <a:lstStyle/>
          <a:p>
            <a:pPr>
              <a:spcBef>
                <a:spcPts val="600"/>
              </a:spcBef>
            </a:pPr>
            <a:r>
              <a:rPr lang="en-US" sz="2000" b="1"/>
              <a:t>In Isaiah 58, God called His people to reconsider their priorities. They fasted and asked God to make them prosper, but they were also exploiting their workers and oppressing the defenseless (v. 1-5).</a:t>
            </a:r>
            <a:endParaRPr lang="es-ES" sz="2000" b="1" dirty="0"/>
          </a:p>
          <a:p>
            <a:pPr>
              <a:spcBef>
                <a:spcPts val="600"/>
              </a:spcBef>
            </a:pPr>
            <a:r>
              <a:rPr lang="en-US" sz="2000" b="1"/>
              <a:t>God explained that the right approach is the opposite. We should take care of others and help those in need first, then we will prosper (v. 6-12).</a:t>
            </a:r>
            <a:endParaRPr lang="es-ES" sz="2000" b="1" dirty="0"/>
          </a:p>
          <a:p>
            <a:pPr>
              <a:spcBef>
                <a:spcPts val="600"/>
              </a:spcBef>
            </a:pPr>
            <a:r>
              <a:rPr lang="en-US" sz="2000" b="1"/>
              <a:t>This comes with a call to enjoy the Sabbath in the company of God, leaving our self and our business aside (v. 13-14).</a:t>
            </a:r>
            <a:endParaRPr lang="es-ES" sz="2000" b="1" dirty="0"/>
          </a:p>
          <a:p>
            <a:pPr>
              <a:spcBef>
                <a:spcPts val="600"/>
              </a:spcBef>
            </a:pPr>
            <a:r>
              <a:rPr lang="en-US" sz="2000" b="1"/>
              <a:t>The Sabbath helps us to put God first and to give everything else its right priority.</a:t>
            </a:r>
            <a:endParaRPr lang="es-ES" sz="2000" b="1" dirty="0"/>
          </a:p>
        </p:txBody>
      </p:sp>
      <p:pic>
        <p:nvPicPr>
          <p:cNvPr id="4" name="Imagen 3">
            <a:extLst>
              <a:ext uri="{FF2B5EF4-FFF2-40B4-BE49-F238E27FC236}">
                <a16:creationId xmlns:a16="http://schemas.microsoft.com/office/drawing/2014/main" xmlns="" id="{A7440C28-D94B-477A-A10A-67B5BC876A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6480" y="2249968"/>
            <a:ext cx="2874700" cy="2156025"/>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8" name="Imagen 7">
            <a:extLst>
              <a:ext uri="{FF2B5EF4-FFF2-40B4-BE49-F238E27FC236}">
                <a16:creationId xmlns:a16="http://schemas.microsoft.com/office/drawing/2014/main" xmlns="" id="{8C22B536-64F5-43BC-92D7-0FBD93B0B0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7808" y="4574688"/>
            <a:ext cx="2898392" cy="2156025"/>
          </a:xfrm>
          <a:prstGeom prst="round2DiagRect">
            <a:avLst>
              <a:gd name="adj1" fmla="val 0"/>
              <a:gd name="adj2" fmla="val 14917"/>
            </a:avLst>
          </a:prstGeom>
          <a:ln w="5715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4327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upRight)">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trips(downRight)">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left)">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wipe(left)">
                                      <p:cBhvr>
                                        <p:cTn id="4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3073A20F-A401-42A1-9C5D-A83D13296297}"/>
              </a:ext>
            </a:extLst>
          </p:cNvPr>
          <p:cNvSpPr txBox="1"/>
          <p:nvPr/>
        </p:nvSpPr>
        <p:spPr>
          <a:xfrm>
            <a:off x="2975956" y="1672524"/>
            <a:ext cx="5934892" cy="1015663"/>
          </a:xfrm>
          <a:prstGeom prst="rect">
            <a:avLst/>
          </a:prstGeom>
          <a:noFill/>
        </p:spPr>
        <p:txBody>
          <a:bodyPr wrap="square" rtlCol="0">
            <a:spAutoFit/>
          </a:bodyPr>
          <a:lstStyle/>
          <a:p>
            <a:pPr>
              <a:spcBef>
                <a:spcPts val="600"/>
              </a:spcBef>
            </a:pPr>
            <a:r>
              <a:rPr lang="en-US" sz="2000" b="1"/>
              <a:t>The Law was read and interpreted every Sabbath in the synagogues. They wanted to understand the will of God better.</a:t>
            </a:r>
            <a:endParaRPr lang="es-ES" sz="2000" b="1" dirty="0"/>
          </a:p>
        </p:txBody>
      </p:sp>
      <p:pic>
        <p:nvPicPr>
          <p:cNvPr id="4" name="Imagen 3">
            <a:extLst>
              <a:ext uri="{FF2B5EF4-FFF2-40B4-BE49-F238E27FC236}">
                <a16:creationId xmlns:a16="http://schemas.microsoft.com/office/drawing/2014/main" xmlns="" id="{CFF2AEC5-2603-450B-8E9B-8D4C33E546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7238" y="2714039"/>
            <a:ext cx="3681314" cy="1339287"/>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xmlns="" id="{4E9A64EE-A9CD-4B30-AC52-0423D32CD1E1}"/>
              </a:ext>
            </a:extLst>
          </p:cNvPr>
          <p:cNvSpPr txBox="1"/>
          <p:nvPr/>
        </p:nvSpPr>
        <p:spPr>
          <a:xfrm>
            <a:off x="0" y="0"/>
            <a:ext cx="9144000" cy="769441"/>
          </a:xfrm>
          <a:prstGeom prst="rect">
            <a:avLst/>
          </a:prstGeom>
          <a:noFill/>
        </p:spPr>
        <p:txBody>
          <a:bodyPr wrap="square">
            <a:spAutoFit/>
            <a:scene3d>
              <a:camera prst="orthographicFront"/>
              <a:lightRig rig="sunrise" dir="t"/>
            </a:scene3d>
            <a:sp3d extrusionH="57150" contourW="38100">
              <a:bevelT w="38100" h="38100"/>
              <a:contourClr>
                <a:srgbClr val="4E5612"/>
              </a:contourClr>
            </a:sp3d>
          </a:bodyPr>
          <a:lstStyle/>
          <a:p>
            <a:pPr algn="ctr"/>
            <a:r>
              <a:rPr lang="en-US" sz="4400" b="1" spc="300">
                <a:ln w="22225">
                  <a:noFill/>
                  <a:prstDash val="solid"/>
                </a:ln>
                <a:solidFill>
                  <a:srgbClr val="E6F5DE"/>
                </a:solidFill>
              </a:rPr>
              <a:t>A TIME TO KNOW HIM</a:t>
            </a:r>
            <a:endParaRPr lang="es-ES" sz="4400" b="1" spc="300" dirty="0">
              <a:ln w="22225">
                <a:noFill/>
                <a:prstDash val="solid"/>
              </a:ln>
              <a:solidFill>
                <a:srgbClr val="E6F5DE"/>
              </a:solidFill>
            </a:endParaRPr>
          </a:p>
        </p:txBody>
      </p:sp>
      <p:sp>
        <p:nvSpPr>
          <p:cNvPr id="5" name="CuadroTexto 4">
            <a:extLst>
              <a:ext uri="{FF2B5EF4-FFF2-40B4-BE49-F238E27FC236}">
                <a16:creationId xmlns:a16="http://schemas.microsoft.com/office/drawing/2014/main" xmlns="" id="{94F05DD6-80B5-47E1-9B91-814E95B1727E}"/>
              </a:ext>
            </a:extLst>
          </p:cNvPr>
          <p:cNvSpPr txBox="1"/>
          <p:nvPr/>
        </p:nvSpPr>
        <p:spPr>
          <a:xfrm>
            <a:off x="2693324" y="729876"/>
            <a:ext cx="6450676" cy="923330"/>
          </a:xfrm>
          <a:prstGeom prst="rect">
            <a:avLst/>
          </a:prstGeom>
          <a:noFill/>
        </p:spPr>
        <p:txBody>
          <a:bodyPr wrap="square">
            <a:spAutoFit/>
            <a:scene3d>
              <a:camera prst="orthographicFront"/>
              <a:lightRig rig="threePt" dir="t"/>
            </a:scene3d>
            <a:sp3d extrusionH="57150">
              <a:bevelT w="38100" h="38100"/>
            </a:sp3d>
          </a:bodyPr>
          <a:lstStyle/>
          <a:p>
            <a:r>
              <a:rPr lang="es-ES" b="1">
                <a:solidFill>
                  <a:schemeClr val="accent3">
                    <a:lumMod val="50000"/>
                  </a:schemeClr>
                </a:solidFill>
                <a:latin typeface="Comic Sans MS" panose="030F0702030302020204" pitchFamily="66" charset="0"/>
              </a:rPr>
              <a:t>“</a:t>
            </a:r>
            <a:r>
              <a:rPr lang="en-US" b="1">
                <a:solidFill>
                  <a:schemeClr val="accent3">
                    <a:lumMod val="50000"/>
                  </a:schemeClr>
                </a:solidFill>
                <a:latin typeface="Comic Sans MS" panose="030F0702030302020204" pitchFamily="66" charset="0"/>
              </a:rPr>
              <a:t>And He said to them, ‘The Sabbath was made for man, and not man for the Sabbath. Therefore the Son of Man is also Lord of the Sabbath.’</a:t>
            </a:r>
            <a:r>
              <a:rPr lang="es-ES" b="1">
                <a:solidFill>
                  <a:schemeClr val="accent3">
                    <a:lumMod val="50000"/>
                  </a:schemeClr>
                </a:solidFill>
                <a:latin typeface="Comic Sans MS" panose="030F0702030302020204" pitchFamily="66" charset="0"/>
              </a:rPr>
              <a:t>” </a:t>
            </a:r>
            <a:r>
              <a:rPr lang="es-ES" sz="1600" b="1">
                <a:solidFill>
                  <a:schemeClr val="accent3">
                    <a:lumMod val="50000"/>
                  </a:schemeClr>
                </a:solidFill>
                <a:latin typeface="Comic Sans MS" panose="030F0702030302020204" pitchFamily="66" charset="0"/>
              </a:rPr>
              <a:t>(Mark 2:27-28</a:t>
            </a:r>
            <a:r>
              <a:rPr lang="es-ES" sz="1600" b="1" dirty="0">
                <a:solidFill>
                  <a:schemeClr val="accent3">
                    <a:lumMod val="50000"/>
                  </a:schemeClr>
                </a:solidFill>
                <a:latin typeface="Comic Sans MS" panose="030F0702030302020204" pitchFamily="66" charset="0"/>
              </a:rPr>
              <a:t>)</a:t>
            </a:r>
          </a:p>
        </p:txBody>
      </p:sp>
      <p:pic>
        <p:nvPicPr>
          <p:cNvPr id="8" name="Imagen 7">
            <a:extLst>
              <a:ext uri="{FF2B5EF4-FFF2-40B4-BE49-F238E27FC236}">
                <a16:creationId xmlns:a16="http://schemas.microsoft.com/office/drawing/2014/main" xmlns="" id="{47868973-B321-462A-9A13-FE3280731B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135" y="798529"/>
            <a:ext cx="2476252" cy="171191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xmlns="" id="{707343C0-74F6-4638-9C9E-5BE444283DBE}"/>
              </a:ext>
            </a:extLst>
          </p:cNvPr>
          <p:cNvSpPr txBox="1"/>
          <p:nvPr/>
        </p:nvSpPr>
        <p:spPr>
          <a:xfrm>
            <a:off x="144482" y="2725859"/>
            <a:ext cx="5162756" cy="1323439"/>
          </a:xfrm>
          <a:prstGeom prst="rect">
            <a:avLst/>
          </a:prstGeom>
          <a:noFill/>
        </p:spPr>
        <p:txBody>
          <a:bodyPr wrap="square">
            <a:spAutoFit/>
          </a:bodyPr>
          <a:lstStyle/>
          <a:p>
            <a:pPr>
              <a:spcBef>
                <a:spcPts val="600"/>
              </a:spcBef>
            </a:pPr>
            <a:r>
              <a:rPr lang="en-US" sz="2000" b="1"/>
              <a:t>However, they tried to describe in detail what could and couldn’t be done on Sabbath in order to fulfill the Law. This way they turned the Sabbath in a burden.</a:t>
            </a:r>
            <a:endParaRPr lang="es-ES" sz="2000" b="1" dirty="0"/>
          </a:p>
        </p:txBody>
      </p:sp>
      <p:sp>
        <p:nvSpPr>
          <p:cNvPr id="12" name="CuadroTexto 11">
            <a:extLst>
              <a:ext uri="{FF2B5EF4-FFF2-40B4-BE49-F238E27FC236}">
                <a16:creationId xmlns:a16="http://schemas.microsoft.com/office/drawing/2014/main" xmlns="" id="{CD1F11CD-04AE-44B1-973B-BDD53673C790}"/>
              </a:ext>
            </a:extLst>
          </p:cNvPr>
          <p:cNvSpPr txBox="1"/>
          <p:nvPr/>
        </p:nvSpPr>
        <p:spPr>
          <a:xfrm>
            <a:off x="3561806" y="4302189"/>
            <a:ext cx="5582194" cy="2323713"/>
          </a:xfrm>
          <a:prstGeom prst="rect">
            <a:avLst/>
          </a:prstGeom>
          <a:noFill/>
        </p:spPr>
        <p:txBody>
          <a:bodyPr wrap="square">
            <a:spAutoFit/>
          </a:bodyPr>
          <a:lstStyle/>
          <a:p>
            <a:pPr>
              <a:spcBef>
                <a:spcPts val="600"/>
              </a:spcBef>
            </a:pPr>
            <a:r>
              <a:rPr lang="en-US" sz="2000" b="1"/>
              <a:t>Jesus used His actions and words to remind them of the true purpose of the Sabbath. It was made to become a blessing for us and for those around us.</a:t>
            </a:r>
            <a:endParaRPr lang="es-ES" sz="2000" b="1" dirty="0"/>
          </a:p>
          <a:p>
            <a:pPr>
              <a:spcBef>
                <a:spcPts val="600"/>
              </a:spcBef>
            </a:pPr>
            <a:r>
              <a:rPr lang="en-US" sz="2000" b="1"/>
              <a:t>We are encouraged to meet the Lord of the Sabbath more intimately on Sabbath. Our obedience should be the result of our gratitude for all He has done for us.</a:t>
            </a:r>
            <a:endParaRPr lang="es-ES" sz="2000" b="1" dirty="0"/>
          </a:p>
        </p:txBody>
      </p:sp>
      <p:pic>
        <p:nvPicPr>
          <p:cNvPr id="18" name="Imagen 17">
            <a:extLst>
              <a:ext uri="{FF2B5EF4-FFF2-40B4-BE49-F238E27FC236}">
                <a16:creationId xmlns:a16="http://schemas.microsoft.com/office/drawing/2014/main" xmlns="" id="{927DC681-E229-4DE1-A7D3-43BB5C8B7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15" y="4198723"/>
            <a:ext cx="3387205" cy="2540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722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out)">
                                      <p:cBhvr>
                                        <p:cTn id="25" dur="1000"/>
                                        <p:tgtEl>
                                          <p:spTgt spid="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wipe(left)">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randombar(horizontal)">
                                      <p:cBhvr>
                                        <p:cTn id="49" dur="500"/>
                                        <p:tgtEl>
                                          <p:spTgt spid="1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wipe(left)">
                                      <p:cBhvr>
                                        <p:cTn id="5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10" grpId="0"/>
      <p:bldP spid="1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A1A685B-548A-4541-B765-811935549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7886" y="769441"/>
            <a:ext cx="2488506" cy="2488506"/>
          </a:xfrm>
          <a:prstGeom prst="roundRect">
            <a:avLst>
              <a:gd name="adj" fmla="val 8594"/>
            </a:avLst>
          </a:prstGeom>
          <a:solidFill>
            <a:srgbClr val="FFFFFF">
              <a:shade val="85000"/>
            </a:srgbClr>
          </a:solidFill>
          <a:ln w="57150">
            <a:solidFill>
              <a:schemeClr val="accent3">
                <a:lumMod val="50000"/>
              </a:schemeClr>
            </a:solid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xmlns="" id="{1E430C4C-457C-49E4-AA3D-C8AF28C9E7E9}"/>
              </a:ext>
            </a:extLst>
          </p:cNvPr>
          <p:cNvSpPr txBox="1"/>
          <p:nvPr/>
        </p:nvSpPr>
        <p:spPr>
          <a:xfrm>
            <a:off x="0" y="-43545"/>
            <a:ext cx="9144000" cy="769441"/>
          </a:xfrm>
          <a:prstGeom prst="rect">
            <a:avLst/>
          </a:prstGeom>
          <a:noFill/>
        </p:spPr>
        <p:txBody>
          <a:bodyPr wrap="square">
            <a:spAutoFit/>
            <a:scene3d>
              <a:camera prst="orthographicFront"/>
              <a:lightRig rig="threePt" dir="t"/>
            </a:scene3d>
            <a:sp3d extrusionH="57150">
              <a:bevelT w="38100" h="38100" prst="convex"/>
            </a:sp3d>
          </a:bodyPr>
          <a:lstStyle/>
          <a:p>
            <a:pPr algn="ctr"/>
            <a:r>
              <a:rPr lang="es-ES" sz="4400" b="1">
                <a:ln w="9525">
                  <a:solidFill>
                    <a:schemeClr val="accent3">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A TIME TO SHARE</a:t>
            </a:r>
            <a:endParaRPr lang="es-ES" sz="4400" b="1" dirty="0">
              <a:ln w="9525">
                <a:solidFill>
                  <a:schemeClr val="accent3">
                    <a:lumMod val="50000"/>
                  </a:schemeClr>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xmlns="" id="{91D780F9-C377-4603-B28B-3DBD9A352D5F}"/>
              </a:ext>
            </a:extLst>
          </p:cNvPr>
          <p:cNvSpPr txBox="1"/>
          <p:nvPr/>
        </p:nvSpPr>
        <p:spPr>
          <a:xfrm>
            <a:off x="330926" y="651892"/>
            <a:ext cx="5826034" cy="923330"/>
          </a:xfrm>
          <a:prstGeom prst="rect">
            <a:avLst/>
          </a:prstGeom>
          <a:noFill/>
        </p:spPr>
        <p:txBody>
          <a:bodyPr wrap="square">
            <a:spAutoFit/>
          </a:bodyPr>
          <a:lstStyle/>
          <a:p>
            <a:r>
              <a:rPr lang="es-ES" b="1">
                <a:solidFill>
                  <a:srgbClr val="995137"/>
                </a:solidFill>
                <a:latin typeface="Comic Sans MS" panose="030F0702030302020204" pitchFamily="66" charset="0"/>
              </a:rPr>
              <a:t>“</a:t>
            </a:r>
            <a:r>
              <a:rPr lang="en-US" b="1">
                <a:solidFill>
                  <a:srgbClr val="995137"/>
                </a:solidFill>
                <a:latin typeface="Comic Sans MS" panose="030F0702030302020204" pitchFamily="66" charset="0"/>
              </a:rPr>
              <a:t>So when the Jews went out of the synagogue, the Gentiles begged that these words might be preached to them the next Sabbath.</a:t>
            </a:r>
            <a:r>
              <a:rPr lang="es-ES" b="1">
                <a:solidFill>
                  <a:srgbClr val="995137"/>
                </a:solidFill>
                <a:latin typeface="Comic Sans MS" panose="030F0702030302020204" pitchFamily="66" charset="0"/>
              </a:rPr>
              <a:t>” </a:t>
            </a:r>
            <a:r>
              <a:rPr lang="es-ES" sz="1600" b="1">
                <a:solidFill>
                  <a:srgbClr val="995137"/>
                </a:solidFill>
                <a:latin typeface="Comic Sans MS" panose="030F0702030302020204" pitchFamily="66" charset="0"/>
              </a:rPr>
              <a:t>(Acts 13:42</a:t>
            </a:r>
            <a:r>
              <a:rPr lang="es-ES" sz="1600" b="1" dirty="0">
                <a:solidFill>
                  <a:srgbClr val="995137"/>
                </a:solidFill>
                <a:latin typeface="Comic Sans MS" panose="030F0702030302020204" pitchFamily="66" charset="0"/>
              </a:rPr>
              <a:t>)</a:t>
            </a:r>
            <a:endParaRPr lang="es-ES" b="1" dirty="0">
              <a:solidFill>
                <a:srgbClr val="995137"/>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A34EAD9D-9743-4B14-A215-23834AA51E17}"/>
              </a:ext>
            </a:extLst>
          </p:cNvPr>
          <p:cNvSpPr txBox="1"/>
          <p:nvPr/>
        </p:nvSpPr>
        <p:spPr>
          <a:xfrm>
            <a:off x="297776" y="1648294"/>
            <a:ext cx="6149340" cy="2323713"/>
          </a:xfrm>
          <a:prstGeom prst="rect">
            <a:avLst/>
          </a:prstGeom>
          <a:noFill/>
        </p:spPr>
        <p:txBody>
          <a:bodyPr wrap="square" rtlCol="0">
            <a:spAutoFit/>
          </a:bodyPr>
          <a:lstStyle/>
          <a:p>
            <a:pPr>
              <a:spcBef>
                <a:spcPts val="600"/>
              </a:spcBef>
            </a:pPr>
            <a:r>
              <a:rPr lang="en-US" sz="2000" b="1"/>
              <a:t>The first Christians shared the gospel in their Sabbath meetings. They proved that Jesus was the Messiah with the Scriptures and their personal testimony </a:t>
            </a:r>
            <a:br>
              <a:rPr lang="en-US" sz="2000" b="1"/>
            </a:br>
            <a:r>
              <a:rPr lang="en-US" sz="2000" b="1"/>
              <a:t>(Acts 13:14-45; 16:13-14; 17:1-5; 18:4).</a:t>
            </a:r>
            <a:endParaRPr lang="es-ES" sz="2000" b="1" dirty="0"/>
          </a:p>
          <a:p>
            <a:pPr>
              <a:spcBef>
                <a:spcPts val="600"/>
              </a:spcBef>
            </a:pPr>
            <a:r>
              <a:rPr lang="en-US" sz="2000" b="1"/>
              <a:t>We have the opportunity to share what we know about the Scriptures and Jesus during the Bible Study in our Sabbath School classes.</a:t>
            </a:r>
            <a:endParaRPr lang="es-ES" sz="2000" b="1" dirty="0"/>
          </a:p>
        </p:txBody>
      </p:sp>
      <p:pic>
        <p:nvPicPr>
          <p:cNvPr id="8" name="Imagen 7">
            <a:extLst>
              <a:ext uri="{FF2B5EF4-FFF2-40B4-BE49-F238E27FC236}">
                <a16:creationId xmlns:a16="http://schemas.microsoft.com/office/drawing/2014/main" xmlns="" id="{33A08DD0-9BDE-442E-AA5D-F4BE92E1D9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23" y="4146781"/>
            <a:ext cx="3614202" cy="2620296"/>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xmlns="" id="{E9B7CD0E-A6A3-45ED-8E2B-8D296051D6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1611" y="3991289"/>
            <a:ext cx="2258975" cy="2775788"/>
          </a:xfrm>
          <a:prstGeom prst="roundRect">
            <a:avLst>
              <a:gd name="adj" fmla="val 78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2" name="CuadroTexto 11">
            <a:extLst>
              <a:ext uri="{FF2B5EF4-FFF2-40B4-BE49-F238E27FC236}">
                <a16:creationId xmlns:a16="http://schemas.microsoft.com/office/drawing/2014/main" xmlns="" id="{3DEA9F5C-0544-4B49-89EE-06DEEB0C4F84}"/>
              </a:ext>
            </a:extLst>
          </p:cNvPr>
          <p:cNvSpPr txBox="1"/>
          <p:nvPr/>
        </p:nvSpPr>
        <p:spPr>
          <a:xfrm>
            <a:off x="3829405" y="4422040"/>
            <a:ext cx="2841361" cy="1938992"/>
          </a:xfrm>
          <a:prstGeom prst="rect">
            <a:avLst/>
          </a:prstGeom>
          <a:noFill/>
        </p:spPr>
        <p:txBody>
          <a:bodyPr wrap="square">
            <a:spAutoFit/>
          </a:bodyPr>
          <a:lstStyle/>
          <a:p>
            <a:pPr>
              <a:spcBef>
                <a:spcPts val="600"/>
              </a:spcBef>
            </a:pPr>
            <a:r>
              <a:rPr lang="en-US" sz="2000" b="1"/>
              <a:t>Besides, the fundamental truths of our faith can also be shared during the public biblical preaching on Sabbath.</a:t>
            </a:r>
            <a:endParaRPr lang="es-ES" sz="2000" b="1" dirty="0"/>
          </a:p>
        </p:txBody>
      </p:sp>
    </p:spTree>
    <p:extLst>
      <p:ext uri="{BB962C8B-B14F-4D97-AF65-F5344CB8AC3E}">
        <p14:creationId xmlns:p14="http://schemas.microsoft.com/office/powerpoint/2010/main" val="45105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 calcmode="lin" valueType="num">
                                      <p:cBhvr>
                                        <p:cTn id="47" dur="1000" fill="hold"/>
                                        <p:tgtEl>
                                          <p:spTgt spid="8"/>
                                        </p:tgtEl>
                                        <p:attrNameLst>
                                          <p:attrName>style.rotation</p:attrName>
                                        </p:attrNameLst>
                                      </p:cBhvr>
                                      <p:tavLst>
                                        <p:tav tm="0">
                                          <p:val>
                                            <p:fltVal val="90"/>
                                          </p:val>
                                        </p:tav>
                                        <p:tav tm="100000">
                                          <p:val>
                                            <p:fltVal val="0"/>
                                          </p:val>
                                        </p:tav>
                                      </p:tavLst>
                                    </p:anim>
                                    <p:animEffect transition="in" filter="fade">
                                      <p:cBhvr>
                                        <p:cTn id="48" dur="1000"/>
                                        <p:tgtEl>
                                          <p:spTgt spid="8"/>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wipe(left)">
                                      <p:cBhvr>
                                        <p:cTn id="52" dur="5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900" decel="100000" fill="hold"/>
                                        <p:tgtEl>
                                          <p:spTgt spid="12"/>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900" decel="100000" fill="hold"/>
                                        <p:tgtEl>
                                          <p:spTgt spid="10"/>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F1FA178-2F79-4D6E-8C2D-CD9A13472B9C}"/>
              </a:ext>
            </a:extLst>
          </p:cNvPr>
          <p:cNvSpPr txBox="1"/>
          <p:nvPr/>
        </p:nvSpPr>
        <p:spPr>
          <a:xfrm>
            <a:off x="1147353" y="962394"/>
            <a:ext cx="6820989" cy="4893647"/>
          </a:xfrm>
          <a:prstGeom prst="rect">
            <a:avLst/>
          </a:prstGeom>
          <a:noFill/>
        </p:spPr>
        <p:txBody>
          <a:bodyPr wrap="square">
            <a:spAutoFit/>
          </a:bodyPr>
          <a:lstStyle/>
          <a:p>
            <a:pPr>
              <a:spcBef>
                <a:spcPts val="600"/>
              </a:spcBef>
            </a:pPr>
            <a:r>
              <a:rPr lang="es-ES" sz="2600">
                <a:latin typeface="Cooper Black" panose="0208090404030B020404" pitchFamily="18" charset="0"/>
              </a:rPr>
              <a:t>“</a:t>
            </a:r>
            <a:r>
              <a:rPr lang="en-US" sz="2600">
                <a:latin typeface="Cooper Black" panose="0208090404030B020404" pitchFamily="18" charset="0"/>
              </a:rPr>
              <a:t>God teaches that we should assemble in His house to cultivate the attributes of perfect love. This will fit the dwellers of earth for the mansions that Christ has gone to prepare for all who love Him. There they will assemble in the sanctuary from Sabbath to Sabbath, from one new moon to another, to unite in loftiest strains of song, in praise and thanksgiving to Him who sits upon the throne, and to the Lamb for ever and ever.</a:t>
            </a:r>
            <a:r>
              <a:rPr lang="es-ES" sz="2600">
                <a:latin typeface="Cooper Black" panose="0208090404030B020404" pitchFamily="18" charset="0"/>
              </a:rPr>
              <a:t>”</a:t>
            </a:r>
            <a:endParaRPr lang="es-ES" sz="26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B1D75308-F0CE-40FD-BD8B-0685F67F1F9D}"/>
              </a:ext>
            </a:extLst>
          </p:cNvPr>
          <p:cNvSpPr txBox="1"/>
          <p:nvPr/>
        </p:nvSpPr>
        <p:spPr>
          <a:xfrm>
            <a:off x="2405587" y="331312"/>
            <a:ext cx="5694444" cy="369332"/>
          </a:xfrm>
          <a:prstGeom prst="rect">
            <a:avLst/>
          </a:prstGeom>
          <a:noFill/>
        </p:spPr>
        <p:txBody>
          <a:bodyPr wrap="none" rtlCol="0">
            <a:spAutoFit/>
          </a:bodyPr>
          <a:lstStyle/>
          <a:p>
            <a:pPr algn="r"/>
            <a:r>
              <a:rPr lang="en-US" b="1"/>
              <a:t>E.G.W. (Testimonies for the Church, book 6, cp. 44, p. 368)</a:t>
            </a:r>
            <a:endParaRPr lang="es-ES" b="1" dirty="0"/>
          </a:p>
        </p:txBody>
      </p:sp>
    </p:spTree>
    <p:extLst>
      <p:ext uri="{BB962C8B-B14F-4D97-AF65-F5344CB8AC3E}">
        <p14:creationId xmlns:p14="http://schemas.microsoft.com/office/powerpoint/2010/main" val="397309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orde de resplandor">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TotalTime>
  <Words>1005</Words>
  <Application>Microsoft Office PowerPoint</Application>
  <PresentationFormat>画面に合わせる (4:3)</PresentationFormat>
  <Paragraphs>46</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Comic Sans MS</vt:lpstr>
      <vt:lpstr>Arial</vt:lpstr>
      <vt:lpstr>Calibri</vt:lpstr>
      <vt:lpstr>Cooper Black</vt:lpstr>
      <vt:lpstr>Calibri Light</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59</cp:revision>
  <dcterms:created xsi:type="dcterms:W3CDTF">2020-11-25T17:20:52Z</dcterms:created>
  <dcterms:modified xsi:type="dcterms:W3CDTF">2020-12-14T01:24:48Z</dcterms:modified>
</cp:coreProperties>
</file>