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65" r:id="rId5"/>
    <p:sldId id="263" r:id="rId6"/>
    <p:sldId id="260" r:id="rId7"/>
    <p:sldId id="261" r:id="rId8"/>
    <p:sldId id="262" r:id="rId9"/>
    <p:sldId id="264" r:id="rId10"/>
  </p:sldIdLst>
  <p:sldSz cx="9144000" cy="6858000" type="screen4x3"/>
  <p:notesSz cx="6858000" cy="9144000"/>
  <p:embeddedFontLst>
    <p:embeddedFont>
      <p:font typeface="Comic Sans MS" panose="030F0702030302020204" pitchFamily="66"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Cooper Black" panose="020B0604020202020204" charset="0"/>
      <p:regular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46A"/>
    <a:srgbClr val="002776"/>
    <a:srgbClr val="5D6515"/>
    <a:srgbClr val="D7E16B"/>
    <a:srgbClr val="BF5D7C"/>
    <a:srgbClr val="F9E5B9"/>
    <a:srgbClr val="F5D387"/>
    <a:srgbClr val="EEB73C"/>
    <a:srgbClr val="A112A5"/>
    <a:srgbClr val="D89C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13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F439F6C-BBE0-4BF1-8189-E869B88991BA}" type="datetimeFigureOut">
              <a:rPr lang="es-ES" smtClean="0"/>
              <a:t>01/12/2020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58C59E-5955-4162-9AE5-1E88450DFD86}" type="slidenum">
              <a:rPr lang="es-ES" smtClean="0"/>
              <a:t>‹#›</a:t>
            </a:fld>
            <a:endParaRPr lang="es-ES"/>
          </a:p>
        </p:txBody>
      </p:sp>
    </p:spTree>
    <p:extLst>
      <p:ext uri="{BB962C8B-B14F-4D97-AF65-F5344CB8AC3E}">
        <p14:creationId xmlns:p14="http://schemas.microsoft.com/office/powerpoint/2010/main" val="198567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439F6C-BBE0-4BF1-8189-E869B88991BA}" type="datetimeFigureOut">
              <a:rPr lang="es-ES" smtClean="0"/>
              <a:t>01/12/2020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58C59E-5955-4162-9AE5-1E88450DFD86}" type="slidenum">
              <a:rPr lang="es-ES" smtClean="0"/>
              <a:t>‹#›</a:t>
            </a:fld>
            <a:endParaRPr lang="es-ES"/>
          </a:p>
        </p:txBody>
      </p:sp>
    </p:spTree>
    <p:extLst>
      <p:ext uri="{BB962C8B-B14F-4D97-AF65-F5344CB8AC3E}">
        <p14:creationId xmlns:p14="http://schemas.microsoft.com/office/powerpoint/2010/main" val="23535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439F6C-BBE0-4BF1-8189-E869B88991BA}" type="datetimeFigureOut">
              <a:rPr lang="es-ES" smtClean="0"/>
              <a:t>01/12/2020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58C59E-5955-4162-9AE5-1E88450DFD86}" type="slidenum">
              <a:rPr lang="es-ES" smtClean="0"/>
              <a:t>‹#›</a:t>
            </a:fld>
            <a:endParaRPr lang="es-ES"/>
          </a:p>
        </p:txBody>
      </p:sp>
    </p:spTree>
    <p:extLst>
      <p:ext uri="{BB962C8B-B14F-4D97-AF65-F5344CB8AC3E}">
        <p14:creationId xmlns:p14="http://schemas.microsoft.com/office/powerpoint/2010/main" val="241273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439F6C-BBE0-4BF1-8189-E869B88991BA}" type="datetimeFigureOut">
              <a:rPr lang="es-ES" smtClean="0"/>
              <a:t>01/12/2020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58C59E-5955-4162-9AE5-1E88450DFD86}" type="slidenum">
              <a:rPr lang="es-ES" smtClean="0"/>
              <a:t>‹#›</a:t>
            </a:fld>
            <a:endParaRPr lang="es-ES"/>
          </a:p>
        </p:txBody>
      </p:sp>
    </p:spTree>
    <p:extLst>
      <p:ext uri="{BB962C8B-B14F-4D97-AF65-F5344CB8AC3E}">
        <p14:creationId xmlns:p14="http://schemas.microsoft.com/office/powerpoint/2010/main" val="276594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F439F6C-BBE0-4BF1-8189-E869B88991BA}" type="datetimeFigureOut">
              <a:rPr lang="es-ES" smtClean="0"/>
              <a:t>01/12/2020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58C59E-5955-4162-9AE5-1E88450DFD86}" type="slidenum">
              <a:rPr lang="es-ES" smtClean="0"/>
              <a:t>‹#›</a:t>
            </a:fld>
            <a:endParaRPr lang="es-ES"/>
          </a:p>
        </p:txBody>
      </p:sp>
    </p:spTree>
    <p:extLst>
      <p:ext uri="{BB962C8B-B14F-4D97-AF65-F5344CB8AC3E}">
        <p14:creationId xmlns:p14="http://schemas.microsoft.com/office/powerpoint/2010/main" val="170525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F439F6C-BBE0-4BF1-8189-E869B88991BA}" type="datetimeFigureOut">
              <a:rPr lang="es-ES" smtClean="0"/>
              <a:t>01/12/2020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D58C59E-5955-4162-9AE5-1E88450DFD86}" type="slidenum">
              <a:rPr lang="es-ES" smtClean="0"/>
              <a:t>‹#›</a:t>
            </a:fld>
            <a:endParaRPr lang="es-ES"/>
          </a:p>
        </p:txBody>
      </p:sp>
    </p:spTree>
    <p:extLst>
      <p:ext uri="{BB962C8B-B14F-4D97-AF65-F5344CB8AC3E}">
        <p14:creationId xmlns:p14="http://schemas.microsoft.com/office/powerpoint/2010/main" val="254848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F439F6C-BBE0-4BF1-8189-E869B88991BA}" type="datetimeFigureOut">
              <a:rPr lang="es-ES" smtClean="0"/>
              <a:t>01/12/2020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D58C59E-5955-4162-9AE5-1E88450DFD86}" type="slidenum">
              <a:rPr lang="es-ES" smtClean="0"/>
              <a:t>‹#›</a:t>
            </a:fld>
            <a:endParaRPr lang="es-ES"/>
          </a:p>
        </p:txBody>
      </p:sp>
    </p:spTree>
    <p:extLst>
      <p:ext uri="{BB962C8B-B14F-4D97-AF65-F5344CB8AC3E}">
        <p14:creationId xmlns:p14="http://schemas.microsoft.com/office/powerpoint/2010/main" val="105679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F439F6C-BBE0-4BF1-8189-E869B88991BA}" type="datetimeFigureOut">
              <a:rPr lang="es-ES" smtClean="0"/>
              <a:t>01/12/2020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D58C59E-5955-4162-9AE5-1E88450DFD86}" type="slidenum">
              <a:rPr lang="es-ES" smtClean="0"/>
              <a:t>‹#›</a:t>
            </a:fld>
            <a:endParaRPr lang="es-ES"/>
          </a:p>
        </p:txBody>
      </p:sp>
    </p:spTree>
    <p:extLst>
      <p:ext uri="{BB962C8B-B14F-4D97-AF65-F5344CB8AC3E}">
        <p14:creationId xmlns:p14="http://schemas.microsoft.com/office/powerpoint/2010/main" val="7284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39F6C-BBE0-4BF1-8189-E869B88991BA}" type="datetimeFigureOut">
              <a:rPr lang="es-ES" smtClean="0"/>
              <a:t>01/12/2020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D58C59E-5955-4162-9AE5-1E88450DFD86}" type="slidenum">
              <a:rPr lang="es-ES" smtClean="0"/>
              <a:t>‹#›</a:t>
            </a:fld>
            <a:endParaRPr lang="es-ES"/>
          </a:p>
        </p:txBody>
      </p:sp>
    </p:spTree>
    <p:extLst>
      <p:ext uri="{BB962C8B-B14F-4D97-AF65-F5344CB8AC3E}">
        <p14:creationId xmlns:p14="http://schemas.microsoft.com/office/powerpoint/2010/main" val="96218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F439F6C-BBE0-4BF1-8189-E869B88991BA}" type="datetimeFigureOut">
              <a:rPr lang="es-ES" smtClean="0"/>
              <a:t>01/12/2020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D58C59E-5955-4162-9AE5-1E88450DFD86}" type="slidenum">
              <a:rPr lang="es-ES" smtClean="0"/>
              <a:t>‹#›</a:t>
            </a:fld>
            <a:endParaRPr lang="es-ES"/>
          </a:p>
        </p:txBody>
      </p:sp>
    </p:spTree>
    <p:extLst>
      <p:ext uri="{BB962C8B-B14F-4D97-AF65-F5344CB8AC3E}">
        <p14:creationId xmlns:p14="http://schemas.microsoft.com/office/powerpoint/2010/main" val="333580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F439F6C-BBE0-4BF1-8189-E869B88991BA}" type="datetimeFigureOut">
              <a:rPr lang="es-ES" smtClean="0"/>
              <a:t>01/12/2020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D58C59E-5955-4162-9AE5-1E88450DFD86}" type="slidenum">
              <a:rPr lang="es-ES" smtClean="0"/>
              <a:t>‹#›</a:t>
            </a:fld>
            <a:endParaRPr lang="es-ES"/>
          </a:p>
        </p:txBody>
      </p:sp>
    </p:spTree>
    <p:extLst>
      <p:ext uri="{BB962C8B-B14F-4D97-AF65-F5344CB8AC3E}">
        <p14:creationId xmlns:p14="http://schemas.microsoft.com/office/powerpoint/2010/main" val="426745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39F6C-BBE0-4BF1-8189-E869B88991BA}" type="datetimeFigureOut">
              <a:rPr lang="es-ES" smtClean="0"/>
              <a:t>01/12/2020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8C59E-5955-4162-9AE5-1E88450DFD86}" type="slidenum">
              <a:rPr lang="es-ES" smtClean="0"/>
              <a:t>‹#›</a:t>
            </a:fld>
            <a:endParaRPr lang="es-ES"/>
          </a:p>
        </p:txBody>
      </p:sp>
    </p:spTree>
    <p:extLst>
      <p:ext uri="{BB962C8B-B14F-4D97-AF65-F5344CB8AC3E}">
        <p14:creationId xmlns:p14="http://schemas.microsoft.com/office/powerpoint/2010/main" val="3748486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20.jpg"/><Relationship Id="rId3" Type="http://schemas.microsoft.com/office/2007/relationships/hdphoto" Target="../media/hdphoto1.wdp"/><Relationship Id="rId7"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4426AB7-D619-4515-962A-BC83909EC0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754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DE47DF98-723F-4AAC-ABCF-CACBC438F7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2880" y="256540"/>
            <a:ext cx="877824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xmlns="" id="{EA29FC7C-9308-4FDE-8DCA-405668055B0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171700" y="5768204"/>
            <a:ext cx="4800600" cy="0"/>
          </a:xfrm>
          <a:prstGeom prst="line">
            <a:avLst/>
          </a:prstGeom>
          <a:ln>
            <a:solidFill>
              <a:srgbClr val="754881"/>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xmlns="" id="{6EE59A44-6883-4D99-9FAE-D7DAD2FE74A5}"/>
              </a:ext>
            </a:extLst>
          </p:cNvPr>
          <p:cNvSpPr txBox="1"/>
          <p:nvPr/>
        </p:nvSpPr>
        <p:spPr>
          <a:xfrm>
            <a:off x="1093062" y="4277356"/>
            <a:ext cx="6957876" cy="1560320"/>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5000" b="1">
                <a:solidFill>
                  <a:srgbClr val="754881"/>
                </a:solidFill>
                <a:latin typeface="+mj-lt"/>
                <a:ea typeface="+mj-ea"/>
                <a:cs typeface="+mj-cs"/>
              </a:rPr>
              <a:t>EDUCATION IN ARTS </a:t>
            </a:r>
            <a:br>
              <a:rPr lang="en-US" sz="5000" b="1">
                <a:solidFill>
                  <a:srgbClr val="754881"/>
                </a:solidFill>
                <a:latin typeface="+mj-lt"/>
                <a:ea typeface="+mj-ea"/>
                <a:cs typeface="+mj-cs"/>
              </a:rPr>
            </a:br>
            <a:r>
              <a:rPr lang="en-US" sz="5000" b="1">
                <a:solidFill>
                  <a:srgbClr val="754881"/>
                </a:solidFill>
                <a:latin typeface="+mj-lt"/>
                <a:ea typeface="+mj-ea"/>
                <a:cs typeface="+mj-cs"/>
              </a:rPr>
              <a:t>AND SCIENCES</a:t>
            </a:r>
            <a:endParaRPr lang="es-ES" sz="5000" b="1" dirty="0">
              <a:solidFill>
                <a:srgbClr val="754881"/>
              </a:solidFill>
              <a:latin typeface="+mj-lt"/>
              <a:ea typeface="+mj-ea"/>
              <a:cs typeface="+mj-cs"/>
            </a:endParaRPr>
          </a:p>
        </p:txBody>
      </p:sp>
      <p:pic>
        <p:nvPicPr>
          <p:cNvPr id="3" name="Imagen 2">
            <a:extLst>
              <a:ext uri="{FF2B5EF4-FFF2-40B4-BE49-F238E27FC236}">
                <a16:creationId xmlns:a16="http://schemas.microsoft.com/office/drawing/2014/main" xmlns="" id="{01702BD9-7D91-427E-A5B4-2D8B643CA58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82880" y="256539"/>
            <a:ext cx="8778240" cy="3951345"/>
          </a:xfrm>
          <a:prstGeom prst="rect">
            <a:avLst/>
          </a:prstGeom>
        </p:spPr>
      </p:pic>
      <p:sp>
        <p:nvSpPr>
          <p:cNvPr id="5" name="CuadroTexto 4">
            <a:extLst>
              <a:ext uri="{FF2B5EF4-FFF2-40B4-BE49-F238E27FC236}">
                <a16:creationId xmlns:a16="http://schemas.microsoft.com/office/drawing/2014/main" xmlns="" id="{1D8BAAC3-9A01-4322-8D57-DE1FC142452E}"/>
              </a:ext>
            </a:extLst>
          </p:cNvPr>
          <p:cNvSpPr txBox="1"/>
          <p:nvPr/>
        </p:nvSpPr>
        <p:spPr>
          <a:xfrm>
            <a:off x="5648976" y="6196051"/>
            <a:ext cx="3226909" cy="369332"/>
          </a:xfrm>
          <a:prstGeom prst="rect">
            <a:avLst/>
          </a:prstGeom>
          <a:noFill/>
        </p:spPr>
        <p:txBody>
          <a:bodyPr wrap="none" rtlCol="0">
            <a:spAutoFit/>
          </a:bodyPr>
          <a:lstStyle/>
          <a:p>
            <a:pPr algn="r">
              <a:spcAft>
                <a:spcPts val="600"/>
              </a:spcAft>
            </a:pPr>
            <a:r>
              <a:rPr lang="da-DK" b="1">
                <a:solidFill>
                  <a:schemeClr val="accent2">
                    <a:lumMod val="50000"/>
                  </a:schemeClr>
                </a:solidFill>
              </a:rPr>
              <a:t>Lesson 10 for December 5, 2020</a:t>
            </a:r>
            <a:endParaRPr lang="es-ES" b="1" dirty="0">
              <a:solidFill>
                <a:schemeClr val="accent2">
                  <a:lumMod val="50000"/>
                </a:schemeClr>
              </a:solidFill>
            </a:endParaRPr>
          </a:p>
        </p:txBody>
      </p:sp>
    </p:spTree>
    <p:extLst>
      <p:ext uri="{BB962C8B-B14F-4D97-AF65-F5344CB8AC3E}">
        <p14:creationId xmlns:p14="http://schemas.microsoft.com/office/powerpoint/2010/main" val="296438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3C9C763-794D-4E40-A3D0-FE0B67E15173}"/>
              </a:ext>
            </a:extLst>
          </p:cNvPr>
          <p:cNvSpPr txBox="1"/>
          <p:nvPr/>
        </p:nvSpPr>
        <p:spPr>
          <a:xfrm>
            <a:off x="4955179" y="3944985"/>
            <a:ext cx="4084320" cy="2708434"/>
          </a:xfrm>
          <a:prstGeom prst="rect">
            <a:avLst/>
          </a:prstGeom>
          <a:noFill/>
        </p:spPr>
        <p:txBody>
          <a:bodyPr wrap="square" rtlCol="0">
            <a:spAutoFit/>
          </a:bodyPr>
          <a:lstStyle/>
          <a:p>
            <a:pPr>
              <a:spcBef>
                <a:spcPts val="600"/>
              </a:spcBef>
            </a:pPr>
            <a:r>
              <a:rPr lang="es-ES" sz="2000" b="1" dirty="0">
                <a:solidFill>
                  <a:srgbClr val="4B6F2B"/>
                </a:solidFill>
              </a:rPr>
              <a:t>The foundation of education:</a:t>
            </a:r>
          </a:p>
          <a:p>
            <a:pPr lvl="1">
              <a:spcBef>
                <a:spcPts val="600"/>
              </a:spcBef>
            </a:pPr>
            <a:r>
              <a:rPr lang="en-US" sz="2000" b="1" dirty="0"/>
              <a:t>God and education in sciences</a:t>
            </a:r>
            <a:endParaRPr lang="es-ES" sz="2000" b="1" dirty="0"/>
          </a:p>
          <a:p>
            <a:pPr lvl="1">
              <a:spcBef>
                <a:spcPts val="600"/>
              </a:spcBef>
            </a:pPr>
            <a:r>
              <a:rPr lang="en-US" sz="2000" b="1" dirty="0"/>
              <a:t>God and education in arts</a:t>
            </a:r>
            <a:endParaRPr lang="es-ES" sz="2000" b="1" dirty="0"/>
          </a:p>
          <a:p>
            <a:pPr>
              <a:spcBef>
                <a:spcPts val="600"/>
              </a:spcBef>
            </a:pPr>
            <a:r>
              <a:rPr lang="en-US" sz="2000" b="1" dirty="0">
                <a:solidFill>
                  <a:srgbClr val="60008E"/>
                </a:solidFill>
              </a:rPr>
              <a:t>Education in arts and sciences:</a:t>
            </a:r>
            <a:endParaRPr lang="es-ES" sz="2000" b="1" dirty="0">
              <a:solidFill>
                <a:srgbClr val="60008E"/>
              </a:solidFill>
            </a:endParaRPr>
          </a:p>
          <a:p>
            <a:pPr lvl="1">
              <a:spcBef>
                <a:spcPts val="600"/>
              </a:spcBef>
            </a:pPr>
            <a:r>
              <a:rPr lang="es-ES" sz="2000" b="1" dirty="0"/>
              <a:t>Avoiding common mistakes</a:t>
            </a:r>
          </a:p>
          <a:p>
            <a:pPr lvl="1">
              <a:spcBef>
                <a:spcPts val="600"/>
              </a:spcBef>
            </a:pPr>
            <a:r>
              <a:rPr lang="es-ES" sz="2000" b="1" dirty="0"/>
              <a:t>Seeking excellence</a:t>
            </a:r>
          </a:p>
          <a:p>
            <a:pPr>
              <a:spcBef>
                <a:spcPts val="600"/>
              </a:spcBef>
            </a:pPr>
            <a:r>
              <a:rPr lang="en-US" sz="2000" b="1" dirty="0">
                <a:solidFill>
                  <a:srgbClr val="705822"/>
                </a:solidFill>
              </a:rPr>
              <a:t>Conflicts between faith and science</a:t>
            </a:r>
            <a:endParaRPr lang="es-ES" sz="2000" b="1" dirty="0">
              <a:solidFill>
                <a:srgbClr val="705822"/>
              </a:solidFill>
            </a:endParaRPr>
          </a:p>
        </p:txBody>
      </p:sp>
      <p:sp>
        <p:nvSpPr>
          <p:cNvPr id="3" name="CuadroTexto 2">
            <a:extLst>
              <a:ext uri="{FF2B5EF4-FFF2-40B4-BE49-F238E27FC236}">
                <a16:creationId xmlns:a16="http://schemas.microsoft.com/office/drawing/2014/main" xmlns="" id="{ABA9B7D5-2BA8-4627-B1AC-0B22F1ED3A03}"/>
              </a:ext>
            </a:extLst>
          </p:cNvPr>
          <p:cNvSpPr txBox="1"/>
          <p:nvPr/>
        </p:nvSpPr>
        <p:spPr>
          <a:xfrm>
            <a:off x="194114" y="359500"/>
            <a:ext cx="6165124" cy="2708434"/>
          </a:xfrm>
          <a:prstGeom prst="rect">
            <a:avLst/>
          </a:prstGeom>
          <a:noFill/>
        </p:spPr>
        <p:txBody>
          <a:bodyPr wrap="square" rtlCol="0">
            <a:spAutoFit/>
          </a:bodyPr>
          <a:lstStyle/>
          <a:p>
            <a:pPr>
              <a:spcBef>
                <a:spcPts val="600"/>
              </a:spcBef>
            </a:pPr>
            <a:r>
              <a:rPr lang="en-US" sz="2000" b="1" dirty="0"/>
              <a:t>Present-day education assumes that God does not exist or does not take part in the natural processes.</a:t>
            </a:r>
            <a:endParaRPr lang="es-ES" sz="2000" b="1" dirty="0"/>
          </a:p>
          <a:p>
            <a:pPr>
              <a:spcBef>
                <a:spcPts val="600"/>
              </a:spcBef>
            </a:pPr>
            <a:r>
              <a:rPr lang="en-US" sz="2000" b="1" dirty="0"/>
              <a:t>This assumption rejects any supernatural phenomenon, the idea of a past without death, or that the Universe was created suddenly by an almighty God.</a:t>
            </a:r>
            <a:endParaRPr lang="es-ES" sz="2000" b="1" dirty="0"/>
          </a:p>
          <a:p>
            <a:pPr>
              <a:spcBef>
                <a:spcPts val="600"/>
              </a:spcBef>
            </a:pPr>
            <a:r>
              <a:rPr lang="en-US" sz="2000" b="1" dirty="0"/>
              <a:t>As Christians, our education must include those concepts. They will help us to make the most of our education in arts and sciences.</a:t>
            </a:r>
            <a:endParaRPr lang="es-ES" sz="2000" b="1" dirty="0"/>
          </a:p>
        </p:txBody>
      </p:sp>
      <p:pic>
        <p:nvPicPr>
          <p:cNvPr id="5" name="Imagen 4">
            <a:extLst>
              <a:ext uri="{FF2B5EF4-FFF2-40B4-BE49-F238E27FC236}">
                <a16:creationId xmlns:a16="http://schemas.microsoft.com/office/drawing/2014/main" xmlns="" id="{DEB8B206-9FE2-4791-9012-03F0940D79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4236" y="3785823"/>
            <a:ext cx="4084320" cy="2973385"/>
          </a:xfrm>
          <a:prstGeom prst="roundRect">
            <a:avLst>
              <a:gd name="adj" fmla="val 7588"/>
            </a:avLst>
          </a:prstGeom>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pic>
      <p:pic>
        <p:nvPicPr>
          <p:cNvPr id="7" name="Imagen 6">
            <a:extLst>
              <a:ext uri="{FF2B5EF4-FFF2-40B4-BE49-F238E27FC236}">
                <a16:creationId xmlns:a16="http://schemas.microsoft.com/office/drawing/2014/main" xmlns="" id="{15706BDD-9860-49CC-B25D-44E029E9A78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470467" y="101806"/>
            <a:ext cx="2529297" cy="32203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Imagen 20">
            <a:extLst>
              <a:ext uri="{FF2B5EF4-FFF2-40B4-BE49-F238E27FC236}">
                <a16:creationId xmlns:a16="http://schemas.microsoft.com/office/drawing/2014/main" xmlns="" id="{510B6D86-84B9-4265-B7AB-10A62FEC164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098869" y="5931348"/>
            <a:ext cx="339634" cy="230965"/>
          </a:xfrm>
          <a:prstGeom prst="rect">
            <a:avLst/>
          </a:prstGeom>
        </p:spPr>
      </p:pic>
      <p:pic>
        <p:nvPicPr>
          <p:cNvPr id="27" name="Imagen 26">
            <a:extLst>
              <a:ext uri="{FF2B5EF4-FFF2-40B4-BE49-F238E27FC236}">
                <a16:creationId xmlns:a16="http://schemas.microsoft.com/office/drawing/2014/main" xmlns="" id="{C65C2947-B1FF-4416-9BA0-B7A93376603C}"/>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098869" y="4795660"/>
            <a:ext cx="339634" cy="230965"/>
          </a:xfrm>
          <a:prstGeom prst="rect">
            <a:avLst/>
          </a:prstGeom>
        </p:spPr>
      </p:pic>
      <p:pic>
        <p:nvPicPr>
          <p:cNvPr id="29" name="Imagen 28">
            <a:extLst>
              <a:ext uri="{FF2B5EF4-FFF2-40B4-BE49-F238E27FC236}">
                <a16:creationId xmlns:a16="http://schemas.microsoft.com/office/drawing/2014/main" xmlns="" id="{5DCF9519-522D-42DA-9DAC-94A48CC4736E}"/>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098869" y="5548518"/>
            <a:ext cx="339634" cy="230965"/>
          </a:xfrm>
          <a:prstGeom prst="rect">
            <a:avLst/>
          </a:prstGeom>
        </p:spPr>
      </p:pic>
      <p:pic>
        <p:nvPicPr>
          <p:cNvPr id="31" name="Imagen 30">
            <a:extLst>
              <a:ext uri="{FF2B5EF4-FFF2-40B4-BE49-F238E27FC236}">
                <a16:creationId xmlns:a16="http://schemas.microsoft.com/office/drawing/2014/main" xmlns="" id="{575A5526-C78D-4B10-A287-38D648500D6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098869" y="4421539"/>
            <a:ext cx="339634" cy="230965"/>
          </a:xfrm>
          <a:prstGeom prst="rect">
            <a:avLst/>
          </a:prstGeom>
        </p:spPr>
      </p:pic>
      <p:pic>
        <p:nvPicPr>
          <p:cNvPr id="67" name="Imagen 66">
            <a:extLst>
              <a:ext uri="{FF2B5EF4-FFF2-40B4-BE49-F238E27FC236}">
                <a16:creationId xmlns:a16="http://schemas.microsoft.com/office/drawing/2014/main" xmlns="" id="{A072E61A-175C-46BF-8B4A-1F751B2741F2}"/>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4614578" y="5142591"/>
            <a:ext cx="309366" cy="309155"/>
          </a:xfrm>
          <a:prstGeom prst="rect">
            <a:avLst/>
          </a:prstGeom>
        </p:spPr>
      </p:pic>
      <p:pic>
        <p:nvPicPr>
          <p:cNvPr id="69" name="Imagen 68">
            <a:extLst>
              <a:ext uri="{FF2B5EF4-FFF2-40B4-BE49-F238E27FC236}">
                <a16:creationId xmlns:a16="http://schemas.microsoft.com/office/drawing/2014/main" xmlns="" id="{BC5FD052-EA72-442C-9190-8042622B01B0}"/>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614578" y="6283301"/>
            <a:ext cx="309577" cy="309155"/>
          </a:xfrm>
          <a:prstGeom prst="rect">
            <a:avLst/>
          </a:prstGeom>
        </p:spPr>
      </p:pic>
      <p:pic>
        <p:nvPicPr>
          <p:cNvPr id="81" name="Imagen 80">
            <a:extLst>
              <a:ext uri="{FF2B5EF4-FFF2-40B4-BE49-F238E27FC236}">
                <a16:creationId xmlns:a16="http://schemas.microsoft.com/office/drawing/2014/main" xmlns="" id="{E5D48515-5A92-4C67-B66D-AA0BE289F772}"/>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4614578" y="4001881"/>
            <a:ext cx="309577" cy="309155"/>
          </a:xfrm>
          <a:prstGeom prst="rect">
            <a:avLst/>
          </a:prstGeom>
        </p:spPr>
      </p:pic>
    </p:spTree>
    <p:extLst>
      <p:ext uri="{BB962C8B-B14F-4D97-AF65-F5344CB8AC3E}">
        <p14:creationId xmlns:p14="http://schemas.microsoft.com/office/powerpoint/2010/main" val="135424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81"/>
                                        </p:tgtEl>
                                        <p:attrNameLst>
                                          <p:attrName>style.visibility</p:attrName>
                                        </p:attrNameLst>
                                      </p:cBhvr>
                                      <p:to>
                                        <p:strVal val="visible"/>
                                      </p:to>
                                    </p:set>
                                    <p:anim calcmode="lin" valueType="num">
                                      <p:cBhvr additive="base">
                                        <p:cTn id="43" dur="500" fill="hold"/>
                                        <p:tgtEl>
                                          <p:spTgt spid="81"/>
                                        </p:tgtEl>
                                        <p:attrNameLst>
                                          <p:attrName>ppt_x</p:attrName>
                                        </p:attrNameLst>
                                      </p:cBhvr>
                                      <p:tavLst>
                                        <p:tav tm="0">
                                          <p:val>
                                            <p:strVal val="0-#ppt_w/2"/>
                                          </p:val>
                                        </p:tav>
                                        <p:tav tm="100000">
                                          <p:val>
                                            <p:strVal val="#ppt_x"/>
                                          </p:val>
                                        </p:tav>
                                      </p:tavLst>
                                    </p:anim>
                                    <p:anim calcmode="lin" valueType="num">
                                      <p:cBhvr additive="base">
                                        <p:cTn id="44" dur="500" fill="hold"/>
                                        <p:tgtEl>
                                          <p:spTgt spid="81"/>
                                        </p:tgtEl>
                                        <p:attrNameLst>
                                          <p:attrName>ppt_y</p:attrName>
                                        </p:attrNameLst>
                                      </p:cBhvr>
                                      <p:tavLst>
                                        <p:tav tm="0">
                                          <p:val>
                                            <p:strVal val="0-#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14" presetClass="entr" presetSubtype="10"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randombar(horizontal)">
                                      <p:cBhvr>
                                        <p:cTn id="52" dur="500"/>
                                        <p:tgtEl>
                                          <p:spTgt spid="31"/>
                                        </p:tgtEl>
                                      </p:cBhvr>
                                    </p:animEffect>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par>
                          <p:cTn id="57" fill="hold">
                            <p:stCondLst>
                              <p:cond delay="2000"/>
                            </p:stCondLst>
                            <p:childTnLst>
                              <p:par>
                                <p:cTn id="58" presetID="14" presetClass="entr" presetSubtype="1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randombar(horizontal)">
                                      <p:cBhvr>
                                        <p:cTn id="60" dur="500"/>
                                        <p:tgtEl>
                                          <p:spTgt spid="27"/>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2" presetClass="entr" presetSubtype="9" fill="hold"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additive="base">
                                        <p:cTn id="68" dur="500" fill="hold"/>
                                        <p:tgtEl>
                                          <p:spTgt spid="67"/>
                                        </p:tgtEl>
                                        <p:attrNameLst>
                                          <p:attrName>ppt_x</p:attrName>
                                        </p:attrNameLst>
                                      </p:cBhvr>
                                      <p:tavLst>
                                        <p:tav tm="0">
                                          <p:val>
                                            <p:strVal val="0-#ppt_w/2"/>
                                          </p:val>
                                        </p:tav>
                                        <p:tav tm="100000">
                                          <p:val>
                                            <p:strVal val="#ppt_x"/>
                                          </p:val>
                                        </p:tav>
                                      </p:tavLst>
                                    </p:anim>
                                    <p:anim calcmode="lin" valueType="num">
                                      <p:cBhvr additive="base">
                                        <p:cTn id="69" dur="500" fill="hold"/>
                                        <p:tgtEl>
                                          <p:spTgt spid="67"/>
                                        </p:tgtEl>
                                        <p:attrNameLst>
                                          <p:attrName>ppt_y</p:attrName>
                                        </p:attrNameLst>
                                      </p:cBhvr>
                                      <p:tavLst>
                                        <p:tav tm="0">
                                          <p:val>
                                            <p:strVal val="0-#ppt_h/2"/>
                                          </p:val>
                                        </p:tav>
                                        <p:tav tm="100000">
                                          <p:val>
                                            <p:strVal val="#ppt_y"/>
                                          </p:val>
                                        </p:tav>
                                      </p:tavLst>
                                    </p:anim>
                                  </p:childTnLst>
                                </p:cTn>
                              </p:par>
                            </p:childTnLst>
                          </p:cTn>
                        </p:par>
                        <p:par>
                          <p:cTn id="70" fill="hold">
                            <p:stCondLst>
                              <p:cond delay="3500"/>
                            </p:stCondLst>
                            <p:childTnLst>
                              <p:par>
                                <p:cTn id="71" presetID="22" presetClass="entr" presetSubtype="8" fill="hold" grpId="0" nodeType="after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left)">
                                      <p:cBhvr>
                                        <p:cTn id="73" dur="500"/>
                                        <p:tgtEl>
                                          <p:spTgt spid="2">
                                            <p:txEl>
                                              <p:pRg st="3" end="3"/>
                                            </p:txEl>
                                          </p:spTgt>
                                        </p:tgtEl>
                                      </p:cBhvr>
                                    </p:animEffect>
                                  </p:childTnLst>
                                </p:cTn>
                              </p:par>
                            </p:childTnLst>
                          </p:cTn>
                        </p:par>
                        <p:par>
                          <p:cTn id="74" fill="hold">
                            <p:stCondLst>
                              <p:cond delay="4000"/>
                            </p:stCondLst>
                            <p:childTnLst>
                              <p:par>
                                <p:cTn id="75" presetID="14" presetClass="entr" presetSubtype="10" fill="hold" nodeType="after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randombar(horizontal)">
                                      <p:cBhvr>
                                        <p:cTn id="77" dur="500"/>
                                        <p:tgtEl>
                                          <p:spTgt spid="29"/>
                                        </p:tgtEl>
                                      </p:cBhvr>
                                    </p:animEffect>
                                  </p:childTnLst>
                                </p:cTn>
                              </p:par>
                            </p:childTnLst>
                          </p:cTn>
                        </p:par>
                        <p:par>
                          <p:cTn id="78" fill="hold">
                            <p:stCondLst>
                              <p:cond delay="4500"/>
                            </p:stCondLst>
                            <p:childTnLst>
                              <p:par>
                                <p:cTn id="79" presetID="22" presetClass="entr" presetSubtype="8"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5000"/>
                            </p:stCondLst>
                            <p:childTnLst>
                              <p:par>
                                <p:cTn id="83" presetID="14" presetClass="entr" presetSubtype="10" fill="hold" nodeType="after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randombar(horizontal)">
                                      <p:cBhvr>
                                        <p:cTn id="85" dur="500"/>
                                        <p:tgtEl>
                                          <p:spTgt spid="21"/>
                                        </p:tgtEl>
                                      </p:cBhvr>
                                    </p:animEffect>
                                  </p:childTnLst>
                                </p:cTn>
                              </p:par>
                            </p:childTnLst>
                          </p:cTn>
                        </p:par>
                        <p:par>
                          <p:cTn id="86" fill="hold">
                            <p:stCondLst>
                              <p:cond delay="5500"/>
                            </p:stCondLst>
                            <p:childTnLst>
                              <p:par>
                                <p:cTn id="87" presetID="22" presetClass="entr" presetSubtype="8" fill="hold" grpId="0" nodeType="after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Effect transition="in" filter="wipe(left)">
                                      <p:cBhvr>
                                        <p:cTn id="89" dur="500"/>
                                        <p:tgtEl>
                                          <p:spTgt spid="2">
                                            <p:txEl>
                                              <p:pRg st="5" end="5"/>
                                            </p:txEl>
                                          </p:spTgt>
                                        </p:tgtEl>
                                      </p:cBhvr>
                                    </p:animEffect>
                                  </p:childTnLst>
                                </p:cTn>
                              </p:par>
                            </p:childTnLst>
                          </p:cTn>
                        </p:par>
                        <p:par>
                          <p:cTn id="90" fill="hold">
                            <p:stCondLst>
                              <p:cond delay="6000"/>
                            </p:stCondLst>
                            <p:childTnLst>
                              <p:par>
                                <p:cTn id="91" presetID="2" presetClass="entr" presetSubtype="9" fill="hold" nodeType="afterEffect">
                                  <p:stCondLst>
                                    <p:cond delay="0"/>
                                  </p:stCondLst>
                                  <p:childTnLst>
                                    <p:set>
                                      <p:cBhvr>
                                        <p:cTn id="92" dur="1" fill="hold">
                                          <p:stCondLst>
                                            <p:cond delay="0"/>
                                          </p:stCondLst>
                                        </p:cTn>
                                        <p:tgtEl>
                                          <p:spTgt spid="69"/>
                                        </p:tgtEl>
                                        <p:attrNameLst>
                                          <p:attrName>style.visibility</p:attrName>
                                        </p:attrNameLst>
                                      </p:cBhvr>
                                      <p:to>
                                        <p:strVal val="visible"/>
                                      </p:to>
                                    </p:set>
                                    <p:anim calcmode="lin" valueType="num">
                                      <p:cBhvr additive="base">
                                        <p:cTn id="93" dur="500" fill="hold"/>
                                        <p:tgtEl>
                                          <p:spTgt spid="69"/>
                                        </p:tgtEl>
                                        <p:attrNameLst>
                                          <p:attrName>ppt_x</p:attrName>
                                        </p:attrNameLst>
                                      </p:cBhvr>
                                      <p:tavLst>
                                        <p:tav tm="0">
                                          <p:val>
                                            <p:strVal val="0-#ppt_w/2"/>
                                          </p:val>
                                        </p:tav>
                                        <p:tav tm="100000">
                                          <p:val>
                                            <p:strVal val="#ppt_x"/>
                                          </p:val>
                                        </p:tav>
                                      </p:tavLst>
                                    </p:anim>
                                    <p:anim calcmode="lin" valueType="num">
                                      <p:cBhvr additive="base">
                                        <p:cTn id="94" dur="500" fill="hold"/>
                                        <p:tgtEl>
                                          <p:spTgt spid="69"/>
                                        </p:tgtEl>
                                        <p:attrNameLst>
                                          <p:attrName>ppt_y</p:attrName>
                                        </p:attrNameLst>
                                      </p:cBhvr>
                                      <p:tavLst>
                                        <p:tav tm="0">
                                          <p:val>
                                            <p:strVal val="0-#ppt_h/2"/>
                                          </p:val>
                                        </p:tav>
                                        <p:tav tm="100000">
                                          <p:val>
                                            <p:strVal val="#ppt_y"/>
                                          </p:val>
                                        </p:tav>
                                      </p:tavLst>
                                    </p:anim>
                                  </p:childTnLst>
                                </p:cTn>
                              </p:par>
                            </p:childTnLst>
                          </p:cTn>
                        </p:par>
                        <p:par>
                          <p:cTn id="95" fill="hold">
                            <p:stCondLst>
                              <p:cond delay="6500"/>
                            </p:stCondLst>
                            <p:childTnLst>
                              <p:par>
                                <p:cTn id="96" presetID="22" presetClass="entr" presetSubtype="8" fill="hold" grpId="0" nodeType="afterEffect">
                                  <p:stCondLst>
                                    <p:cond delay="0"/>
                                  </p:stCondLst>
                                  <p:childTnLst>
                                    <p:set>
                                      <p:cBhvr>
                                        <p:cTn id="97" dur="1" fill="hold">
                                          <p:stCondLst>
                                            <p:cond delay="0"/>
                                          </p:stCondLst>
                                        </p:cTn>
                                        <p:tgtEl>
                                          <p:spTgt spid="2">
                                            <p:txEl>
                                              <p:pRg st="6" end="6"/>
                                            </p:txEl>
                                          </p:spTgt>
                                        </p:tgtEl>
                                        <p:attrNameLst>
                                          <p:attrName>style.visibility</p:attrName>
                                        </p:attrNameLst>
                                      </p:cBhvr>
                                      <p:to>
                                        <p:strVal val="visible"/>
                                      </p:to>
                                    </p:set>
                                    <p:animEffect transition="in" filter="wipe(left)">
                                      <p:cBhvr>
                                        <p:cTn id="9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38FA46D2-6867-43BC-8047-61922993D66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971661" y="1558064"/>
            <a:ext cx="4172338" cy="2704292"/>
          </a:xfrm>
          <a:prstGeom prst="rect">
            <a:avLst/>
          </a:prstGeom>
        </p:spPr>
      </p:pic>
      <p:sp>
        <p:nvSpPr>
          <p:cNvPr id="10" name="Rectángulo 9">
            <a:extLst>
              <a:ext uri="{FF2B5EF4-FFF2-40B4-BE49-F238E27FC236}">
                <a16:creationId xmlns:a16="http://schemas.microsoft.com/office/drawing/2014/main" xmlns="" id="{50B11641-AFD0-4F40-B33C-8399AA3969D4}"/>
              </a:ext>
            </a:extLst>
          </p:cNvPr>
          <p:cNvSpPr/>
          <p:nvPr/>
        </p:nvSpPr>
        <p:spPr>
          <a:xfrm>
            <a:off x="-69669" y="657666"/>
            <a:ext cx="9318172" cy="92333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xmlns="" id="{4BFB4EE0-68F6-4B2C-8B91-BAF63AFB53C6}"/>
              </a:ext>
            </a:extLst>
          </p:cNvPr>
          <p:cNvSpPr txBox="1"/>
          <p:nvPr/>
        </p:nvSpPr>
        <p:spPr>
          <a:xfrm>
            <a:off x="0" y="-26127"/>
            <a:ext cx="9144000" cy="769441"/>
          </a:xfrm>
          <a:prstGeom prst="rect">
            <a:avLst/>
          </a:prstGeom>
          <a:noFill/>
        </p:spPr>
        <p:txBody>
          <a:bodyPr wrap="square">
            <a:spAutoFit/>
          </a:bodyPr>
          <a:lstStyle/>
          <a:p>
            <a:pPr algn="ctr"/>
            <a:r>
              <a:rPr lang="en-US"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GOD AND EDUCATION IN SCIENCES</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a:extLst>
              <a:ext uri="{FF2B5EF4-FFF2-40B4-BE49-F238E27FC236}">
                <a16:creationId xmlns:a16="http://schemas.microsoft.com/office/drawing/2014/main" xmlns="" id="{D07FA044-06D9-4029-974A-80824EA76D3B}"/>
              </a:ext>
            </a:extLst>
          </p:cNvPr>
          <p:cNvSpPr txBox="1"/>
          <p:nvPr/>
        </p:nvSpPr>
        <p:spPr>
          <a:xfrm>
            <a:off x="421771" y="663415"/>
            <a:ext cx="8416837" cy="923330"/>
          </a:xfrm>
          <a:prstGeom prst="rect">
            <a:avLst/>
          </a:prstGeom>
          <a:noFill/>
        </p:spPr>
        <p:txBody>
          <a:bodyPr wrap="square">
            <a:spAutoFit/>
            <a:scene3d>
              <a:camera prst="orthographicFront"/>
              <a:lightRig rig="threePt" dir="t"/>
            </a:scene3d>
            <a:sp3d extrusionH="57150">
              <a:bevelT w="38100" h="38100"/>
            </a:sp3d>
          </a:bodyPr>
          <a:lstStyle/>
          <a:p>
            <a:r>
              <a:rPr lang="es-ES" b="1">
                <a:solidFill>
                  <a:srgbClr val="4B6B9A"/>
                </a:solidFill>
                <a:latin typeface="Comic Sans MS" panose="030F0702030302020204" pitchFamily="66" charset="0"/>
              </a:rPr>
              <a:t>“</a:t>
            </a:r>
            <a:r>
              <a:rPr lang="en-US" b="1">
                <a:solidFill>
                  <a:srgbClr val="4B6B9A"/>
                </a:solidFill>
                <a:latin typeface="Comic Sans MS" panose="030F0702030302020204" pitchFamily="66" charset="0"/>
              </a:rPr>
              <a:t>For You formed my inward parts; You covered me in my mother’s womb. I will praise You, for I am fearfully and wonderfully made; marvelous are Your works, and that my soul knows very well.</a:t>
            </a:r>
            <a:r>
              <a:rPr lang="es-ES" b="1">
                <a:solidFill>
                  <a:srgbClr val="4B6B9A"/>
                </a:solidFill>
                <a:latin typeface="Comic Sans MS" panose="030F0702030302020204" pitchFamily="66" charset="0"/>
              </a:rPr>
              <a:t>” </a:t>
            </a:r>
            <a:r>
              <a:rPr lang="es-ES" sz="1600" b="1">
                <a:solidFill>
                  <a:srgbClr val="4B6B9A"/>
                </a:solidFill>
                <a:latin typeface="Comic Sans MS" panose="030F0702030302020204" pitchFamily="66" charset="0"/>
              </a:rPr>
              <a:t>(Psalm 139:13-14</a:t>
            </a:r>
            <a:r>
              <a:rPr lang="es-ES" sz="1600" b="1" dirty="0">
                <a:solidFill>
                  <a:srgbClr val="4B6B9A"/>
                </a:solidFill>
                <a:latin typeface="Comic Sans MS" panose="030F0702030302020204" pitchFamily="66" charset="0"/>
              </a:rPr>
              <a:t>)</a:t>
            </a:r>
            <a:endParaRPr lang="es-ES" b="1" dirty="0">
              <a:solidFill>
                <a:srgbClr val="4B6B9A"/>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C7219744-0537-415C-9CA0-99DCB639AA5C}"/>
              </a:ext>
            </a:extLst>
          </p:cNvPr>
          <p:cNvSpPr txBox="1"/>
          <p:nvPr/>
        </p:nvSpPr>
        <p:spPr>
          <a:xfrm>
            <a:off x="324196" y="1694810"/>
            <a:ext cx="4771506" cy="2554545"/>
          </a:xfrm>
          <a:prstGeom prst="rect">
            <a:avLst/>
          </a:prstGeom>
          <a:noFill/>
        </p:spPr>
        <p:txBody>
          <a:bodyPr wrap="square" rtlCol="0">
            <a:spAutoFit/>
          </a:bodyPr>
          <a:lstStyle/>
          <a:p>
            <a:pPr>
              <a:spcBef>
                <a:spcPts val="600"/>
              </a:spcBef>
            </a:pPr>
            <a:r>
              <a:rPr lang="en-US" sz="2000" b="1"/>
              <a:t>When we study how God designed life in genetics and the conception process, we see the wonders of His kind love. For example, He decided that the fetus would grow close to their mother's heart, and that the mother would be able to see how the baby grows within her (it's impossible for her to ignore them).</a:t>
            </a:r>
            <a:endParaRPr lang="es-ES" sz="2000" b="1" dirty="0"/>
          </a:p>
        </p:txBody>
      </p:sp>
      <p:pic>
        <p:nvPicPr>
          <p:cNvPr id="7" name="Imagen 6">
            <a:extLst>
              <a:ext uri="{FF2B5EF4-FFF2-40B4-BE49-F238E27FC236}">
                <a16:creationId xmlns:a16="http://schemas.microsoft.com/office/drawing/2014/main" xmlns="" id="{6642D8E6-4031-416E-867B-4CFD09897C3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87529" y="4037160"/>
            <a:ext cx="3879669" cy="2824633"/>
          </a:xfrm>
          <a:prstGeom prst="rect">
            <a:avLst/>
          </a:prstGeom>
          <a:solidFill>
            <a:srgbClr val="FFFFFF">
              <a:shade val="85000"/>
            </a:srgbClr>
          </a:solidFill>
          <a:ln w="101600" cap="sq">
            <a:solidFill>
              <a:schemeClr val="accent3">
                <a:lumMod val="60000"/>
                <a:lumOff val="40000"/>
              </a:schemeClr>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CuadroTexto 8">
            <a:extLst>
              <a:ext uri="{FF2B5EF4-FFF2-40B4-BE49-F238E27FC236}">
                <a16:creationId xmlns:a16="http://schemas.microsoft.com/office/drawing/2014/main" xmlns="" id="{CB772BEC-5F06-4B95-B152-92527B615BA0}"/>
              </a:ext>
            </a:extLst>
          </p:cNvPr>
          <p:cNvSpPr txBox="1"/>
          <p:nvPr/>
        </p:nvSpPr>
        <p:spPr>
          <a:xfrm>
            <a:off x="4641671" y="4401109"/>
            <a:ext cx="4419600" cy="2323713"/>
          </a:xfrm>
          <a:prstGeom prst="rect">
            <a:avLst/>
          </a:prstGeom>
          <a:noFill/>
        </p:spPr>
        <p:txBody>
          <a:bodyPr wrap="square">
            <a:spAutoFit/>
          </a:bodyPr>
          <a:lstStyle/>
          <a:p>
            <a:pPr>
              <a:spcBef>
                <a:spcPts val="600"/>
              </a:spcBef>
            </a:pPr>
            <a:r>
              <a:rPr lang="en-US" sz="2000" b="1">
                <a:solidFill>
                  <a:schemeClr val="bg1"/>
                </a:solidFill>
                <a:effectLst>
                  <a:outerShdw blurRad="38100" dist="38100" dir="2700000" algn="tl">
                    <a:srgbClr val="000000">
                      <a:alpha val="43137"/>
                    </a:srgbClr>
                  </a:outerShdw>
                </a:effectLst>
              </a:rPr>
              <a:t>The more we learn about the laws of nature God established, the more reasons we have to praise Him for His wisdom.</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a:solidFill>
                  <a:schemeClr val="bg1"/>
                </a:solidFill>
                <a:effectLst>
                  <a:outerShdw blurRad="38100" dist="38100" dir="2700000" algn="tl">
                    <a:srgbClr val="000000">
                      <a:alpha val="43137"/>
                    </a:srgbClr>
                  </a:outerShdw>
                </a:effectLst>
              </a:rPr>
              <a:t>As Paul said, we “are without excuse” to deny the existence of God after having studied nature (Romans 1:20).</a:t>
            </a:r>
            <a:endParaRPr lang="es-E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151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ppt_x</p:attrName>
                                        </p:attrNameLst>
                                      </p:cBhvr>
                                      <p:tavLst>
                                        <p:tav tm="0">
                                          <p:val>
                                            <p:strVal val="#ppt_x"/>
                                          </p:val>
                                        </p:tav>
                                        <p:tav tm="100000">
                                          <p:val>
                                            <p:strVal val="#ppt_x"/>
                                          </p:val>
                                        </p:tav>
                                      </p:tavLst>
                                    </p:anim>
                                    <p:anim calcmode="lin" valueType="num">
                                      <p:cBhvr>
                                        <p:cTn id="33" dur="500" fill="hold"/>
                                        <p:tgtEl>
                                          <p:spTgt spid="7"/>
                                        </p:tgtEl>
                                        <p:attrNameLst>
                                          <p:attrName>ppt_y</p:attrName>
                                        </p:attrNameLst>
                                      </p:cBhvr>
                                      <p:tavLst>
                                        <p:tav tm="0">
                                          <p:val>
                                            <p:strVal val="#ppt_y+#ppt_h/2"/>
                                          </p:val>
                                        </p:tav>
                                        <p:tav tm="100000">
                                          <p:val>
                                            <p:strVal val="#ppt_y"/>
                                          </p:val>
                                        </p:tav>
                                      </p:tavLst>
                                    </p:anim>
                                    <p:anim calcmode="lin" valueType="num">
                                      <p:cBhvr>
                                        <p:cTn id="34" dur="500" fill="hold"/>
                                        <p:tgtEl>
                                          <p:spTgt spid="7"/>
                                        </p:tgtEl>
                                        <p:attrNameLst>
                                          <p:attrName>ppt_w</p:attrName>
                                        </p:attrNameLst>
                                      </p:cBhvr>
                                      <p:tavLst>
                                        <p:tav tm="0">
                                          <p:val>
                                            <p:strVal val="#ppt_w"/>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wipe(left)">
                                      <p:cBhvr>
                                        <p:cTn id="39" dur="500"/>
                                        <p:tgtEl>
                                          <p:spTgt spid="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Effect transition="in" filter="wipe(left)">
                                      <p:cBhvr>
                                        <p:cTn id="4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5" grpId="0"/>
      <p:bldP spid="6" grpId="0"/>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a:fillRect t="-4000"/>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11837614-90F6-4AE5-B004-B95564AE7036}"/>
              </a:ext>
            </a:extLst>
          </p:cNvPr>
          <p:cNvPicPr>
            <a:picLocks noChangeAspect="1"/>
          </p:cNvPicPr>
          <p:nvPr/>
        </p:nvPicPr>
        <p:blipFill>
          <a:blip r:embed="rId4"/>
          <a:stretch>
            <a:fillRect/>
          </a:stretch>
        </p:blipFill>
        <p:spPr>
          <a:xfrm>
            <a:off x="4679253" y="937444"/>
            <a:ext cx="4516906" cy="3003743"/>
          </a:xfrm>
          <a:prstGeom prst="ellipse">
            <a:avLst/>
          </a:prstGeom>
          <a:ln>
            <a:noFill/>
          </a:ln>
          <a:effectLst>
            <a:softEdge rad="112500"/>
          </a:effectLst>
        </p:spPr>
      </p:pic>
      <p:sp>
        <p:nvSpPr>
          <p:cNvPr id="3" name="CuadroTexto 2">
            <a:extLst>
              <a:ext uri="{FF2B5EF4-FFF2-40B4-BE49-F238E27FC236}">
                <a16:creationId xmlns:a16="http://schemas.microsoft.com/office/drawing/2014/main" xmlns="" id="{71624CCA-4634-48EE-86F0-6F2D3432BFFB}"/>
              </a:ext>
            </a:extLst>
          </p:cNvPr>
          <p:cNvSpPr txBox="1"/>
          <p:nvPr/>
        </p:nvSpPr>
        <p:spPr>
          <a:xfrm>
            <a:off x="0" y="-26634"/>
            <a:ext cx="7635943" cy="707886"/>
          </a:xfrm>
          <a:prstGeom prst="rect">
            <a:avLst/>
          </a:prstGeom>
          <a:noFill/>
        </p:spPr>
        <p:txBody>
          <a:bodyPr wrap="square">
            <a:spAutoFit/>
          </a:bodyPr>
          <a:lstStyle/>
          <a:p>
            <a:pPr algn="ctr"/>
            <a:r>
              <a:rPr lang="en-US" sz="4000" b="1">
                <a:ln w="19050">
                  <a:solidFill>
                    <a:schemeClr val="accent5"/>
                  </a:solidFill>
                  <a:prstDash val="solid"/>
                </a:ln>
                <a:solidFill>
                  <a:schemeClr val="accent3">
                    <a:lumMod val="20000"/>
                    <a:lumOff val="80000"/>
                  </a:schemeClr>
                </a:solidFill>
                <a:effectLst>
                  <a:outerShdw blurRad="38100" dist="22860" dir="5400000" algn="tl" rotWithShape="0">
                    <a:srgbClr val="000000">
                      <a:alpha val="30000"/>
                    </a:srgbClr>
                  </a:outerShdw>
                </a:effectLst>
              </a:rPr>
              <a:t>GOD AND EDUCATION IN ARTS</a:t>
            </a:r>
            <a:endParaRPr lang="es-ES" sz="4000" b="1" dirty="0">
              <a:ln w="19050">
                <a:solidFill>
                  <a:schemeClr val="accent5"/>
                </a:solidFill>
                <a:prstDash val="solid"/>
              </a:ln>
              <a:solidFill>
                <a:schemeClr val="accent3">
                  <a:lumMod val="20000"/>
                  <a:lumOff val="80000"/>
                </a:schemeClr>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xmlns="" id="{366C9210-AD07-4658-BC1A-1F4DCD7B11CC}"/>
              </a:ext>
            </a:extLst>
          </p:cNvPr>
          <p:cNvSpPr txBox="1"/>
          <p:nvPr/>
        </p:nvSpPr>
        <p:spPr>
          <a:xfrm>
            <a:off x="105944" y="568112"/>
            <a:ext cx="7475265" cy="369332"/>
          </a:xfrm>
          <a:prstGeom prst="rect">
            <a:avLst/>
          </a:prstGeom>
          <a:noFill/>
        </p:spPr>
        <p:txBody>
          <a:bodyPr wrap="square">
            <a:spAutoFit/>
          </a:bodyPr>
          <a:lstStyle/>
          <a:p>
            <a:pPr algn="ctr"/>
            <a:r>
              <a:rPr lang="es-ES" b="1">
                <a:solidFill>
                  <a:srgbClr val="FFFFBD"/>
                </a:solidFill>
                <a:effectLst>
                  <a:glow rad="127000">
                    <a:srgbClr val="A112A5"/>
                  </a:glow>
                </a:effectLst>
                <a:latin typeface="Comic Sans MS" panose="030F0702030302020204" pitchFamily="66" charset="0"/>
              </a:rPr>
              <a:t>“</a:t>
            </a:r>
            <a:r>
              <a:rPr lang="en-US" b="1">
                <a:solidFill>
                  <a:srgbClr val="FFFFBD"/>
                </a:solidFill>
                <a:effectLst>
                  <a:glow rad="127000">
                    <a:srgbClr val="A112A5"/>
                  </a:glow>
                </a:effectLst>
                <a:latin typeface="Comic Sans MS" panose="030F0702030302020204" pitchFamily="66" charset="0"/>
              </a:rPr>
              <a:t>He has made everything beautiful in its time.</a:t>
            </a:r>
            <a:r>
              <a:rPr lang="es-ES" b="1">
                <a:solidFill>
                  <a:srgbClr val="FFFFBD"/>
                </a:solidFill>
                <a:effectLst>
                  <a:glow rad="127000">
                    <a:srgbClr val="A112A5"/>
                  </a:glow>
                </a:effectLst>
                <a:latin typeface="Comic Sans MS" panose="030F0702030302020204" pitchFamily="66" charset="0"/>
              </a:rPr>
              <a:t>” </a:t>
            </a:r>
            <a:r>
              <a:rPr lang="es-ES" sz="1600" b="1">
                <a:solidFill>
                  <a:srgbClr val="FFFFBD"/>
                </a:solidFill>
                <a:effectLst>
                  <a:glow rad="127000">
                    <a:srgbClr val="A112A5"/>
                  </a:glow>
                </a:effectLst>
                <a:latin typeface="Comic Sans MS" panose="030F0702030302020204" pitchFamily="66" charset="0"/>
              </a:rPr>
              <a:t>(Ecclesiastes 3:11</a:t>
            </a:r>
            <a:r>
              <a:rPr lang="es-ES" sz="1600" b="1" dirty="0">
                <a:solidFill>
                  <a:srgbClr val="FFFFBD"/>
                </a:solidFill>
                <a:effectLst>
                  <a:glow rad="127000">
                    <a:srgbClr val="A112A5"/>
                  </a:glow>
                </a:effectLst>
                <a:latin typeface="Comic Sans MS" panose="030F0702030302020204" pitchFamily="66" charset="0"/>
              </a:rPr>
              <a:t>)</a:t>
            </a:r>
          </a:p>
        </p:txBody>
      </p:sp>
      <p:sp>
        <p:nvSpPr>
          <p:cNvPr id="6" name="CuadroTexto 5">
            <a:extLst>
              <a:ext uri="{FF2B5EF4-FFF2-40B4-BE49-F238E27FC236}">
                <a16:creationId xmlns:a16="http://schemas.microsoft.com/office/drawing/2014/main" xmlns="" id="{D41B1E63-3C2C-4CCE-8D5B-8B7D2AEC0756}"/>
              </a:ext>
            </a:extLst>
          </p:cNvPr>
          <p:cNvSpPr txBox="1"/>
          <p:nvPr/>
        </p:nvSpPr>
        <p:spPr>
          <a:xfrm>
            <a:off x="139338" y="1078760"/>
            <a:ext cx="4738547" cy="2939266"/>
          </a:xfrm>
          <a:prstGeom prst="rect">
            <a:avLst/>
          </a:prstGeom>
          <a:noFill/>
        </p:spPr>
        <p:txBody>
          <a:bodyPr wrap="square" rtlCol="0">
            <a:spAutoFit/>
          </a:bodyPr>
          <a:lstStyle/>
          <a:p>
            <a:pPr>
              <a:spcBef>
                <a:spcPts val="600"/>
              </a:spcBef>
            </a:pPr>
            <a:r>
              <a:rPr lang="en-US" sz="2000" b="1"/>
              <a:t>Sin entered the world thousands of years ago. However, we can still find beauty in nature. Even in the microscopic world, like in the symmetry of a snowflake.</a:t>
            </a:r>
            <a:endParaRPr lang="es-ES" sz="2000" b="1" dirty="0"/>
          </a:p>
          <a:p>
            <a:pPr>
              <a:spcBef>
                <a:spcPts val="600"/>
              </a:spcBef>
            </a:pPr>
            <a:r>
              <a:rPr lang="en-US" sz="2000" b="1"/>
              <a:t>God is the source of beauty. He loves physical and spiritual beauty. He values the beauty of a converted character, and He wants to be worshipped “in the beauty of holiness.” (Salmo 96:9)</a:t>
            </a:r>
            <a:endParaRPr lang="es-ES" sz="2000" b="1" dirty="0"/>
          </a:p>
        </p:txBody>
      </p:sp>
      <p:pic>
        <p:nvPicPr>
          <p:cNvPr id="2" name="Imagen 1">
            <a:extLst>
              <a:ext uri="{FF2B5EF4-FFF2-40B4-BE49-F238E27FC236}">
                <a16:creationId xmlns:a16="http://schemas.microsoft.com/office/drawing/2014/main" xmlns="" id="{1BDC423E-0184-48CD-B514-CD6C9BC2A6E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671455" y="98160"/>
            <a:ext cx="1368716" cy="982791"/>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pic>
        <p:nvPicPr>
          <p:cNvPr id="9" name="Imagen 8">
            <a:extLst>
              <a:ext uri="{FF2B5EF4-FFF2-40B4-BE49-F238E27FC236}">
                <a16:creationId xmlns:a16="http://schemas.microsoft.com/office/drawing/2014/main" xmlns="" id="{DD2EA0D4-DDC4-461E-9FD6-42EA6B4C4FAE}"/>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2"/>
          <a:stretch/>
        </p:blipFill>
        <p:spPr>
          <a:xfrm>
            <a:off x="139338" y="4163199"/>
            <a:ext cx="2231992" cy="2597824"/>
          </a:xfrm>
          <a:prstGeom prst="rect">
            <a:avLst/>
          </a:prstGeom>
          <a:ln w="38100" cap="sq">
            <a:solidFill>
              <a:schemeClr val="accent2">
                <a:lumMod val="20000"/>
                <a:lumOff val="80000"/>
              </a:schemeClr>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xmlns="" id="{218E2457-F417-438C-8678-0CBCF5EAB885}"/>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2755386" y="4192595"/>
            <a:ext cx="1741714" cy="879566"/>
          </a:xfrm>
          <a:prstGeom prst="snip2DiagRect">
            <a:avLst>
              <a:gd name="adj1" fmla="val 1312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xmlns="" id="{4F3CE97B-3F5C-40A4-A427-0D3CF7795AE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573234" y="5181508"/>
            <a:ext cx="2106019" cy="1579514"/>
          </a:xfrm>
          <a:prstGeom prst="snip2DiagRect">
            <a:avLst>
              <a:gd name="adj1" fmla="val 21358"/>
              <a:gd name="adj2" fmla="val 18353"/>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xmlns="" id="{99CE987C-F8EB-4C5F-8D99-26CE513B7348}"/>
              </a:ext>
            </a:extLst>
          </p:cNvPr>
          <p:cNvSpPr txBox="1"/>
          <p:nvPr/>
        </p:nvSpPr>
        <p:spPr>
          <a:xfrm>
            <a:off x="4855031" y="3882719"/>
            <a:ext cx="4225529" cy="2939266"/>
          </a:xfrm>
          <a:prstGeom prst="rect">
            <a:avLst/>
          </a:prstGeom>
          <a:noFill/>
        </p:spPr>
        <p:txBody>
          <a:bodyPr wrap="square">
            <a:spAutoFit/>
          </a:bodyPr>
          <a:lstStyle/>
          <a:p>
            <a:pPr>
              <a:spcBef>
                <a:spcPts val="600"/>
              </a:spcBef>
            </a:pPr>
            <a:r>
              <a:rPr lang="en-US" sz="2000" b="1"/>
              <a:t>Nevertheless, not everything beautiful is also good. Solomon warned us about sinful people: “Do not lust after her beauty in your heart”, because he/she will drag you to sin (Proverbs 6:25).</a:t>
            </a:r>
            <a:endParaRPr lang="es-ES" sz="2000" b="1" dirty="0"/>
          </a:p>
          <a:p>
            <a:pPr>
              <a:spcBef>
                <a:spcPts val="600"/>
              </a:spcBef>
            </a:pPr>
            <a:r>
              <a:rPr lang="en-US" sz="2000" b="1"/>
              <a:t>Eve learnt this the hard way. Not all that is “pleasant to the eyes” and “desirable” is also good (Genesis 3:6).</a:t>
            </a:r>
            <a:endParaRPr lang="es-ES" sz="2000" b="1" dirty="0"/>
          </a:p>
        </p:txBody>
      </p:sp>
    </p:spTree>
    <p:extLst>
      <p:ext uri="{BB962C8B-B14F-4D97-AF65-F5344CB8AC3E}">
        <p14:creationId xmlns:p14="http://schemas.microsoft.com/office/powerpoint/2010/main" val="58645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8)">
                                      <p:cBhvr>
                                        <p:cTn id="21" dur="1000"/>
                                        <p:tgtEl>
                                          <p:spTgt spid="7"/>
                                        </p:tgtEl>
                                      </p:cBhvr>
                                    </p:animEffect>
                                  </p:childTnLst>
                                </p:cTn>
                              </p:par>
                              <p:par>
                                <p:cTn id="22" presetID="2" presetClass="entr" presetSubtype="12"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left)">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0-#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left)">
                                      <p:cBhvr>
                                        <p:cTn id="39" dur="500"/>
                                        <p:tgtEl>
                                          <p:spTgt spid="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7" dur="1000" fill="hold"/>
                                        <p:tgtEl>
                                          <p:spTgt spid="11"/>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1"/>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Effect transition="in" filter="wipe(left)">
                                      <p:cBhvr>
                                        <p:cTn id="55" dur="500"/>
                                        <p:tgtEl>
                                          <p:spTgt spid="1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63" dur="1000" fill="hold"/>
                                        <p:tgtEl>
                                          <p:spTgt spid="15"/>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15"/>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12">
                                            <p:txEl>
                                              <p:pRg st="1" end="1"/>
                                            </p:txEl>
                                          </p:spTgt>
                                        </p:tgtEl>
                                        <p:attrNameLst>
                                          <p:attrName>style.visibility</p:attrName>
                                        </p:attrNameLst>
                                      </p:cBhvr>
                                      <p:to>
                                        <p:strVal val="visible"/>
                                      </p:to>
                                    </p:set>
                                    <p:animEffect transition="in" filter="wipe(left)">
                                      <p:cBhvr>
                                        <p:cTn id="7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DA4A063-4719-4291-979B-0C14D73D085D}"/>
              </a:ext>
            </a:extLst>
          </p:cNvPr>
          <p:cNvSpPr txBox="1"/>
          <p:nvPr/>
        </p:nvSpPr>
        <p:spPr>
          <a:xfrm>
            <a:off x="2610196" y="1694286"/>
            <a:ext cx="5959434" cy="4832092"/>
          </a:xfrm>
          <a:prstGeom prst="rect">
            <a:avLst/>
          </a:prstGeom>
          <a:noFill/>
        </p:spPr>
        <p:txBody>
          <a:bodyPr wrap="square">
            <a:spAutoFit/>
          </a:bodyPr>
          <a:lstStyle/>
          <a:p>
            <a:pPr>
              <a:spcBef>
                <a:spcPts val="600"/>
              </a:spcBef>
            </a:pPr>
            <a:r>
              <a:rPr lang="es-ES" sz="2800">
                <a:latin typeface="Cooper Black" panose="0208090404030B020404" pitchFamily="18" charset="0"/>
              </a:rPr>
              <a:t>“</a:t>
            </a:r>
            <a:r>
              <a:rPr lang="en-US" sz="2800">
                <a:latin typeface="Cooper Black" panose="0208090404030B020404" pitchFamily="18" charset="0"/>
              </a:rPr>
              <a:t>He who placed the pearls in the ocean and the amethyst and the chrysolite among the rocks is a lover of the beautiful. The sun rising in the heavens is the representative of Him who is the light and life of all that He has made. All the brightness and beauty that adorn the earth and light up the heavens speak of God.</a:t>
            </a:r>
            <a:r>
              <a:rPr lang="es-ES" sz="2800">
                <a:latin typeface="Cooper Black" panose="0208090404030B020404" pitchFamily="18" charset="0"/>
              </a:rPr>
              <a:t>”</a:t>
            </a:r>
            <a:endParaRPr lang="es-ES" sz="28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A80A09B6-CCFE-4163-8487-DF2D20855D89}"/>
              </a:ext>
            </a:extLst>
          </p:cNvPr>
          <p:cNvSpPr txBox="1"/>
          <p:nvPr/>
        </p:nvSpPr>
        <p:spPr>
          <a:xfrm>
            <a:off x="5870049" y="6296298"/>
            <a:ext cx="3110339" cy="369332"/>
          </a:xfrm>
          <a:prstGeom prst="rect">
            <a:avLst/>
          </a:prstGeom>
          <a:noFill/>
        </p:spPr>
        <p:txBody>
          <a:bodyPr wrap="none" rtlCol="0">
            <a:spAutoFit/>
          </a:bodyPr>
          <a:lstStyle/>
          <a:p>
            <a:pPr algn="r"/>
            <a:r>
              <a:rPr lang="en-US" b="1"/>
              <a:t>E.G.W. (My Life Today, June 20)</a:t>
            </a:r>
            <a:endParaRPr lang="es-ES" b="1" dirty="0"/>
          </a:p>
        </p:txBody>
      </p:sp>
    </p:spTree>
    <p:extLst>
      <p:ext uri="{BB962C8B-B14F-4D97-AF65-F5344CB8AC3E}">
        <p14:creationId xmlns:p14="http://schemas.microsoft.com/office/powerpoint/2010/main" val="150751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E06B867-FE67-4273-8998-F201A12E70C9}"/>
              </a:ext>
            </a:extLst>
          </p:cNvPr>
          <p:cNvSpPr txBox="1"/>
          <p:nvPr/>
        </p:nvSpPr>
        <p:spPr>
          <a:xfrm>
            <a:off x="0" y="-69672"/>
            <a:ext cx="9144000" cy="769441"/>
          </a:xfrm>
          <a:prstGeom prst="rect">
            <a:avLst/>
          </a:prstGeom>
          <a:noFill/>
        </p:spPr>
        <p:txBody>
          <a:bodyPr wrap="square">
            <a:spAutoFit/>
          </a:bodyPr>
          <a:lstStyle/>
          <a:p>
            <a:pPr algn="ctr"/>
            <a:r>
              <a:rPr lang="es-ES" sz="4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AVOIDING COMMON MISTAKES</a:t>
            </a:r>
            <a:endParaRPr lang="es-E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xmlns="" id="{5AAB9301-66D5-4B4E-8E8F-4A346EC0D52F}"/>
              </a:ext>
            </a:extLst>
          </p:cNvPr>
          <p:cNvSpPr txBox="1"/>
          <p:nvPr/>
        </p:nvSpPr>
        <p:spPr>
          <a:xfrm>
            <a:off x="692331" y="592907"/>
            <a:ext cx="7759337" cy="646331"/>
          </a:xfrm>
          <a:prstGeom prst="rect">
            <a:avLst/>
          </a:prstGeom>
          <a:noFill/>
        </p:spPr>
        <p:txBody>
          <a:bodyPr wrap="square">
            <a:spAutoFit/>
          </a:bodyPr>
          <a:lstStyle/>
          <a:p>
            <a:r>
              <a:rPr lang="es-ES" b="1">
                <a:solidFill>
                  <a:srgbClr val="F9E5B9"/>
                </a:solidFill>
                <a:effectLst>
                  <a:outerShdw blurRad="38100" dist="38100" dir="2700000" algn="tl">
                    <a:srgbClr val="000000">
                      <a:alpha val="43137"/>
                    </a:srgbClr>
                  </a:outerShdw>
                </a:effectLst>
                <a:latin typeface="Comic Sans MS" panose="030F0702030302020204" pitchFamily="66" charset="0"/>
              </a:rPr>
              <a:t>“</a:t>
            </a:r>
            <a:r>
              <a:rPr lang="en-US" b="1">
                <a:solidFill>
                  <a:srgbClr val="F9E5B9"/>
                </a:solidFill>
                <a:effectLst>
                  <a:outerShdw blurRad="38100" dist="38100" dir="2700000" algn="tl">
                    <a:srgbClr val="000000">
                      <a:alpha val="43137"/>
                    </a:srgbClr>
                  </a:outerShdw>
                </a:effectLst>
                <a:latin typeface="Comic Sans MS" panose="030F0702030302020204" pitchFamily="66" charset="0"/>
              </a:rPr>
              <a:t>O Timothy! Guard what was committed to your trust, avoiding […] contradictions of what is falsely called knowledge.</a:t>
            </a:r>
            <a:r>
              <a:rPr lang="es-ES" b="1">
                <a:solidFill>
                  <a:srgbClr val="F9E5B9"/>
                </a:solidFill>
                <a:effectLst>
                  <a:outerShdw blurRad="38100" dist="38100" dir="2700000" algn="tl">
                    <a:srgbClr val="000000">
                      <a:alpha val="43137"/>
                    </a:srgbClr>
                  </a:outerShdw>
                </a:effectLst>
                <a:latin typeface="Comic Sans MS" panose="030F0702030302020204" pitchFamily="66" charset="0"/>
              </a:rPr>
              <a:t>” </a:t>
            </a:r>
            <a:r>
              <a:rPr lang="es-ES" sz="1600" b="1">
                <a:solidFill>
                  <a:srgbClr val="F9E5B9"/>
                </a:solidFill>
                <a:effectLst>
                  <a:outerShdw blurRad="38100" dist="38100" dir="2700000" algn="tl">
                    <a:srgbClr val="000000">
                      <a:alpha val="43137"/>
                    </a:srgbClr>
                  </a:outerShdw>
                </a:effectLst>
                <a:latin typeface="Comic Sans MS" panose="030F0702030302020204" pitchFamily="66" charset="0"/>
              </a:rPr>
              <a:t>(1 Timothy </a:t>
            </a:r>
            <a:r>
              <a:rPr lang="es-ES" sz="1600" b="1" dirty="0">
                <a:solidFill>
                  <a:srgbClr val="F9E5B9"/>
                </a:solidFill>
                <a:effectLst>
                  <a:outerShdw blurRad="38100" dist="38100" dir="2700000" algn="tl">
                    <a:srgbClr val="000000">
                      <a:alpha val="43137"/>
                    </a:srgbClr>
                  </a:outerShdw>
                </a:effectLst>
                <a:latin typeface="Comic Sans MS" panose="030F0702030302020204" pitchFamily="66" charset="0"/>
              </a:rPr>
              <a:t>6:20)</a:t>
            </a:r>
            <a:endParaRPr lang="es-ES" b="1" dirty="0">
              <a:solidFill>
                <a:srgbClr val="F9E5B9"/>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E4AB5D48-1AF3-48E2-87D5-88658D3D8A22}"/>
              </a:ext>
            </a:extLst>
          </p:cNvPr>
          <p:cNvSpPr txBox="1"/>
          <p:nvPr/>
        </p:nvSpPr>
        <p:spPr>
          <a:xfrm>
            <a:off x="1704513" y="1297479"/>
            <a:ext cx="5451876" cy="1015663"/>
          </a:xfrm>
          <a:prstGeom prst="rect">
            <a:avLst/>
          </a:prstGeom>
          <a:noFill/>
        </p:spPr>
        <p:txBody>
          <a:bodyPr wrap="square" rtlCol="0">
            <a:spAutoFit/>
          </a:bodyPr>
          <a:lstStyle/>
          <a:p>
            <a:pPr>
              <a:spcBef>
                <a:spcPts val="600"/>
              </a:spcBef>
            </a:pPr>
            <a:r>
              <a:rPr lang="en-US" sz="2000" b="1"/>
              <a:t>Because of the innate evil in sinful humans, science and art have been used for wicked purposes too frequently.</a:t>
            </a:r>
            <a:endParaRPr lang="es-ES" sz="2000" b="1" dirty="0"/>
          </a:p>
        </p:txBody>
      </p:sp>
      <p:pic>
        <p:nvPicPr>
          <p:cNvPr id="2" name="Imagen 1">
            <a:extLst>
              <a:ext uri="{FF2B5EF4-FFF2-40B4-BE49-F238E27FC236}">
                <a16:creationId xmlns:a16="http://schemas.microsoft.com/office/drawing/2014/main" xmlns="" id="{E73A1D98-8535-43AB-A0E3-E631DE8D878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927660" y="1387713"/>
            <a:ext cx="2030895" cy="15231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Imagen 3">
            <a:extLst>
              <a:ext uri="{FF2B5EF4-FFF2-40B4-BE49-F238E27FC236}">
                <a16:creationId xmlns:a16="http://schemas.microsoft.com/office/drawing/2014/main" xmlns="" id="{2F72207B-47B1-4E35-BDC6-4558D7DFAC49}"/>
              </a:ext>
            </a:extLst>
          </p:cNvPr>
          <p:cNvPicPr>
            <a:picLocks noChangeAspect="1"/>
          </p:cNvPicPr>
          <p:nvPr/>
        </p:nvPicPr>
        <p:blipFill>
          <a:blip r:embed="rId4"/>
          <a:stretch>
            <a:fillRect/>
          </a:stretch>
        </p:blipFill>
        <p:spPr>
          <a:xfrm>
            <a:off x="5702591" y="3068605"/>
            <a:ext cx="3255964" cy="2294866"/>
          </a:xfrm>
          <a:prstGeom prst="roundRect">
            <a:avLst>
              <a:gd name="adj" fmla="val 4167"/>
            </a:avLst>
          </a:prstGeom>
          <a:solidFill>
            <a:srgbClr val="FFFFFF"/>
          </a:solidFill>
          <a:ln w="76200" cap="sq">
            <a:solidFill>
              <a:schemeClr val="bg1">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xmlns="" id="{313D987F-919C-4FA4-AABE-2D2FF6CBC8B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85443" y="5252408"/>
            <a:ext cx="3602786" cy="1487715"/>
          </a:xfrm>
          <a:prstGeom prst="rect">
            <a:avLst/>
          </a:prstGeom>
          <a:ln>
            <a:noFill/>
          </a:ln>
          <a:effectLst>
            <a:outerShdw blurRad="190500" algn="tl" rotWithShape="0">
              <a:srgbClr val="000000">
                <a:alpha val="70000"/>
              </a:srgbClr>
            </a:outerShdw>
          </a:effectLst>
        </p:spPr>
      </p:pic>
      <p:pic>
        <p:nvPicPr>
          <p:cNvPr id="9" name="Imagen 8">
            <a:extLst>
              <a:ext uri="{FF2B5EF4-FFF2-40B4-BE49-F238E27FC236}">
                <a16:creationId xmlns:a16="http://schemas.microsoft.com/office/drawing/2014/main" xmlns="" id="{AB42E14A-AFDF-4619-937C-FE1C22CE1D1A}"/>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20056" y="1378582"/>
            <a:ext cx="1404558" cy="936714"/>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xmlns="" id="{0E63E07D-C307-492F-9C5C-268E33A84936}"/>
              </a:ext>
            </a:extLst>
          </p:cNvPr>
          <p:cNvSpPr txBox="1"/>
          <p:nvPr/>
        </p:nvSpPr>
        <p:spPr>
          <a:xfrm>
            <a:off x="185445" y="2313142"/>
            <a:ext cx="5527378" cy="2939266"/>
          </a:xfrm>
          <a:prstGeom prst="rect">
            <a:avLst/>
          </a:prstGeom>
          <a:noFill/>
        </p:spPr>
        <p:txBody>
          <a:bodyPr wrap="square">
            <a:spAutoFit/>
          </a:bodyPr>
          <a:lstStyle/>
          <a:p>
            <a:pPr>
              <a:spcBef>
                <a:spcPts val="600"/>
              </a:spcBef>
            </a:pPr>
            <a:r>
              <a:rPr lang="en-US" sz="2000" b="1"/>
              <a:t>The scientific discoveries that make our lives easier have also been used for warlike purposes. Art forms like painting, photography, or cinema have been corrupted by avarice, the love of money, or self-satisfaction.</a:t>
            </a:r>
            <a:endParaRPr lang="es-ES" sz="2000" b="1" dirty="0"/>
          </a:p>
          <a:p>
            <a:pPr>
              <a:spcBef>
                <a:spcPts val="600"/>
              </a:spcBef>
            </a:pPr>
            <a:r>
              <a:rPr lang="en-US" sz="2000" b="1"/>
              <a:t>On the other hand, science has not always been completely right. For example, the experts believed the Earth was the center of our universe many years ago.</a:t>
            </a:r>
            <a:endParaRPr lang="es-ES" sz="2000" b="1" dirty="0"/>
          </a:p>
        </p:txBody>
      </p:sp>
      <p:sp>
        <p:nvSpPr>
          <p:cNvPr id="13" name="CuadroTexto 12">
            <a:extLst>
              <a:ext uri="{FF2B5EF4-FFF2-40B4-BE49-F238E27FC236}">
                <a16:creationId xmlns:a16="http://schemas.microsoft.com/office/drawing/2014/main" xmlns="" id="{AED8536C-5F8E-4443-B1E1-35AF25FF6495}"/>
              </a:ext>
            </a:extLst>
          </p:cNvPr>
          <p:cNvSpPr txBox="1"/>
          <p:nvPr/>
        </p:nvSpPr>
        <p:spPr>
          <a:xfrm>
            <a:off x="3910149" y="5416684"/>
            <a:ext cx="5133703" cy="1323439"/>
          </a:xfrm>
          <a:prstGeom prst="rect">
            <a:avLst/>
          </a:prstGeom>
          <a:noFill/>
        </p:spPr>
        <p:txBody>
          <a:bodyPr wrap="square">
            <a:spAutoFit/>
          </a:bodyPr>
          <a:lstStyle/>
          <a:p>
            <a:pPr>
              <a:spcBef>
                <a:spcPts val="600"/>
              </a:spcBef>
            </a:pPr>
            <a:r>
              <a:rPr lang="en-US" sz="2000" b="1"/>
              <a:t>Therefore, Paul warned us from having unquestioning faith in our knowledge, but to pursue “righteousness, godliness, faith, love, patience, gentleness.” (1Tim. 6:11)</a:t>
            </a:r>
            <a:endParaRPr lang="es-ES" sz="2000" b="1" dirty="0"/>
          </a:p>
        </p:txBody>
      </p:sp>
    </p:spTree>
    <p:extLst>
      <p:ext uri="{BB962C8B-B14F-4D97-AF65-F5344CB8AC3E}">
        <p14:creationId xmlns:p14="http://schemas.microsoft.com/office/powerpoint/2010/main" val="58802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wipe(left)">
                                      <p:cBhvr>
                                        <p:cTn id="38" dur="500"/>
                                        <p:tgtEl>
                                          <p:spTgt spid="1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Effect transition="in" filter="wipe(left)">
                                      <p:cBhvr>
                                        <p:cTn id="49" dur="500"/>
                                        <p:tgtEl>
                                          <p:spTgt spid="11">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uiExpand="1"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5CEC8F6-4C10-493E-9BD6-C3B039A0572B}"/>
              </a:ext>
            </a:extLst>
          </p:cNvPr>
          <p:cNvSpPr txBox="1"/>
          <p:nvPr/>
        </p:nvSpPr>
        <p:spPr>
          <a:xfrm>
            <a:off x="0" y="-69672"/>
            <a:ext cx="9144000" cy="769441"/>
          </a:xfrm>
          <a:prstGeom prst="rect">
            <a:avLst/>
          </a:prstGeom>
          <a:noFill/>
        </p:spPr>
        <p:txBody>
          <a:bodyPr wrap="square">
            <a:spAutoFit/>
          </a:bodyPr>
          <a:lstStyle/>
          <a:p>
            <a:pPr algn="ctr"/>
            <a:r>
              <a:rPr lang="es-ES" sz="4400" b="1">
                <a:ln w="6600">
                  <a:solidFill>
                    <a:srgbClr val="BF5D7C"/>
                  </a:solidFill>
                  <a:prstDash val="solid"/>
                </a:ln>
                <a:solidFill>
                  <a:srgbClr val="FFFFFF"/>
                </a:solidFill>
                <a:effectLst>
                  <a:outerShdw dist="38100" dir="2700000" algn="tl" rotWithShape="0">
                    <a:srgbClr val="BF5D7C"/>
                  </a:outerShdw>
                </a:effectLst>
              </a:rPr>
              <a:t>SEEKING EXCELLENCE</a:t>
            </a:r>
            <a:endParaRPr lang="es-ES" sz="4400" b="1" dirty="0">
              <a:ln w="6600">
                <a:solidFill>
                  <a:srgbClr val="BF5D7C"/>
                </a:solidFill>
                <a:prstDash val="solid"/>
              </a:ln>
              <a:solidFill>
                <a:srgbClr val="FFFFFF"/>
              </a:solidFill>
              <a:effectLst>
                <a:outerShdw dist="38100" dir="2700000" algn="tl" rotWithShape="0">
                  <a:srgbClr val="BF5D7C"/>
                </a:outerShdw>
              </a:effectLst>
            </a:endParaRPr>
          </a:p>
        </p:txBody>
      </p:sp>
      <p:sp>
        <p:nvSpPr>
          <p:cNvPr id="5" name="CuadroTexto 4">
            <a:extLst>
              <a:ext uri="{FF2B5EF4-FFF2-40B4-BE49-F238E27FC236}">
                <a16:creationId xmlns:a16="http://schemas.microsoft.com/office/drawing/2014/main" xmlns="" id="{B47FF682-4D3F-4E1B-8BE7-5AE85DFA908E}"/>
              </a:ext>
            </a:extLst>
          </p:cNvPr>
          <p:cNvSpPr txBox="1"/>
          <p:nvPr/>
        </p:nvSpPr>
        <p:spPr>
          <a:xfrm>
            <a:off x="2227460" y="603565"/>
            <a:ext cx="4689081" cy="923330"/>
          </a:xfrm>
          <a:prstGeom prst="rect">
            <a:avLst/>
          </a:prstGeom>
          <a:noFill/>
        </p:spPr>
        <p:txBody>
          <a:bodyPr wrap="square">
            <a:spAutoFit/>
          </a:bodyPr>
          <a:lstStyle/>
          <a:p>
            <a:pPr algn="ctr"/>
            <a:r>
              <a:rPr lang="es-ES" b="1">
                <a:solidFill>
                  <a:schemeClr val="accent2">
                    <a:lumMod val="50000"/>
                  </a:schemeClr>
                </a:solidFill>
                <a:latin typeface="Comic Sans MS" panose="030F0702030302020204" pitchFamily="66" charset="0"/>
              </a:rPr>
              <a:t>“</a:t>
            </a:r>
            <a:r>
              <a:rPr lang="en-US" b="1">
                <a:solidFill>
                  <a:schemeClr val="accent2">
                    <a:lumMod val="50000"/>
                  </a:schemeClr>
                </a:solidFill>
                <a:latin typeface="Comic Sans MS" panose="030F0702030302020204" pitchFamily="66" charset="0"/>
              </a:rPr>
              <a:t>But earnestly desire the best gifts. And yet I show you a more excellent way.</a:t>
            </a:r>
            <a:r>
              <a:rPr lang="es-ES" b="1">
                <a:solidFill>
                  <a:schemeClr val="accent2">
                    <a:lumMod val="50000"/>
                  </a:schemeClr>
                </a:solidFill>
                <a:latin typeface="Comic Sans MS" panose="030F0702030302020204" pitchFamily="66" charset="0"/>
              </a:rPr>
              <a:t>” </a:t>
            </a:r>
            <a:r>
              <a:rPr lang="es-ES" sz="1600" b="1">
                <a:solidFill>
                  <a:schemeClr val="accent2">
                    <a:lumMod val="50000"/>
                  </a:schemeClr>
                </a:solidFill>
                <a:latin typeface="Comic Sans MS" panose="030F0702030302020204" pitchFamily="66" charset="0"/>
              </a:rPr>
              <a:t>(1 Corinthians </a:t>
            </a:r>
            <a:r>
              <a:rPr lang="es-ES" sz="1600" b="1" dirty="0">
                <a:solidFill>
                  <a:schemeClr val="accent2">
                    <a:lumMod val="50000"/>
                  </a:schemeClr>
                </a:solidFill>
                <a:latin typeface="Comic Sans MS" panose="030F0702030302020204" pitchFamily="66" charset="0"/>
              </a:rPr>
              <a:t>12:31)</a:t>
            </a:r>
            <a:endParaRPr lang="es-ES"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0B0B89A1-AA4A-4DFF-BE72-29E577970649}"/>
              </a:ext>
            </a:extLst>
          </p:cNvPr>
          <p:cNvSpPr txBox="1"/>
          <p:nvPr/>
        </p:nvSpPr>
        <p:spPr>
          <a:xfrm>
            <a:off x="1742798" y="1742825"/>
            <a:ext cx="5711741" cy="4847481"/>
          </a:xfrm>
          <a:prstGeom prst="rect">
            <a:avLst/>
          </a:prstGeom>
          <a:noFill/>
        </p:spPr>
        <p:txBody>
          <a:bodyPr wrap="square" rtlCol="0">
            <a:spAutoFit/>
          </a:bodyPr>
          <a:lstStyle/>
          <a:p>
            <a:pPr>
              <a:spcBef>
                <a:spcPts val="600"/>
              </a:spcBef>
            </a:pPr>
            <a:r>
              <a:rPr lang="en-US" sz="2100" b="1"/>
              <a:t>Students of the arts and sciences utilize their talents to gain knowledge and to pursue excellence in their studies. We can be capable of artistic brilliance and scientific breakthroughs because of knowledge and ability.</a:t>
            </a:r>
            <a:endParaRPr lang="es-ES" sz="2100" b="1" dirty="0"/>
          </a:p>
          <a:p>
            <a:pPr>
              <a:spcBef>
                <a:spcPts val="600"/>
              </a:spcBef>
            </a:pPr>
            <a:r>
              <a:rPr lang="en-US" sz="2100" b="1"/>
              <a:t>True excellence can be achieved by using all that knowledge in a wise way. And “the fear of the Lord is the beginning of knowledge.” </a:t>
            </a:r>
            <a:br>
              <a:rPr lang="en-US" sz="2100" b="1"/>
            </a:br>
            <a:r>
              <a:rPr lang="en-US" sz="2100" b="1"/>
              <a:t>(Proverbs 1:7)</a:t>
            </a:r>
            <a:endParaRPr lang="es-ES" sz="2100" b="1" dirty="0"/>
          </a:p>
          <a:p>
            <a:pPr>
              <a:spcBef>
                <a:spcPts val="600"/>
              </a:spcBef>
            </a:pPr>
            <a:r>
              <a:rPr lang="en-US" sz="2100" b="1"/>
              <a:t>God gives us the Holy Spirit so we can achieve wisdom, knowledge, and artistry (Exodus 35:31).</a:t>
            </a:r>
            <a:endParaRPr lang="es-ES" sz="2100" b="1" dirty="0"/>
          </a:p>
          <a:p>
            <a:pPr>
              <a:spcBef>
                <a:spcPts val="600"/>
              </a:spcBef>
            </a:pPr>
            <a:r>
              <a:rPr lang="en-US" sz="2100" b="1"/>
              <a:t>This way we’ll be able to distinguish good from evil, and to apply our scientific and artistic knowledge correctly.</a:t>
            </a:r>
            <a:endParaRPr lang="es-ES" sz="2100" b="1" dirty="0"/>
          </a:p>
        </p:txBody>
      </p:sp>
      <p:pic>
        <p:nvPicPr>
          <p:cNvPr id="4" name="Imagen 3">
            <a:extLst>
              <a:ext uri="{FF2B5EF4-FFF2-40B4-BE49-F238E27FC236}">
                <a16:creationId xmlns:a16="http://schemas.microsoft.com/office/drawing/2014/main" xmlns="" id="{1DFBABFB-5B5E-4159-991C-620DEAF93F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90477" y="2698356"/>
            <a:ext cx="1494585" cy="1925888"/>
          </a:xfrm>
          <a:prstGeom prst="round2DiagRect">
            <a:avLst>
              <a:gd name="adj1" fmla="val 16667"/>
              <a:gd name="adj2" fmla="val 15149"/>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Imagen 7">
            <a:extLst>
              <a:ext uri="{FF2B5EF4-FFF2-40B4-BE49-F238E27FC236}">
                <a16:creationId xmlns:a16="http://schemas.microsoft.com/office/drawing/2014/main" xmlns="" id="{57029EF2-E288-4487-A5B8-161D9CA55EB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6733" y="567176"/>
            <a:ext cx="1517270" cy="1940876"/>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Imagen 9">
            <a:extLst>
              <a:ext uri="{FF2B5EF4-FFF2-40B4-BE49-F238E27FC236}">
                <a16:creationId xmlns:a16="http://schemas.microsoft.com/office/drawing/2014/main" xmlns="" id="{A9D93151-0852-41DA-A7DA-6B961747FF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4074" y="4815239"/>
            <a:ext cx="1501591" cy="1925888"/>
          </a:xfrm>
          <a:prstGeom prst="round2DiagRect">
            <a:avLst>
              <a:gd name="adj1" fmla="val 0"/>
              <a:gd name="adj2" fmla="val 13919"/>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2" name="Imagen 11">
            <a:extLst>
              <a:ext uri="{FF2B5EF4-FFF2-40B4-BE49-F238E27FC236}">
                <a16:creationId xmlns:a16="http://schemas.microsoft.com/office/drawing/2014/main" xmlns="" id="{2770417F-86D8-469D-858F-C4BC947D260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9570" y="2691207"/>
            <a:ext cx="1505904" cy="1940877"/>
          </a:xfrm>
          <a:prstGeom prst="round2DiagRect">
            <a:avLst>
              <a:gd name="adj1" fmla="val 16667"/>
              <a:gd name="adj2" fmla="val 13879"/>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0" name="Imagen 19">
            <a:extLst>
              <a:ext uri="{FF2B5EF4-FFF2-40B4-BE49-F238E27FC236}">
                <a16:creationId xmlns:a16="http://schemas.microsoft.com/office/drawing/2014/main" xmlns="" id="{414C92FF-18FF-44B2-BC80-237B2E89D21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490477" y="4814549"/>
            <a:ext cx="1498746" cy="1940876"/>
          </a:xfrm>
          <a:prstGeom prst="round2DiagRect">
            <a:avLst>
              <a:gd name="adj1" fmla="val 0"/>
              <a:gd name="adj2" fmla="val 13364"/>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2" name="Imagen 21">
            <a:extLst>
              <a:ext uri="{FF2B5EF4-FFF2-40B4-BE49-F238E27FC236}">
                <a16:creationId xmlns:a16="http://schemas.microsoft.com/office/drawing/2014/main" xmlns="" id="{DF9F88E5-20F5-431A-ACA2-C379DA8FA5D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523335" y="567177"/>
            <a:ext cx="1455202" cy="1940875"/>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34170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1000"/>
                                        <p:tgtEl>
                                          <p:spTgt spid="5"/>
                                        </p:tgtEl>
                                      </p:cBhvr>
                                    </p:animEffect>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5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25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50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50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wipe(left)">
                                      <p:cBhvr>
                                        <p:cTn id="52" dur="5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wipe(left)">
                                      <p:cBhvr>
                                        <p:cTn id="57" dur="500"/>
                                        <p:tgtEl>
                                          <p:spTgt spid="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wipe(left)">
                                      <p:cBhvr>
                                        <p:cTn id="62" dur="500"/>
                                        <p:tgtEl>
                                          <p:spTgt spid="6">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animEffect transition="in" filter="wipe(left)">
                                      <p:cBhvr>
                                        <p:cTn id="6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FA77448-7638-4CBD-B470-4D0D31AB87E6}"/>
              </a:ext>
            </a:extLst>
          </p:cNvPr>
          <p:cNvSpPr txBox="1"/>
          <p:nvPr/>
        </p:nvSpPr>
        <p:spPr>
          <a:xfrm>
            <a:off x="0" y="-26127"/>
            <a:ext cx="9143999" cy="707886"/>
          </a:xfrm>
          <a:prstGeom prst="rect">
            <a:avLst/>
          </a:prstGeom>
          <a:noFill/>
        </p:spPr>
        <p:txBody>
          <a:bodyPr wrap="square">
            <a:spAutoFit/>
          </a:bodyPr>
          <a:lstStyle/>
          <a:p>
            <a:pPr algn="ctr"/>
            <a:r>
              <a:rPr lang="en-US" sz="4000" b="1">
                <a:ln w="12700">
                  <a:solidFill>
                    <a:schemeClr val="tx1"/>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CONFLICTS BETWEEN FAITH AND SCIENCE</a:t>
            </a:r>
            <a:endParaRPr lang="es-ES" sz="4000" b="1" dirty="0">
              <a:ln w="12700">
                <a:solidFill>
                  <a:schemeClr val="tx1"/>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xmlns="" id="{00B8C71E-A0B9-41DC-BB62-4E5CB5CFA36E}"/>
              </a:ext>
            </a:extLst>
          </p:cNvPr>
          <p:cNvSpPr txBox="1"/>
          <p:nvPr/>
        </p:nvSpPr>
        <p:spPr>
          <a:xfrm>
            <a:off x="61990" y="791001"/>
            <a:ext cx="6056178" cy="615553"/>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s-ES" sz="1700" b="1">
                <a:solidFill>
                  <a:schemeClr val="bg1"/>
                </a:solidFill>
                <a:latin typeface="Comic Sans MS" panose="030F0702030302020204" pitchFamily="66" charset="0"/>
              </a:rPr>
              <a:t>“</a:t>
            </a:r>
            <a:r>
              <a:rPr lang="en-US" sz="1700" b="1">
                <a:solidFill>
                  <a:schemeClr val="bg1"/>
                </a:solidFill>
                <a:latin typeface="Comic Sans MS" panose="030F0702030302020204" pitchFamily="66" charset="0"/>
              </a:rPr>
              <a:t>Where were you when I laid the foundations of the earth? Tell Me, if you have understanding.</a:t>
            </a:r>
            <a:r>
              <a:rPr lang="es-ES" sz="1700" b="1">
                <a:solidFill>
                  <a:schemeClr val="bg1"/>
                </a:solidFill>
                <a:latin typeface="Comic Sans MS" panose="030F0702030302020204" pitchFamily="66" charset="0"/>
              </a:rPr>
              <a:t>” </a:t>
            </a:r>
            <a:r>
              <a:rPr lang="es-ES" sz="1600" b="1" dirty="0">
                <a:solidFill>
                  <a:schemeClr val="bg1"/>
                </a:solidFill>
                <a:latin typeface="Comic Sans MS" panose="030F0702030302020204" pitchFamily="66" charset="0"/>
              </a:rPr>
              <a:t>(Job 38:4)</a:t>
            </a:r>
          </a:p>
        </p:txBody>
      </p:sp>
      <p:sp>
        <p:nvSpPr>
          <p:cNvPr id="6" name="CuadroTexto 5">
            <a:extLst>
              <a:ext uri="{FF2B5EF4-FFF2-40B4-BE49-F238E27FC236}">
                <a16:creationId xmlns:a16="http://schemas.microsoft.com/office/drawing/2014/main" xmlns="" id="{79D9AD6D-6DDA-4562-B015-F98ADD235E24}"/>
              </a:ext>
            </a:extLst>
          </p:cNvPr>
          <p:cNvSpPr txBox="1"/>
          <p:nvPr/>
        </p:nvSpPr>
        <p:spPr>
          <a:xfrm>
            <a:off x="277488" y="1510836"/>
            <a:ext cx="5633498" cy="1323439"/>
          </a:xfrm>
          <a:prstGeom prst="rect">
            <a:avLst/>
          </a:prstGeom>
          <a:noFill/>
        </p:spPr>
        <p:txBody>
          <a:bodyPr wrap="square" rtlCol="0">
            <a:spAutoFit/>
          </a:bodyPr>
          <a:lstStyle/>
          <a:p>
            <a:pPr>
              <a:spcBef>
                <a:spcPts val="600"/>
              </a:spcBef>
            </a:pPr>
            <a:r>
              <a:rPr lang="en-US" sz="2000" b="1"/>
              <a:t>The current scientific discoveries show that there’s an intelligent design in us and in everything around us. This is a clear sign of God’s creative hand for those who want to accept it.</a:t>
            </a:r>
            <a:endParaRPr lang="es-ES" sz="2000" b="1" dirty="0"/>
          </a:p>
        </p:txBody>
      </p:sp>
      <p:pic>
        <p:nvPicPr>
          <p:cNvPr id="2" name="Imagen 1">
            <a:extLst>
              <a:ext uri="{FF2B5EF4-FFF2-40B4-BE49-F238E27FC236}">
                <a16:creationId xmlns:a16="http://schemas.microsoft.com/office/drawing/2014/main" xmlns="" id="{D0F68A87-80CB-4336-A351-034C58F52E46}"/>
              </a:ext>
            </a:extLst>
          </p:cNvPr>
          <p:cNvPicPr>
            <a:picLocks noChangeAspect="1"/>
          </p:cNvPicPr>
          <p:nvPr/>
        </p:nvPicPr>
        <p:blipFill>
          <a:blip r:embed="rId3"/>
          <a:stretch>
            <a:fillRect/>
          </a:stretch>
        </p:blipFill>
        <p:spPr>
          <a:xfrm>
            <a:off x="170885" y="2907779"/>
            <a:ext cx="3666002" cy="2749501"/>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4" name="Imagen 3">
            <a:extLst>
              <a:ext uri="{FF2B5EF4-FFF2-40B4-BE49-F238E27FC236}">
                <a16:creationId xmlns:a16="http://schemas.microsoft.com/office/drawing/2014/main" xmlns="" id="{84F81F1E-7C25-4E4C-BE71-F7128929C2D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019073" y="3127443"/>
            <a:ext cx="1959226" cy="25995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xmlns="" id="{CF05F020-C9DA-4934-9C0C-12CBE5678E0D}"/>
              </a:ext>
            </a:extLst>
          </p:cNvPr>
          <p:cNvSpPr txBox="1"/>
          <p:nvPr/>
        </p:nvSpPr>
        <p:spPr>
          <a:xfrm>
            <a:off x="3636624" y="3140613"/>
            <a:ext cx="3353002" cy="2246769"/>
          </a:xfrm>
          <a:prstGeom prst="rect">
            <a:avLst/>
          </a:prstGeom>
          <a:noFill/>
        </p:spPr>
        <p:txBody>
          <a:bodyPr wrap="square">
            <a:spAutoFit/>
          </a:bodyPr>
          <a:lstStyle/>
          <a:p>
            <a:pPr>
              <a:spcBef>
                <a:spcPts val="600"/>
              </a:spcBef>
            </a:pPr>
            <a:r>
              <a:rPr lang="en-US" sz="2000" b="1"/>
              <a:t>However, the current philosophy of science rules out the existence of God. Therefore, many scientists believe that the beautiful masterworks of nature were made by chance.</a:t>
            </a:r>
            <a:endParaRPr lang="es-ES" sz="2000" b="1" dirty="0"/>
          </a:p>
        </p:txBody>
      </p:sp>
      <p:pic>
        <p:nvPicPr>
          <p:cNvPr id="12" name="Imagen 11">
            <a:extLst>
              <a:ext uri="{FF2B5EF4-FFF2-40B4-BE49-F238E27FC236}">
                <a16:creationId xmlns:a16="http://schemas.microsoft.com/office/drawing/2014/main" xmlns="" id="{7F7569D9-5E5A-4129-A3C2-8BFF3C1E6A4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30968" y="798212"/>
            <a:ext cx="2763956" cy="2072967"/>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xmlns="" id="{C089A81D-6AD0-4600-B549-7F8E91356776}"/>
              </a:ext>
            </a:extLst>
          </p:cNvPr>
          <p:cNvSpPr txBox="1"/>
          <p:nvPr/>
        </p:nvSpPr>
        <p:spPr>
          <a:xfrm>
            <a:off x="103553" y="5804287"/>
            <a:ext cx="9040446" cy="1015663"/>
          </a:xfrm>
          <a:prstGeom prst="rect">
            <a:avLst/>
          </a:prstGeom>
          <a:noFill/>
        </p:spPr>
        <p:txBody>
          <a:bodyPr wrap="square">
            <a:spAutoFit/>
          </a:bodyPr>
          <a:lstStyle/>
          <a:p>
            <a:pPr>
              <a:spcBef>
                <a:spcPts val="600"/>
              </a:spcBef>
            </a:pPr>
            <a:r>
              <a:rPr lang="en-US" sz="2000" b="1"/>
              <a:t>This philosophy tries to build a wall between faith and science that doesn’t exist. Christians believe that God created all things, and that He sustains everything. This belief is compatible with every scientific discovery that is interpreted correctly.</a:t>
            </a:r>
            <a:endParaRPr lang="es-ES" sz="2000" b="1" dirty="0"/>
          </a:p>
        </p:txBody>
      </p:sp>
    </p:spTree>
    <p:extLst>
      <p:ext uri="{BB962C8B-B14F-4D97-AF65-F5344CB8AC3E}">
        <p14:creationId xmlns:p14="http://schemas.microsoft.com/office/powerpoint/2010/main" val="46103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900" decel="100000" fill="hold"/>
                                        <p:tgtEl>
                                          <p:spTgt spid="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900" decel="100000" fill="hold"/>
                                        <p:tgtEl>
                                          <p:spTgt spid="6"/>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1+#ppt_w/2"/>
                                          </p:val>
                                        </p:tav>
                                        <p:tav tm="100000">
                                          <p:val>
                                            <p:strVal val="#ppt_x"/>
                                          </p:val>
                                        </p:tav>
                                      </p:tavLst>
                                    </p:anim>
                                    <p:anim calcmode="lin" valueType="num">
                                      <p:cBhvr additive="base">
                                        <p:cTn id="4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fltVal val="0"/>
                                          </p:val>
                                        </p:tav>
                                        <p:tav tm="100000">
                                          <p:val>
                                            <p:strVal val="#ppt_w"/>
                                          </p:val>
                                        </p:tav>
                                      </p:tavLst>
                                    </p:anim>
                                    <p:anim calcmode="lin" valueType="num">
                                      <p:cBhvr>
                                        <p:cTn id="53" dur="1000" fill="hold"/>
                                        <p:tgtEl>
                                          <p:spTgt spid="10"/>
                                        </p:tgtEl>
                                        <p:attrNameLst>
                                          <p:attrName>ppt_h</p:attrName>
                                        </p:attrNameLst>
                                      </p:cBhvr>
                                      <p:tavLst>
                                        <p:tav tm="0">
                                          <p:val>
                                            <p:fltVal val="0"/>
                                          </p:val>
                                        </p:tav>
                                        <p:tav tm="100000">
                                          <p:val>
                                            <p:strVal val="#ppt_h"/>
                                          </p:val>
                                        </p:tav>
                                      </p:tavLst>
                                    </p:anim>
                                    <p:anim calcmode="lin" valueType="num">
                                      <p:cBhvr>
                                        <p:cTn id="5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DA4A063-4719-4291-979B-0C14D73D085D}"/>
              </a:ext>
            </a:extLst>
          </p:cNvPr>
          <p:cNvSpPr txBox="1"/>
          <p:nvPr/>
        </p:nvSpPr>
        <p:spPr>
          <a:xfrm>
            <a:off x="731520" y="1074396"/>
            <a:ext cx="7184571" cy="5293757"/>
          </a:xfrm>
          <a:prstGeom prst="rect">
            <a:avLst/>
          </a:prstGeom>
          <a:noFill/>
        </p:spPr>
        <p:txBody>
          <a:bodyPr wrap="square">
            <a:spAutoFit/>
          </a:bodyPr>
          <a:lstStyle/>
          <a:p>
            <a:pPr>
              <a:spcBef>
                <a:spcPts val="600"/>
              </a:spcBef>
            </a:pPr>
            <a:r>
              <a:rPr lang="es-ES" sz="2600">
                <a:latin typeface="Cooper Black" panose="0208090404030B020404" pitchFamily="18" charset="0"/>
              </a:rPr>
              <a:t>“</a:t>
            </a:r>
            <a:r>
              <a:rPr lang="en-US" sz="2600">
                <a:latin typeface="Cooper Black" panose="0208090404030B020404" pitchFamily="18" charset="0"/>
              </a:rPr>
              <a:t>In true science there can be nothing contrary to the teaching of the word of God, for both have the same Author. A correct understanding of both will always prove them to be in harmony. Truth, whether in nature or in revelation, is harmonious with itself in all its manifestations. But the mind not enlightened by God’s Spirit will ever be in darkness in regard to His power. This is why human ideas in regard to science so often contradict the teaching of God’s word.</a:t>
            </a:r>
            <a:r>
              <a:rPr lang="es-ES" sz="2600">
                <a:latin typeface="Cooper Black" panose="0208090404030B020404" pitchFamily="18" charset="0"/>
              </a:rPr>
              <a:t>”</a:t>
            </a:r>
            <a:endParaRPr lang="es-ES" sz="26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A80A09B6-CCFE-4163-8487-DF2D20855D89}"/>
              </a:ext>
            </a:extLst>
          </p:cNvPr>
          <p:cNvSpPr txBox="1"/>
          <p:nvPr/>
        </p:nvSpPr>
        <p:spPr>
          <a:xfrm>
            <a:off x="2243684" y="6254732"/>
            <a:ext cx="5694444" cy="369332"/>
          </a:xfrm>
          <a:prstGeom prst="rect">
            <a:avLst/>
          </a:prstGeom>
          <a:noFill/>
        </p:spPr>
        <p:txBody>
          <a:bodyPr wrap="none" rtlCol="0">
            <a:spAutoFit/>
          </a:bodyPr>
          <a:lstStyle/>
          <a:p>
            <a:pPr algn="r"/>
            <a:r>
              <a:rPr lang="en-US" b="1"/>
              <a:t>E.G.W. (Testimonies for the Church, book 8, cp. 42, p. 258)</a:t>
            </a:r>
            <a:endParaRPr lang="es-ES" b="1" dirty="0"/>
          </a:p>
        </p:txBody>
      </p:sp>
    </p:spTree>
    <p:extLst>
      <p:ext uri="{BB962C8B-B14F-4D97-AF65-F5344CB8AC3E}">
        <p14:creationId xmlns:p14="http://schemas.microsoft.com/office/powerpoint/2010/main" val="16902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Violeta rojo">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1010</Words>
  <Application>Microsoft Office PowerPoint</Application>
  <PresentationFormat>画面に合わせる (4:3)</PresentationFormat>
  <Paragraphs>44</Paragraphs>
  <Slides>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Comic Sans MS</vt:lpstr>
      <vt:lpstr>Arial</vt:lpstr>
      <vt:lpstr>Calibri</vt:lpstr>
      <vt:lpstr>Calibri Light</vt:lpstr>
      <vt:lpstr>Cooper Black</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41</cp:revision>
  <dcterms:created xsi:type="dcterms:W3CDTF">2020-11-15T08:15:47Z</dcterms:created>
  <dcterms:modified xsi:type="dcterms:W3CDTF">2020-12-01T06:58:36Z</dcterms:modified>
</cp:coreProperties>
</file>