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6" r:id="rId2"/>
    <p:sldId id="257" r:id="rId3"/>
    <p:sldId id="258" r:id="rId4"/>
    <p:sldId id="267" r:id="rId5"/>
    <p:sldId id="259" r:id="rId6"/>
    <p:sldId id="260" r:id="rId7"/>
    <p:sldId id="261" r:id="rId8"/>
    <p:sldId id="262" r:id="rId9"/>
    <p:sldId id="265" r:id="rId10"/>
    <p:sldId id="264" r:id="rId11"/>
  </p:sldIdLst>
  <p:sldSz cx="9144000" cy="6858000" type="screen4x3"/>
  <p:notesSz cx="6858000" cy="9144000"/>
  <p:embeddedFontLst>
    <p:embeddedFont>
      <p:font typeface="Comic Sans MS" panose="030F0702030302020204" pitchFamily="66"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ooper Black" panose="020B0604020202020204" charset="0"/>
      <p:regular r:id="rId21"/>
    </p:embeddedFont>
    <p:embeddedFont>
      <p:font typeface="Calibri Light" panose="020F0302020204030204"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C09"/>
    <a:srgbClr val="C52718"/>
    <a:srgbClr val="BA465F"/>
    <a:srgbClr val="411821"/>
    <a:srgbClr val="8A3126"/>
    <a:srgbClr val="EA0000"/>
    <a:srgbClr val="8D539B"/>
    <a:srgbClr val="A773B4"/>
    <a:srgbClr val="B73E73"/>
    <a:srgbClr val="FB8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88" d="100"/>
          <a:sy n="88" d="100"/>
        </p:scale>
        <p:origin x="14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785E4-6DD1-4869-AF0B-D4F031F00D18}" type="datetimeFigureOut">
              <a:rPr lang="es-ES" smtClean="0"/>
              <a:t>06/11/2020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71BB1-7E5B-405C-9386-EAA610B463FE}" type="slidenum">
              <a:rPr lang="es-ES" smtClean="0"/>
              <a:t>‹#›</a:t>
            </a:fld>
            <a:endParaRPr lang="es-ES"/>
          </a:p>
        </p:txBody>
      </p:sp>
    </p:spTree>
    <p:extLst>
      <p:ext uri="{BB962C8B-B14F-4D97-AF65-F5344CB8AC3E}">
        <p14:creationId xmlns:p14="http://schemas.microsoft.com/office/powerpoint/2010/main" val="178764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greatest teacher the world has ever seen”</a:t>
            </a:r>
            <a:endParaRPr lang="es-ES" dirty="0"/>
          </a:p>
        </p:txBody>
      </p:sp>
      <p:sp>
        <p:nvSpPr>
          <p:cNvPr id="4" name="Marcador de número de diapositiva 3"/>
          <p:cNvSpPr>
            <a:spLocks noGrp="1"/>
          </p:cNvSpPr>
          <p:nvPr>
            <p:ph type="sldNum" sz="quarter" idx="5"/>
          </p:nvPr>
        </p:nvSpPr>
        <p:spPr/>
        <p:txBody>
          <a:bodyPr/>
          <a:lstStyle/>
          <a:p>
            <a:fld id="{53971BB1-7E5B-405C-9386-EAA610B463FE}" type="slidenum">
              <a:rPr lang="es-ES" smtClean="0"/>
              <a:t>6</a:t>
            </a:fld>
            <a:endParaRPr lang="es-ES"/>
          </a:p>
        </p:txBody>
      </p:sp>
    </p:spTree>
    <p:extLst>
      <p:ext uri="{BB962C8B-B14F-4D97-AF65-F5344CB8AC3E}">
        <p14:creationId xmlns:p14="http://schemas.microsoft.com/office/powerpoint/2010/main" val="150900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65819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8461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3309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13566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195434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A95067-7BF7-43E3-AE1B-9D03A5131931}" type="datetimeFigureOut">
              <a:rPr lang="es-ES" smtClean="0"/>
              <a:t>06/11/2020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83017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A95067-7BF7-43E3-AE1B-9D03A5131931}" type="datetimeFigureOut">
              <a:rPr lang="es-ES" smtClean="0"/>
              <a:t>06/11/2020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307143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A95067-7BF7-43E3-AE1B-9D03A5131931}" type="datetimeFigureOut">
              <a:rPr lang="es-ES" smtClean="0"/>
              <a:t>06/11/2020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6872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5067-7BF7-43E3-AE1B-9D03A5131931}" type="datetimeFigureOut">
              <a:rPr lang="es-ES" smtClean="0"/>
              <a:t>06/11/2020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37084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A95067-7BF7-43E3-AE1B-9D03A5131931}" type="datetimeFigureOut">
              <a:rPr lang="es-ES" smtClean="0"/>
              <a:t>06/11/2020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1867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A95067-7BF7-43E3-AE1B-9D03A5131931}" type="datetimeFigureOut">
              <a:rPr lang="es-ES" smtClean="0"/>
              <a:t>06/11/2020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88599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067-7BF7-43E3-AE1B-9D03A5131931}" type="datetimeFigureOut">
              <a:rPr lang="es-ES" smtClean="0"/>
              <a:t>06/11/2020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7B14A-7B70-47D8-A35F-2B1C4704733F}" type="slidenum">
              <a:rPr lang="es-ES" smtClean="0"/>
              <a:t>‹#›</a:t>
            </a:fld>
            <a:endParaRPr lang="es-ES"/>
          </a:p>
        </p:txBody>
      </p:sp>
    </p:spTree>
    <p:extLst>
      <p:ext uri="{BB962C8B-B14F-4D97-AF65-F5344CB8AC3E}">
        <p14:creationId xmlns:p14="http://schemas.microsoft.com/office/powerpoint/2010/main" val="380460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CFA3D0D-2912-41D4-89B3-6F20127C715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
            <a:ext cx="9143980" cy="4394997"/>
          </a:xfrm>
          <a:prstGeom prst="rect">
            <a:avLst/>
          </a:prstGeom>
        </p:spPr>
      </p:pic>
      <p:sp>
        <p:nvSpPr>
          <p:cNvPr id="12" name="Freeform: Shape 11">
            <a:extLst>
              <a:ext uri="{FF2B5EF4-FFF2-40B4-BE49-F238E27FC236}">
                <a16:creationId xmlns:a16="http://schemas.microsoft.com/office/drawing/2014/main" xmlns="" id="{303CC970-4826-4CED-8063-0FB6766354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3">
            <a:extLst>
              <a:ext uri="{FF2B5EF4-FFF2-40B4-BE49-F238E27FC236}">
                <a16:creationId xmlns:a16="http://schemas.microsoft.com/office/drawing/2014/main" xmlns="" id="{14490D63-3365-45CC-AC50-705C1B7681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xmlns="" id="{74DA367F-CE5C-42AD-B34D-9779F79889EA}"/>
              </a:ext>
            </a:extLst>
          </p:cNvPr>
          <p:cNvSpPr txBox="1"/>
          <p:nvPr/>
        </p:nvSpPr>
        <p:spPr>
          <a:xfrm>
            <a:off x="-1" y="4555485"/>
            <a:ext cx="6391747" cy="2336024"/>
          </a:xfrm>
          <a:prstGeom prst="rect">
            <a:avLst/>
          </a:prstGeom>
        </p:spPr>
        <p:txBody>
          <a:bodyPr vert="horz" wrap="square" lIns="91440" tIns="45720" rIns="91440" bIns="45720" rtlCol="0" anchor="ctr" anchorCtr="0">
            <a:spAutoFit/>
            <a:scene3d>
              <a:camera prst="orthographicFront"/>
              <a:lightRig rig="brightRoom" dir="t"/>
            </a:scene3d>
            <a:sp3d extrusionH="57150" prstMaterial="softEdge">
              <a:bevelT w="25400" h="38100"/>
            </a:sp3d>
          </a:bodyPr>
          <a:lstStyle/>
          <a:p>
            <a:pPr algn="ctr" defTabSz="914400">
              <a:lnSpc>
                <a:spcPct val="90000"/>
              </a:lnSpc>
              <a:spcBef>
                <a:spcPct val="0"/>
              </a:spcBef>
              <a:spcAft>
                <a:spcPts val="600"/>
              </a:spcAft>
            </a:pPr>
            <a:r>
              <a:rPr lang="en-US" sz="5400" b="1">
                <a:ln/>
                <a:solidFill>
                  <a:srgbClr val="DBAF63"/>
                </a:solidFill>
                <a:ea typeface="+mj-ea"/>
                <a:cs typeface="+mj-cs"/>
              </a:rPr>
              <a:t>MORE LESSONS FROM THE MASTER TEACHER</a:t>
            </a:r>
            <a:endParaRPr lang="es-ES" sz="5400" b="1" dirty="0">
              <a:ln/>
              <a:solidFill>
                <a:srgbClr val="DBAF63"/>
              </a:solidFill>
              <a:ea typeface="+mj-ea"/>
              <a:cs typeface="+mj-cs"/>
            </a:endParaRPr>
          </a:p>
        </p:txBody>
      </p:sp>
      <p:sp>
        <p:nvSpPr>
          <p:cNvPr id="5" name="CuadroTexto 4">
            <a:extLst>
              <a:ext uri="{FF2B5EF4-FFF2-40B4-BE49-F238E27FC236}">
                <a16:creationId xmlns:a16="http://schemas.microsoft.com/office/drawing/2014/main" xmlns="" id="{E2C7A018-81CA-4E5E-977B-F6BDD19CAF67}"/>
              </a:ext>
            </a:extLst>
          </p:cNvPr>
          <p:cNvSpPr txBox="1"/>
          <p:nvPr/>
        </p:nvSpPr>
        <p:spPr>
          <a:xfrm>
            <a:off x="6665456" y="6181921"/>
            <a:ext cx="2478544" cy="646331"/>
          </a:xfrm>
          <a:prstGeom prst="rect">
            <a:avLst/>
          </a:prstGeom>
          <a:noFill/>
        </p:spPr>
        <p:txBody>
          <a:bodyPr wrap="square" rtlCol="0">
            <a:spAutoFit/>
          </a:bodyPr>
          <a:lstStyle/>
          <a:p>
            <a:pPr algn="r">
              <a:spcAft>
                <a:spcPts val="600"/>
              </a:spcAft>
            </a:pPr>
            <a:r>
              <a:rPr lang="es-ES" b="1"/>
              <a:t>Lesson 6 for </a:t>
            </a:r>
            <a:br>
              <a:rPr lang="es-ES" b="1"/>
            </a:br>
            <a:r>
              <a:rPr lang="es-ES" b="1"/>
              <a:t>November 7, 2020</a:t>
            </a:r>
            <a:endParaRPr lang="es-ES" b="1" dirty="0"/>
          </a:p>
        </p:txBody>
      </p:sp>
    </p:spTree>
    <p:extLst>
      <p:ext uri="{BB962C8B-B14F-4D97-AF65-F5344CB8AC3E}">
        <p14:creationId xmlns:p14="http://schemas.microsoft.com/office/powerpoint/2010/main" val="314714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9983157-E068-454F-B44E-175A6B8DF526}"/>
              </a:ext>
            </a:extLst>
          </p:cNvPr>
          <p:cNvSpPr txBox="1"/>
          <p:nvPr/>
        </p:nvSpPr>
        <p:spPr>
          <a:xfrm>
            <a:off x="1569912" y="929714"/>
            <a:ext cx="5944464" cy="5339923"/>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When the enemy tells you that the Lord has forsaken you, tell him that you know He has not; for He declares, ‘I will never leave thee, nor forsake thee.’ (Hebrews 13:5) […]</a:t>
            </a:r>
            <a:endParaRPr lang="es-ES" sz="2400" dirty="0">
              <a:latin typeface="Cooper Black" panose="0208090404030B020404" pitchFamily="18" charset="0"/>
            </a:endParaRPr>
          </a:p>
          <a:p>
            <a:pPr>
              <a:spcBef>
                <a:spcPts val="600"/>
              </a:spcBef>
            </a:pPr>
            <a:r>
              <a:rPr lang="en-US" sz="2400">
                <a:latin typeface="Cooper Black" panose="0208090404030B020404" pitchFamily="18" charset="0"/>
              </a:rPr>
              <a:t>There is no limit to the help that the Saviour is willing to bestow on us. He asks us to bring into our lives the grace that will keep us from sin. From the cross of Calvary there comes to us liberty, hope, and strength. Do not dishonor your Redeemer by doubting His power. Trust Him all the time.</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125F75A8-A27C-4CF1-983A-F0FD67237D61}"/>
              </a:ext>
            </a:extLst>
          </p:cNvPr>
          <p:cNvSpPr txBox="1"/>
          <p:nvPr/>
        </p:nvSpPr>
        <p:spPr>
          <a:xfrm>
            <a:off x="1493822" y="226342"/>
            <a:ext cx="6020554" cy="369332"/>
          </a:xfrm>
          <a:prstGeom prst="rect">
            <a:avLst/>
          </a:prstGeom>
          <a:noFill/>
        </p:spPr>
        <p:txBody>
          <a:bodyPr wrap="square" rtlCol="0">
            <a:spAutoFit/>
          </a:bodyPr>
          <a:lstStyle/>
          <a:p>
            <a:pPr algn="ctr"/>
            <a:r>
              <a:rPr lang="en-US" b="1"/>
              <a:t>E.G.W. (In Heavenly Places, September 25)</a:t>
            </a:r>
            <a:endParaRPr lang="es-ES" b="1" dirty="0"/>
          </a:p>
        </p:txBody>
      </p:sp>
    </p:spTree>
    <p:extLst>
      <p:ext uri="{BB962C8B-B14F-4D97-AF65-F5344CB8AC3E}">
        <p14:creationId xmlns:p14="http://schemas.microsoft.com/office/powerpoint/2010/main" val="686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264D57C-4B56-4E0E-BDE9-DF6F66DFF855}"/>
              </a:ext>
            </a:extLst>
          </p:cNvPr>
          <p:cNvSpPr txBox="1"/>
          <p:nvPr/>
        </p:nvSpPr>
        <p:spPr>
          <a:xfrm>
            <a:off x="4227963" y="3699182"/>
            <a:ext cx="4553893" cy="2554545"/>
          </a:xfrm>
          <a:prstGeom prst="rect">
            <a:avLst/>
          </a:prstGeom>
          <a:noFill/>
        </p:spPr>
        <p:txBody>
          <a:bodyPr wrap="square" rtlCol="0">
            <a:spAutoFit/>
          </a:bodyPr>
          <a:lstStyle/>
          <a:p>
            <a:pPr>
              <a:spcBef>
                <a:spcPts val="1800"/>
              </a:spcBef>
            </a:pPr>
            <a:r>
              <a:rPr lang="es-ES" sz="2000" b="1">
                <a:effectLst>
                  <a:glow rad="127000">
                    <a:srgbClr val="C361A2"/>
                  </a:glow>
                </a:effectLst>
              </a:rPr>
              <a:t>Meeting the rebellious student</a:t>
            </a:r>
            <a:endParaRPr lang="es-ES" sz="2000" b="1" dirty="0">
              <a:effectLst>
                <a:glow rad="127000">
                  <a:srgbClr val="C361A2"/>
                </a:glow>
              </a:effectLst>
            </a:endParaRPr>
          </a:p>
          <a:p>
            <a:pPr>
              <a:spcBef>
                <a:spcPts val="1800"/>
              </a:spcBef>
            </a:pPr>
            <a:r>
              <a:rPr lang="es-ES" sz="2000" b="1">
                <a:effectLst>
                  <a:glow rad="127000">
                    <a:srgbClr val="FB6A8F"/>
                  </a:glow>
                </a:effectLst>
              </a:rPr>
              <a:t>Meeting the disheartened student</a:t>
            </a:r>
            <a:endParaRPr lang="es-ES" sz="2000" b="1" dirty="0">
              <a:effectLst>
                <a:glow rad="127000">
                  <a:srgbClr val="FB6A8F"/>
                </a:glow>
              </a:effectLst>
            </a:endParaRPr>
          </a:p>
          <a:p>
            <a:pPr>
              <a:spcBef>
                <a:spcPts val="1800"/>
              </a:spcBef>
            </a:pPr>
            <a:r>
              <a:rPr lang="es-ES" sz="2000" b="1">
                <a:effectLst>
                  <a:glow rad="127000">
                    <a:srgbClr val="2FACBF"/>
                  </a:glow>
                </a:effectLst>
              </a:rPr>
              <a:t>Meeting the lost student</a:t>
            </a:r>
            <a:endParaRPr lang="es-ES" sz="2000" b="1" dirty="0">
              <a:effectLst>
                <a:glow rad="127000">
                  <a:srgbClr val="2FACBF"/>
                </a:glow>
              </a:effectLst>
            </a:endParaRPr>
          </a:p>
          <a:p>
            <a:pPr>
              <a:spcBef>
                <a:spcPts val="1800"/>
              </a:spcBef>
            </a:pPr>
            <a:r>
              <a:rPr lang="es-ES" sz="2000" b="1">
                <a:effectLst>
                  <a:glow rad="127000">
                    <a:srgbClr val="FB8043"/>
                  </a:glow>
                </a:effectLst>
              </a:rPr>
              <a:t>Meeting the despised student</a:t>
            </a:r>
            <a:endParaRPr lang="es-ES" sz="2000" b="1" dirty="0">
              <a:effectLst>
                <a:glow rad="127000">
                  <a:srgbClr val="FB8043"/>
                </a:glow>
              </a:effectLst>
            </a:endParaRPr>
          </a:p>
          <a:p>
            <a:pPr>
              <a:spcBef>
                <a:spcPts val="1800"/>
              </a:spcBef>
            </a:pPr>
            <a:r>
              <a:rPr lang="es-ES" sz="2000" b="1">
                <a:effectLst>
                  <a:glow rad="127000">
                    <a:srgbClr val="83A008"/>
                  </a:glow>
                </a:effectLst>
              </a:rPr>
              <a:t>Meeting the advanced student</a:t>
            </a:r>
            <a:endParaRPr lang="es-ES" sz="2000" b="1" dirty="0">
              <a:effectLst>
                <a:glow rad="127000">
                  <a:srgbClr val="83A008"/>
                </a:glow>
              </a:effectLst>
            </a:endParaRPr>
          </a:p>
        </p:txBody>
      </p:sp>
      <p:sp>
        <p:nvSpPr>
          <p:cNvPr id="3" name="CuadroTexto 2">
            <a:extLst>
              <a:ext uri="{FF2B5EF4-FFF2-40B4-BE49-F238E27FC236}">
                <a16:creationId xmlns:a16="http://schemas.microsoft.com/office/drawing/2014/main" xmlns="" id="{E46DDD25-9FB7-41A4-B71B-3B0AAE1A4B1D}"/>
              </a:ext>
            </a:extLst>
          </p:cNvPr>
          <p:cNvSpPr txBox="1"/>
          <p:nvPr/>
        </p:nvSpPr>
        <p:spPr>
          <a:xfrm>
            <a:off x="2199172" y="281045"/>
            <a:ext cx="5577752" cy="1015663"/>
          </a:xfrm>
          <a:prstGeom prst="rect">
            <a:avLst/>
          </a:prstGeom>
          <a:noFill/>
        </p:spPr>
        <p:txBody>
          <a:bodyPr wrap="square" rtlCol="0">
            <a:spAutoFit/>
          </a:bodyPr>
          <a:lstStyle/>
          <a:p>
            <a:pPr>
              <a:spcBef>
                <a:spcPts val="600"/>
              </a:spcBef>
            </a:pPr>
            <a:r>
              <a:rPr lang="en-US" sz="2000" b="1"/>
              <a:t>The Master Teacher didn’t wait in His classroom for the students to arrive, so He could taught master classes there.</a:t>
            </a:r>
            <a:endParaRPr lang="es-ES" sz="2000" b="1" dirty="0"/>
          </a:p>
        </p:txBody>
      </p:sp>
      <p:sp>
        <p:nvSpPr>
          <p:cNvPr id="5" name="CuadroTexto 4">
            <a:extLst>
              <a:ext uri="{FF2B5EF4-FFF2-40B4-BE49-F238E27FC236}">
                <a16:creationId xmlns:a16="http://schemas.microsoft.com/office/drawing/2014/main" xmlns="" id="{CDE652F3-CCBA-49B3-8F9C-FC8E83A71D80}"/>
              </a:ext>
            </a:extLst>
          </p:cNvPr>
          <p:cNvSpPr txBox="1"/>
          <p:nvPr/>
        </p:nvSpPr>
        <p:spPr>
          <a:xfrm>
            <a:off x="3838670" y="1961966"/>
            <a:ext cx="4553893" cy="1323439"/>
          </a:xfrm>
          <a:prstGeom prst="rect">
            <a:avLst/>
          </a:prstGeom>
          <a:noFill/>
        </p:spPr>
        <p:txBody>
          <a:bodyPr wrap="square">
            <a:spAutoFit/>
          </a:bodyPr>
          <a:lstStyle/>
          <a:p>
            <a:pPr>
              <a:spcBef>
                <a:spcPts val="600"/>
              </a:spcBef>
            </a:pPr>
            <a:r>
              <a:rPr lang="en-US" sz="2000" b="1"/>
              <a:t>Jesus has been looking for students since the classroom of Eden was closed because of the sin virus to teach them beautiful lessons of eternal life.</a:t>
            </a:r>
            <a:endParaRPr lang="es-ES" sz="2000" b="1" dirty="0"/>
          </a:p>
        </p:txBody>
      </p:sp>
      <p:pic>
        <p:nvPicPr>
          <p:cNvPr id="33" name="Imagen 32">
            <a:extLst>
              <a:ext uri="{FF2B5EF4-FFF2-40B4-BE49-F238E27FC236}">
                <a16:creationId xmlns:a16="http://schemas.microsoft.com/office/drawing/2014/main" xmlns="" id="{72074D1A-4D1C-4AC1-9D09-28DBDD0AF7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6437" y="4286985"/>
            <a:ext cx="284998" cy="285096"/>
          </a:xfrm>
          <a:prstGeom prst="rect">
            <a:avLst/>
          </a:prstGeom>
        </p:spPr>
      </p:pic>
      <p:pic>
        <p:nvPicPr>
          <p:cNvPr id="35" name="Imagen 34">
            <a:extLst>
              <a:ext uri="{FF2B5EF4-FFF2-40B4-BE49-F238E27FC236}">
                <a16:creationId xmlns:a16="http://schemas.microsoft.com/office/drawing/2014/main" xmlns="" id="{C3D0E625-EAC4-4A3C-BD4A-23AB75FA36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6437" y="4820458"/>
            <a:ext cx="285096" cy="285096"/>
          </a:xfrm>
          <a:prstGeom prst="rect">
            <a:avLst/>
          </a:prstGeom>
        </p:spPr>
      </p:pic>
      <p:pic>
        <p:nvPicPr>
          <p:cNvPr id="37" name="Imagen 36">
            <a:extLst>
              <a:ext uri="{FF2B5EF4-FFF2-40B4-BE49-F238E27FC236}">
                <a16:creationId xmlns:a16="http://schemas.microsoft.com/office/drawing/2014/main" xmlns="" id="{33142552-E89F-45DC-8BFE-98BD5172A5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6437" y="5887403"/>
            <a:ext cx="285194" cy="285096"/>
          </a:xfrm>
          <a:prstGeom prst="rect">
            <a:avLst/>
          </a:prstGeom>
        </p:spPr>
      </p:pic>
      <p:pic>
        <p:nvPicPr>
          <p:cNvPr id="45" name="Imagen 44">
            <a:extLst>
              <a:ext uri="{FF2B5EF4-FFF2-40B4-BE49-F238E27FC236}">
                <a16:creationId xmlns:a16="http://schemas.microsoft.com/office/drawing/2014/main" xmlns="" id="{48CBE7C0-CDF4-4222-B156-77171F4A11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96437" y="3753512"/>
            <a:ext cx="285194" cy="285096"/>
          </a:xfrm>
          <a:prstGeom prst="rect">
            <a:avLst/>
          </a:prstGeom>
        </p:spPr>
      </p:pic>
      <p:pic>
        <p:nvPicPr>
          <p:cNvPr id="47" name="Imagen 46">
            <a:extLst>
              <a:ext uri="{FF2B5EF4-FFF2-40B4-BE49-F238E27FC236}">
                <a16:creationId xmlns:a16="http://schemas.microsoft.com/office/drawing/2014/main" xmlns="" id="{D4F32A7B-3F4A-4E5F-8959-C72FE590796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96437" y="5353931"/>
            <a:ext cx="284998" cy="285096"/>
          </a:xfrm>
          <a:prstGeom prst="rect">
            <a:avLst/>
          </a:prstGeom>
        </p:spPr>
      </p:pic>
    </p:spTree>
    <p:extLst>
      <p:ext uri="{BB962C8B-B14F-4D97-AF65-F5344CB8AC3E}">
        <p14:creationId xmlns:p14="http://schemas.microsoft.com/office/powerpoint/2010/main" val="218938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145">
                                          <p:stCondLst>
                                            <p:cond delay="0"/>
                                          </p:stCondLst>
                                        </p:cTn>
                                        <p:tgtEl>
                                          <p:spTgt spid="45"/>
                                        </p:tgtEl>
                                      </p:cBhvr>
                                    </p:animEffect>
                                    <p:anim calcmode="lin" valueType="num">
                                      <p:cBhvr>
                                        <p:cTn id="28" dur="456"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45"/>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45"/>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45"/>
                                        </p:tgtEl>
                                        <p:attrNameLst>
                                          <p:attrName>ppt_y</p:attrName>
                                        </p:attrNameLst>
                                      </p:cBhvr>
                                      <p:tavLst>
                                        <p:tav tm="0" fmla="#ppt_y-sin(pi*$)/81">
                                          <p:val>
                                            <p:fltVal val="0"/>
                                          </p:val>
                                        </p:tav>
                                        <p:tav tm="100000">
                                          <p:val>
                                            <p:fltVal val="1"/>
                                          </p:val>
                                        </p:tav>
                                      </p:tavLst>
                                    </p:anim>
                                    <p:animScale>
                                      <p:cBhvr>
                                        <p:cTn id="33" dur="7">
                                          <p:stCondLst>
                                            <p:cond delay="162"/>
                                          </p:stCondLst>
                                        </p:cTn>
                                        <p:tgtEl>
                                          <p:spTgt spid="45"/>
                                        </p:tgtEl>
                                      </p:cBhvr>
                                      <p:to x="100000" y="60000"/>
                                    </p:animScale>
                                    <p:animScale>
                                      <p:cBhvr>
                                        <p:cTn id="34" dur="41" decel="50000">
                                          <p:stCondLst>
                                            <p:cond delay="169"/>
                                          </p:stCondLst>
                                        </p:cTn>
                                        <p:tgtEl>
                                          <p:spTgt spid="45"/>
                                        </p:tgtEl>
                                      </p:cBhvr>
                                      <p:to x="100000" y="100000"/>
                                    </p:animScale>
                                    <p:animScale>
                                      <p:cBhvr>
                                        <p:cTn id="35" dur="7">
                                          <p:stCondLst>
                                            <p:cond delay="328"/>
                                          </p:stCondLst>
                                        </p:cTn>
                                        <p:tgtEl>
                                          <p:spTgt spid="45"/>
                                        </p:tgtEl>
                                      </p:cBhvr>
                                      <p:to x="100000" y="80000"/>
                                    </p:animScale>
                                    <p:animScale>
                                      <p:cBhvr>
                                        <p:cTn id="36" dur="41" decel="50000">
                                          <p:stCondLst>
                                            <p:cond delay="335"/>
                                          </p:stCondLst>
                                        </p:cTn>
                                        <p:tgtEl>
                                          <p:spTgt spid="45"/>
                                        </p:tgtEl>
                                      </p:cBhvr>
                                      <p:to x="100000" y="100000"/>
                                    </p:animScale>
                                    <p:animScale>
                                      <p:cBhvr>
                                        <p:cTn id="37" dur="7">
                                          <p:stCondLst>
                                            <p:cond delay="410"/>
                                          </p:stCondLst>
                                        </p:cTn>
                                        <p:tgtEl>
                                          <p:spTgt spid="45"/>
                                        </p:tgtEl>
                                      </p:cBhvr>
                                      <p:to x="100000" y="90000"/>
                                    </p:animScale>
                                    <p:animScale>
                                      <p:cBhvr>
                                        <p:cTn id="38" dur="41" decel="50000">
                                          <p:stCondLst>
                                            <p:cond delay="417"/>
                                          </p:stCondLst>
                                        </p:cTn>
                                        <p:tgtEl>
                                          <p:spTgt spid="45"/>
                                        </p:tgtEl>
                                      </p:cBhvr>
                                      <p:to x="100000" y="100000"/>
                                    </p:animScale>
                                    <p:animScale>
                                      <p:cBhvr>
                                        <p:cTn id="39" dur="7">
                                          <p:stCondLst>
                                            <p:cond delay="452"/>
                                          </p:stCondLst>
                                        </p:cTn>
                                        <p:tgtEl>
                                          <p:spTgt spid="45"/>
                                        </p:tgtEl>
                                      </p:cBhvr>
                                      <p:to x="100000" y="95000"/>
                                    </p:animScale>
                                    <p:animScale>
                                      <p:cBhvr>
                                        <p:cTn id="40" dur="41" decel="50000">
                                          <p:stCondLst>
                                            <p:cond delay="459"/>
                                          </p:stCondLst>
                                        </p:cTn>
                                        <p:tgtEl>
                                          <p:spTgt spid="45"/>
                                        </p:tgtEl>
                                      </p:cBhvr>
                                      <p:to x="100000" y="100000"/>
                                    </p:animScale>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26"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145">
                                          <p:stCondLst>
                                            <p:cond delay="0"/>
                                          </p:stCondLst>
                                        </p:cTn>
                                        <p:tgtEl>
                                          <p:spTgt spid="33"/>
                                        </p:tgtEl>
                                      </p:cBhvr>
                                    </p:animEffect>
                                    <p:anim calcmode="lin" valueType="num">
                                      <p:cBhvr>
                                        <p:cTn id="49"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0"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1"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52"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53"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54" dur="7">
                                          <p:stCondLst>
                                            <p:cond delay="162"/>
                                          </p:stCondLst>
                                        </p:cTn>
                                        <p:tgtEl>
                                          <p:spTgt spid="33"/>
                                        </p:tgtEl>
                                      </p:cBhvr>
                                      <p:to x="100000" y="60000"/>
                                    </p:animScale>
                                    <p:animScale>
                                      <p:cBhvr>
                                        <p:cTn id="55" dur="41" decel="50000">
                                          <p:stCondLst>
                                            <p:cond delay="169"/>
                                          </p:stCondLst>
                                        </p:cTn>
                                        <p:tgtEl>
                                          <p:spTgt spid="33"/>
                                        </p:tgtEl>
                                      </p:cBhvr>
                                      <p:to x="100000" y="100000"/>
                                    </p:animScale>
                                    <p:animScale>
                                      <p:cBhvr>
                                        <p:cTn id="56" dur="7">
                                          <p:stCondLst>
                                            <p:cond delay="328"/>
                                          </p:stCondLst>
                                        </p:cTn>
                                        <p:tgtEl>
                                          <p:spTgt spid="33"/>
                                        </p:tgtEl>
                                      </p:cBhvr>
                                      <p:to x="100000" y="80000"/>
                                    </p:animScale>
                                    <p:animScale>
                                      <p:cBhvr>
                                        <p:cTn id="57" dur="41" decel="50000">
                                          <p:stCondLst>
                                            <p:cond delay="335"/>
                                          </p:stCondLst>
                                        </p:cTn>
                                        <p:tgtEl>
                                          <p:spTgt spid="33"/>
                                        </p:tgtEl>
                                      </p:cBhvr>
                                      <p:to x="100000" y="100000"/>
                                    </p:animScale>
                                    <p:animScale>
                                      <p:cBhvr>
                                        <p:cTn id="58" dur="7">
                                          <p:stCondLst>
                                            <p:cond delay="410"/>
                                          </p:stCondLst>
                                        </p:cTn>
                                        <p:tgtEl>
                                          <p:spTgt spid="33"/>
                                        </p:tgtEl>
                                      </p:cBhvr>
                                      <p:to x="100000" y="90000"/>
                                    </p:animScale>
                                    <p:animScale>
                                      <p:cBhvr>
                                        <p:cTn id="59" dur="41" decel="50000">
                                          <p:stCondLst>
                                            <p:cond delay="417"/>
                                          </p:stCondLst>
                                        </p:cTn>
                                        <p:tgtEl>
                                          <p:spTgt spid="33"/>
                                        </p:tgtEl>
                                      </p:cBhvr>
                                      <p:to x="100000" y="100000"/>
                                    </p:animScale>
                                    <p:animScale>
                                      <p:cBhvr>
                                        <p:cTn id="60" dur="7">
                                          <p:stCondLst>
                                            <p:cond delay="452"/>
                                          </p:stCondLst>
                                        </p:cTn>
                                        <p:tgtEl>
                                          <p:spTgt spid="33"/>
                                        </p:tgtEl>
                                      </p:cBhvr>
                                      <p:to x="100000" y="95000"/>
                                    </p:animScale>
                                    <p:animScale>
                                      <p:cBhvr>
                                        <p:cTn id="61" dur="41" decel="50000">
                                          <p:stCondLst>
                                            <p:cond delay="459"/>
                                          </p:stCondLst>
                                        </p:cTn>
                                        <p:tgtEl>
                                          <p:spTgt spid="33"/>
                                        </p:tgtEl>
                                      </p:cBhvr>
                                      <p:to x="100000" y="100000"/>
                                    </p:animScale>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26"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145">
                                          <p:stCondLst>
                                            <p:cond delay="0"/>
                                          </p:stCondLst>
                                        </p:cTn>
                                        <p:tgtEl>
                                          <p:spTgt spid="35"/>
                                        </p:tgtEl>
                                      </p:cBhvr>
                                    </p:animEffect>
                                    <p:anim calcmode="lin" valueType="num">
                                      <p:cBhvr>
                                        <p:cTn id="70"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75" dur="7">
                                          <p:stCondLst>
                                            <p:cond delay="162"/>
                                          </p:stCondLst>
                                        </p:cTn>
                                        <p:tgtEl>
                                          <p:spTgt spid="35"/>
                                        </p:tgtEl>
                                      </p:cBhvr>
                                      <p:to x="100000" y="60000"/>
                                    </p:animScale>
                                    <p:animScale>
                                      <p:cBhvr>
                                        <p:cTn id="76" dur="41" decel="50000">
                                          <p:stCondLst>
                                            <p:cond delay="169"/>
                                          </p:stCondLst>
                                        </p:cTn>
                                        <p:tgtEl>
                                          <p:spTgt spid="35"/>
                                        </p:tgtEl>
                                      </p:cBhvr>
                                      <p:to x="100000" y="100000"/>
                                    </p:animScale>
                                    <p:animScale>
                                      <p:cBhvr>
                                        <p:cTn id="77" dur="7">
                                          <p:stCondLst>
                                            <p:cond delay="328"/>
                                          </p:stCondLst>
                                        </p:cTn>
                                        <p:tgtEl>
                                          <p:spTgt spid="35"/>
                                        </p:tgtEl>
                                      </p:cBhvr>
                                      <p:to x="100000" y="80000"/>
                                    </p:animScale>
                                    <p:animScale>
                                      <p:cBhvr>
                                        <p:cTn id="78" dur="41" decel="50000">
                                          <p:stCondLst>
                                            <p:cond delay="335"/>
                                          </p:stCondLst>
                                        </p:cTn>
                                        <p:tgtEl>
                                          <p:spTgt spid="35"/>
                                        </p:tgtEl>
                                      </p:cBhvr>
                                      <p:to x="100000" y="100000"/>
                                    </p:animScale>
                                    <p:animScale>
                                      <p:cBhvr>
                                        <p:cTn id="79" dur="7">
                                          <p:stCondLst>
                                            <p:cond delay="410"/>
                                          </p:stCondLst>
                                        </p:cTn>
                                        <p:tgtEl>
                                          <p:spTgt spid="35"/>
                                        </p:tgtEl>
                                      </p:cBhvr>
                                      <p:to x="100000" y="90000"/>
                                    </p:animScale>
                                    <p:animScale>
                                      <p:cBhvr>
                                        <p:cTn id="80" dur="41" decel="50000">
                                          <p:stCondLst>
                                            <p:cond delay="417"/>
                                          </p:stCondLst>
                                        </p:cTn>
                                        <p:tgtEl>
                                          <p:spTgt spid="35"/>
                                        </p:tgtEl>
                                      </p:cBhvr>
                                      <p:to x="100000" y="100000"/>
                                    </p:animScale>
                                    <p:animScale>
                                      <p:cBhvr>
                                        <p:cTn id="81" dur="7">
                                          <p:stCondLst>
                                            <p:cond delay="452"/>
                                          </p:stCondLst>
                                        </p:cTn>
                                        <p:tgtEl>
                                          <p:spTgt spid="35"/>
                                        </p:tgtEl>
                                      </p:cBhvr>
                                      <p:to x="100000" y="95000"/>
                                    </p:animScale>
                                    <p:animScale>
                                      <p:cBhvr>
                                        <p:cTn id="82" dur="41" decel="50000">
                                          <p:stCondLst>
                                            <p:cond delay="459"/>
                                          </p:stCondLst>
                                        </p:cTn>
                                        <p:tgtEl>
                                          <p:spTgt spid="35"/>
                                        </p:tgtEl>
                                      </p:cBhvr>
                                      <p:to x="100000" y="100000"/>
                                    </p:animScale>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par>
                          <p:cTn id="87" fill="hold">
                            <p:stCondLst>
                              <p:cond delay="3000"/>
                            </p:stCondLst>
                            <p:childTnLst>
                              <p:par>
                                <p:cTn id="88" presetID="26" presetClass="entr" presetSubtype="0"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down)">
                                      <p:cBhvr>
                                        <p:cTn id="90" dur="145">
                                          <p:stCondLst>
                                            <p:cond delay="0"/>
                                          </p:stCondLst>
                                        </p:cTn>
                                        <p:tgtEl>
                                          <p:spTgt spid="47"/>
                                        </p:tgtEl>
                                      </p:cBhvr>
                                    </p:animEffect>
                                    <p:anim calcmode="lin" valueType="num">
                                      <p:cBhvr>
                                        <p:cTn id="91" dur="456"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47"/>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47"/>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47"/>
                                        </p:tgtEl>
                                        <p:attrNameLst>
                                          <p:attrName>ppt_y</p:attrName>
                                        </p:attrNameLst>
                                      </p:cBhvr>
                                      <p:tavLst>
                                        <p:tav tm="0" fmla="#ppt_y-sin(pi*$)/81">
                                          <p:val>
                                            <p:fltVal val="0"/>
                                          </p:val>
                                        </p:tav>
                                        <p:tav tm="100000">
                                          <p:val>
                                            <p:fltVal val="1"/>
                                          </p:val>
                                        </p:tav>
                                      </p:tavLst>
                                    </p:anim>
                                    <p:animScale>
                                      <p:cBhvr>
                                        <p:cTn id="96" dur="7">
                                          <p:stCondLst>
                                            <p:cond delay="162"/>
                                          </p:stCondLst>
                                        </p:cTn>
                                        <p:tgtEl>
                                          <p:spTgt spid="47"/>
                                        </p:tgtEl>
                                      </p:cBhvr>
                                      <p:to x="100000" y="60000"/>
                                    </p:animScale>
                                    <p:animScale>
                                      <p:cBhvr>
                                        <p:cTn id="97" dur="41" decel="50000">
                                          <p:stCondLst>
                                            <p:cond delay="169"/>
                                          </p:stCondLst>
                                        </p:cTn>
                                        <p:tgtEl>
                                          <p:spTgt spid="47"/>
                                        </p:tgtEl>
                                      </p:cBhvr>
                                      <p:to x="100000" y="100000"/>
                                    </p:animScale>
                                    <p:animScale>
                                      <p:cBhvr>
                                        <p:cTn id="98" dur="7">
                                          <p:stCondLst>
                                            <p:cond delay="328"/>
                                          </p:stCondLst>
                                        </p:cTn>
                                        <p:tgtEl>
                                          <p:spTgt spid="47"/>
                                        </p:tgtEl>
                                      </p:cBhvr>
                                      <p:to x="100000" y="80000"/>
                                    </p:animScale>
                                    <p:animScale>
                                      <p:cBhvr>
                                        <p:cTn id="99" dur="41" decel="50000">
                                          <p:stCondLst>
                                            <p:cond delay="335"/>
                                          </p:stCondLst>
                                        </p:cTn>
                                        <p:tgtEl>
                                          <p:spTgt spid="47"/>
                                        </p:tgtEl>
                                      </p:cBhvr>
                                      <p:to x="100000" y="100000"/>
                                    </p:animScale>
                                    <p:animScale>
                                      <p:cBhvr>
                                        <p:cTn id="100" dur="7">
                                          <p:stCondLst>
                                            <p:cond delay="410"/>
                                          </p:stCondLst>
                                        </p:cTn>
                                        <p:tgtEl>
                                          <p:spTgt spid="47"/>
                                        </p:tgtEl>
                                      </p:cBhvr>
                                      <p:to x="100000" y="90000"/>
                                    </p:animScale>
                                    <p:animScale>
                                      <p:cBhvr>
                                        <p:cTn id="101" dur="41" decel="50000">
                                          <p:stCondLst>
                                            <p:cond delay="417"/>
                                          </p:stCondLst>
                                        </p:cTn>
                                        <p:tgtEl>
                                          <p:spTgt spid="47"/>
                                        </p:tgtEl>
                                      </p:cBhvr>
                                      <p:to x="100000" y="100000"/>
                                    </p:animScale>
                                    <p:animScale>
                                      <p:cBhvr>
                                        <p:cTn id="102" dur="7">
                                          <p:stCondLst>
                                            <p:cond delay="452"/>
                                          </p:stCondLst>
                                        </p:cTn>
                                        <p:tgtEl>
                                          <p:spTgt spid="47"/>
                                        </p:tgtEl>
                                      </p:cBhvr>
                                      <p:to x="100000" y="95000"/>
                                    </p:animScale>
                                    <p:animScale>
                                      <p:cBhvr>
                                        <p:cTn id="103" dur="41" decel="50000">
                                          <p:stCondLst>
                                            <p:cond delay="459"/>
                                          </p:stCondLst>
                                        </p:cTn>
                                        <p:tgtEl>
                                          <p:spTgt spid="47"/>
                                        </p:tgtEl>
                                      </p:cBhvr>
                                      <p:to x="100000" y="100000"/>
                                    </p:animScale>
                                  </p:childTnLst>
                                </p:cTn>
                              </p:par>
                            </p:childTnLst>
                          </p:cTn>
                        </p:par>
                        <p:par>
                          <p:cTn id="104" fill="hold">
                            <p:stCondLst>
                              <p:cond delay="3500"/>
                            </p:stCondLst>
                            <p:childTnLst>
                              <p:par>
                                <p:cTn id="105" presetID="22" presetClass="entr" presetSubtype="8" fill="hold" grpId="0" nodeType="afterEffect">
                                  <p:stCondLst>
                                    <p:cond delay="0"/>
                                  </p:stCondLst>
                                  <p:childTnLst>
                                    <p:set>
                                      <p:cBhvr>
                                        <p:cTn id="106" dur="1" fill="hold">
                                          <p:stCondLst>
                                            <p:cond delay="0"/>
                                          </p:stCondLst>
                                        </p:cTn>
                                        <p:tgtEl>
                                          <p:spTgt spid="2">
                                            <p:txEl>
                                              <p:pRg st="3" end="3"/>
                                            </p:txEl>
                                          </p:spTgt>
                                        </p:tgtEl>
                                        <p:attrNameLst>
                                          <p:attrName>style.visibility</p:attrName>
                                        </p:attrNameLst>
                                      </p:cBhvr>
                                      <p:to>
                                        <p:strVal val="visible"/>
                                      </p:to>
                                    </p:set>
                                    <p:animEffect transition="in" filter="wipe(left)">
                                      <p:cBhvr>
                                        <p:cTn id="107" dur="500"/>
                                        <p:tgtEl>
                                          <p:spTgt spid="2">
                                            <p:txEl>
                                              <p:pRg st="3" end="3"/>
                                            </p:txEl>
                                          </p:spTgt>
                                        </p:tgtEl>
                                      </p:cBhvr>
                                    </p:animEffect>
                                  </p:childTnLst>
                                </p:cTn>
                              </p:par>
                            </p:childTnLst>
                          </p:cTn>
                        </p:par>
                        <p:par>
                          <p:cTn id="108" fill="hold">
                            <p:stCondLst>
                              <p:cond delay="4000"/>
                            </p:stCondLst>
                            <p:childTnLst>
                              <p:par>
                                <p:cTn id="109" presetID="26" presetClass="entr" presetSubtype="0" fill="hold"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wipe(down)">
                                      <p:cBhvr>
                                        <p:cTn id="111" dur="145">
                                          <p:stCondLst>
                                            <p:cond delay="0"/>
                                          </p:stCondLst>
                                        </p:cTn>
                                        <p:tgtEl>
                                          <p:spTgt spid="37"/>
                                        </p:tgtEl>
                                      </p:cBhvr>
                                    </p:animEffect>
                                    <p:anim calcmode="lin" valueType="num">
                                      <p:cBhvr>
                                        <p:cTn id="112" dur="456"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3" dur="166"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14" dur="166" tmFilter="0, 0; 0.125,0.2665; 0.25,0.4; 0.375,0.465; 0.5,0.5;  0.625,0.535; 0.75,0.6; 0.875,0.7335; 1,1">
                                          <p:stCondLst>
                                            <p:cond delay="166"/>
                                          </p:stCondLst>
                                        </p:cTn>
                                        <p:tgtEl>
                                          <p:spTgt spid="37"/>
                                        </p:tgtEl>
                                        <p:attrNameLst>
                                          <p:attrName>ppt_y</p:attrName>
                                        </p:attrNameLst>
                                      </p:cBhvr>
                                      <p:tavLst>
                                        <p:tav tm="0" fmla="#ppt_y-sin(pi*$)/9">
                                          <p:val>
                                            <p:fltVal val="0"/>
                                          </p:val>
                                        </p:tav>
                                        <p:tav tm="100000">
                                          <p:val>
                                            <p:fltVal val="1"/>
                                          </p:val>
                                        </p:tav>
                                      </p:tavLst>
                                    </p:anim>
                                    <p:anim calcmode="lin" valueType="num">
                                      <p:cBhvr>
                                        <p:cTn id="115" dur="83" tmFilter="0, 0; 0.125,0.2665; 0.25,0.4; 0.375,0.465; 0.5,0.5;  0.625,0.535; 0.75,0.6; 0.875,0.7335; 1,1">
                                          <p:stCondLst>
                                            <p:cond delay="331"/>
                                          </p:stCondLst>
                                        </p:cTn>
                                        <p:tgtEl>
                                          <p:spTgt spid="37"/>
                                        </p:tgtEl>
                                        <p:attrNameLst>
                                          <p:attrName>ppt_y</p:attrName>
                                        </p:attrNameLst>
                                      </p:cBhvr>
                                      <p:tavLst>
                                        <p:tav tm="0" fmla="#ppt_y-sin(pi*$)/27">
                                          <p:val>
                                            <p:fltVal val="0"/>
                                          </p:val>
                                        </p:tav>
                                        <p:tav tm="100000">
                                          <p:val>
                                            <p:fltVal val="1"/>
                                          </p:val>
                                        </p:tav>
                                      </p:tavLst>
                                    </p:anim>
                                    <p:anim calcmode="lin" valueType="num">
                                      <p:cBhvr>
                                        <p:cTn id="116" dur="41" tmFilter="0, 0; 0.125,0.2665; 0.25,0.4; 0.375,0.465; 0.5,0.5;  0.625,0.535; 0.75,0.6; 0.875,0.7335; 1,1">
                                          <p:stCondLst>
                                            <p:cond delay="414"/>
                                          </p:stCondLst>
                                        </p:cTn>
                                        <p:tgtEl>
                                          <p:spTgt spid="37"/>
                                        </p:tgtEl>
                                        <p:attrNameLst>
                                          <p:attrName>ppt_y</p:attrName>
                                        </p:attrNameLst>
                                      </p:cBhvr>
                                      <p:tavLst>
                                        <p:tav tm="0" fmla="#ppt_y-sin(pi*$)/81">
                                          <p:val>
                                            <p:fltVal val="0"/>
                                          </p:val>
                                        </p:tav>
                                        <p:tav tm="100000">
                                          <p:val>
                                            <p:fltVal val="1"/>
                                          </p:val>
                                        </p:tav>
                                      </p:tavLst>
                                    </p:anim>
                                    <p:animScale>
                                      <p:cBhvr>
                                        <p:cTn id="117" dur="7">
                                          <p:stCondLst>
                                            <p:cond delay="162"/>
                                          </p:stCondLst>
                                        </p:cTn>
                                        <p:tgtEl>
                                          <p:spTgt spid="37"/>
                                        </p:tgtEl>
                                      </p:cBhvr>
                                      <p:to x="100000" y="60000"/>
                                    </p:animScale>
                                    <p:animScale>
                                      <p:cBhvr>
                                        <p:cTn id="118" dur="41" decel="50000">
                                          <p:stCondLst>
                                            <p:cond delay="169"/>
                                          </p:stCondLst>
                                        </p:cTn>
                                        <p:tgtEl>
                                          <p:spTgt spid="37"/>
                                        </p:tgtEl>
                                      </p:cBhvr>
                                      <p:to x="100000" y="100000"/>
                                    </p:animScale>
                                    <p:animScale>
                                      <p:cBhvr>
                                        <p:cTn id="119" dur="7">
                                          <p:stCondLst>
                                            <p:cond delay="328"/>
                                          </p:stCondLst>
                                        </p:cTn>
                                        <p:tgtEl>
                                          <p:spTgt spid="37"/>
                                        </p:tgtEl>
                                      </p:cBhvr>
                                      <p:to x="100000" y="80000"/>
                                    </p:animScale>
                                    <p:animScale>
                                      <p:cBhvr>
                                        <p:cTn id="120" dur="41" decel="50000">
                                          <p:stCondLst>
                                            <p:cond delay="335"/>
                                          </p:stCondLst>
                                        </p:cTn>
                                        <p:tgtEl>
                                          <p:spTgt spid="37"/>
                                        </p:tgtEl>
                                      </p:cBhvr>
                                      <p:to x="100000" y="100000"/>
                                    </p:animScale>
                                    <p:animScale>
                                      <p:cBhvr>
                                        <p:cTn id="121" dur="7">
                                          <p:stCondLst>
                                            <p:cond delay="410"/>
                                          </p:stCondLst>
                                        </p:cTn>
                                        <p:tgtEl>
                                          <p:spTgt spid="37"/>
                                        </p:tgtEl>
                                      </p:cBhvr>
                                      <p:to x="100000" y="90000"/>
                                    </p:animScale>
                                    <p:animScale>
                                      <p:cBhvr>
                                        <p:cTn id="122" dur="41" decel="50000">
                                          <p:stCondLst>
                                            <p:cond delay="417"/>
                                          </p:stCondLst>
                                        </p:cTn>
                                        <p:tgtEl>
                                          <p:spTgt spid="37"/>
                                        </p:tgtEl>
                                      </p:cBhvr>
                                      <p:to x="100000" y="100000"/>
                                    </p:animScale>
                                    <p:animScale>
                                      <p:cBhvr>
                                        <p:cTn id="123" dur="7">
                                          <p:stCondLst>
                                            <p:cond delay="452"/>
                                          </p:stCondLst>
                                        </p:cTn>
                                        <p:tgtEl>
                                          <p:spTgt spid="37"/>
                                        </p:tgtEl>
                                      </p:cBhvr>
                                      <p:to x="100000" y="95000"/>
                                    </p:animScale>
                                    <p:animScale>
                                      <p:cBhvr>
                                        <p:cTn id="124" dur="41" decel="50000">
                                          <p:stCondLst>
                                            <p:cond delay="459"/>
                                          </p:stCondLst>
                                        </p:cTn>
                                        <p:tgtEl>
                                          <p:spTgt spid="37"/>
                                        </p:tgtEl>
                                      </p:cBhvr>
                                      <p:to x="100000" y="100000"/>
                                    </p:animScale>
                                  </p:childTnLst>
                                </p:cTn>
                              </p:par>
                            </p:childTnLst>
                          </p:cTn>
                        </p:par>
                        <p:par>
                          <p:cTn id="125" fill="hold">
                            <p:stCondLst>
                              <p:cond delay="4500"/>
                            </p:stCondLst>
                            <p:childTnLst>
                              <p:par>
                                <p:cTn id="126" presetID="22" presetClass="entr" presetSubtype="8" fill="hold" grpId="0" nodeType="afterEffect">
                                  <p:stCondLst>
                                    <p:cond delay="0"/>
                                  </p:stCondLst>
                                  <p:childTnLst>
                                    <p:set>
                                      <p:cBhvr>
                                        <p:cTn id="127" dur="1" fill="hold">
                                          <p:stCondLst>
                                            <p:cond delay="0"/>
                                          </p:stCondLst>
                                        </p:cTn>
                                        <p:tgtEl>
                                          <p:spTgt spid="2">
                                            <p:txEl>
                                              <p:pRg st="4" end="4"/>
                                            </p:txEl>
                                          </p:spTgt>
                                        </p:tgtEl>
                                        <p:attrNameLst>
                                          <p:attrName>style.visibility</p:attrName>
                                        </p:attrNameLst>
                                      </p:cBhvr>
                                      <p:to>
                                        <p:strVal val="visible"/>
                                      </p:to>
                                    </p:set>
                                    <p:animEffect transition="in" filter="wipe(left)">
                                      <p:cBhvr>
                                        <p:cTn id="1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31D0E65-FE9B-4F01-B823-79EE936BDD93}"/>
              </a:ext>
            </a:extLst>
          </p:cNvPr>
          <p:cNvSpPr txBox="1"/>
          <p:nvPr/>
        </p:nvSpPr>
        <p:spPr>
          <a:xfrm>
            <a:off x="1439501" y="0"/>
            <a:ext cx="7704498" cy="646331"/>
          </a:xfrm>
          <a:prstGeom prst="rect">
            <a:avLst/>
          </a:prstGeom>
          <a:noFill/>
        </p:spPr>
        <p:txBody>
          <a:bodyPr wrap="square">
            <a:spAutoFit/>
            <a:scene3d>
              <a:camera prst="orthographicFront"/>
              <a:lightRig rig="chilly" dir="t"/>
            </a:scene3d>
            <a:sp3d extrusionH="57150" contourW="19050" prstMaterial="matte">
              <a:bevelT w="63500" h="12700" prst="angle"/>
              <a:contourClr>
                <a:srgbClr val="A773B4"/>
              </a:contourClr>
            </a:sp3d>
          </a:bodyPr>
          <a:lstStyle/>
          <a:p>
            <a:pPr algn="ctr"/>
            <a:r>
              <a:rPr lang="es-ES" sz="3600" b="1">
                <a:ln/>
                <a:solidFill>
                  <a:srgbClr val="B73E73"/>
                </a:solidFill>
              </a:rPr>
              <a:t>MEETING THE REBELLIOUS STUDENT</a:t>
            </a:r>
            <a:endParaRPr lang="es-ES" sz="3600" b="1" dirty="0">
              <a:ln/>
              <a:solidFill>
                <a:srgbClr val="B73E73"/>
              </a:solidFill>
            </a:endParaRPr>
          </a:p>
        </p:txBody>
      </p:sp>
      <p:sp>
        <p:nvSpPr>
          <p:cNvPr id="5" name="CuadroTexto 4">
            <a:extLst>
              <a:ext uri="{FF2B5EF4-FFF2-40B4-BE49-F238E27FC236}">
                <a16:creationId xmlns:a16="http://schemas.microsoft.com/office/drawing/2014/main" xmlns="" id="{E8F062E0-E891-41DD-9A0B-F8D008C47DAE}"/>
              </a:ext>
            </a:extLst>
          </p:cNvPr>
          <p:cNvSpPr txBox="1"/>
          <p:nvPr/>
        </p:nvSpPr>
        <p:spPr>
          <a:xfrm>
            <a:off x="1439502" y="613006"/>
            <a:ext cx="7704498" cy="646331"/>
          </a:xfrm>
          <a:prstGeom prst="rect">
            <a:avLst/>
          </a:prstGeom>
          <a:noFill/>
        </p:spPr>
        <p:txBody>
          <a:bodyPr wrap="square">
            <a:spAutoFit/>
          </a:bodyPr>
          <a:lstStyle/>
          <a:p>
            <a:r>
              <a:rPr lang="es-ES" b="1">
                <a:solidFill>
                  <a:srgbClr val="8D539B"/>
                </a:solidFill>
                <a:latin typeface="Comic Sans MS" panose="030F0702030302020204" pitchFamily="66" charset="0"/>
              </a:rPr>
              <a:t>“</a:t>
            </a:r>
            <a:r>
              <a:rPr lang="en-US" b="1">
                <a:solidFill>
                  <a:srgbClr val="8D539B"/>
                </a:solidFill>
                <a:latin typeface="Comic Sans MS" panose="030F0702030302020204" pitchFamily="66" charset="0"/>
              </a:rPr>
              <a:t>Then the Lord God called to Adam and said to him, ‘Where are you?’</a:t>
            </a:r>
            <a:r>
              <a:rPr lang="es-ES" b="1">
                <a:solidFill>
                  <a:srgbClr val="8D539B"/>
                </a:solidFill>
                <a:latin typeface="Comic Sans MS" panose="030F0702030302020204" pitchFamily="66" charset="0"/>
              </a:rPr>
              <a:t>” </a:t>
            </a:r>
            <a:r>
              <a:rPr lang="es-ES" sz="1600" b="1">
                <a:solidFill>
                  <a:srgbClr val="8D539B"/>
                </a:solidFill>
                <a:latin typeface="Comic Sans MS" panose="030F0702030302020204" pitchFamily="66" charset="0"/>
              </a:rPr>
              <a:t>(Genesis </a:t>
            </a:r>
            <a:r>
              <a:rPr lang="es-ES" sz="1600" b="1" dirty="0">
                <a:solidFill>
                  <a:srgbClr val="8D539B"/>
                </a:solidFill>
                <a:latin typeface="Comic Sans MS" panose="030F0702030302020204" pitchFamily="66" charset="0"/>
              </a:rPr>
              <a:t>3:9)</a:t>
            </a:r>
            <a:endParaRPr lang="es-ES" b="1" dirty="0">
              <a:solidFill>
                <a:srgbClr val="8D539B"/>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C91CD28E-DCD9-4A93-9255-EBEEC8A047B2}"/>
              </a:ext>
            </a:extLst>
          </p:cNvPr>
          <p:cNvSpPr txBox="1"/>
          <p:nvPr/>
        </p:nvSpPr>
        <p:spPr>
          <a:xfrm>
            <a:off x="63980" y="1225689"/>
            <a:ext cx="6984131" cy="1400383"/>
          </a:xfrm>
          <a:prstGeom prst="rect">
            <a:avLst/>
          </a:prstGeom>
          <a:noFill/>
        </p:spPr>
        <p:txBody>
          <a:bodyPr wrap="square" rtlCol="0">
            <a:spAutoFit/>
          </a:bodyPr>
          <a:lstStyle/>
          <a:p>
            <a:pPr>
              <a:spcBef>
                <a:spcPts val="600"/>
              </a:spcBef>
            </a:pPr>
            <a:r>
              <a:rPr lang="en-US" sz="2000" b="1"/>
              <a:t>Until that tragic day, Adam and Eve had been meeting the Teacher in a daily basis to learn His lessons.</a:t>
            </a:r>
            <a:endParaRPr lang="es-ES" sz="2000" b="1" dirty="0"/>
          </a:p>
          <a:p>
            <a:pPr>
              <a:spcBef>
                <a:spcPts val="600"/>
              </a:spcBef>
            </a:pPr>
            <a:r>
              <a:rPr lang="en-US" sz="2000" b="1"/>
              <a:t>However, they rebelled. They mistrusted God and wanted to gain “superior knowledge” by themselves.</a:t>
            </a:r>
            <a:endParaRPr lang="es-ES" sz="2000" b="1" dirty="0"/>
          </a:p>
        </p:txBody>
      </p:sp>
      <p:pic>
        <p:nvPicPr>
          <p:cNvPr id="10" name="Imagen 9">
            <a:extLst>
              <a:ext uri="{FF2B5EF4-FFF2-40B4-BE49-F238E27FC236}">
                <a16:creationId xmlns:a16="http://schemas.microsoft.com/office/drawing/2014/main" xmlns="" id="{F58BA0AF-E6FF-4370-BCC6-DF15E5C71C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703" y="2639299"/>
            <a:ext cx="2489129" cy="178815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A06B7DD7-BC92-4B73-8393-822B4A6E7E2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855345" y="4079545"/>
            <a:ext cx="2378378" cy="1347477"/>
          </a:xfrm>
          <a:prstGeom prst="rect">
            <a:avLst/>
          </a:prstGeom>
          <a:ln w="88900" cap="sq" cmpd="thickThin">
            <a:solidFill>
              <a:srgbClr val="000000"/>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xmlns="" id="{B4175E72-05A2-443E-8696-C23ECC55A50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7112091" y="1171378"/>
            <a:ext cx="1921206" cy="2576757"/>
          </a:xfrm>
          <a:prstGeom prst="rect">
            <a:avLst/>
          </a:prstGeom>
          <a:ln w="38100" cap="sq">
            <a:solidFill>
              <a:srgbClr val="A773B4"/>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xmlns="" id="{5C109B81-292F-4FF7-B11F-EBE20D3C71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48" y="-107675"/>
            <a:ext cx="1435899" cy="1432159"/>
          </a:xfrm>
          <a:prstGeom prst="rect">
            <a:avLst/>
          </a:prstGeom>
        </p:spPr>
      </p:pic>
      <p:sp>
        <p:nvSpPr>
          <p:cNvPr id="20" name="CuadroTexto 19">
            <a:extLst>
              <a:ext uri="{FF2B5EF4-FFF2-40B4-BE49-F238E27FC236}">
                <a16:creationId xmlns:a16="http://schemas.microsoft.com/office/drawing/2014/main" xmlns="" id="{D04E25A6-3F12-446C-99D8-29B302D95041}"/>
              </a:ext>
            </a:extLst>
          </p:cNvPr>
          <p:cNvSpPr txBox="1"/>
          <p:nvPr/>
        </p:nvSpPr>
        <p:spPr>
          <a:xfrm>
            <a:off x="2824074" y="2589860"/>
            <a:ext cx="4165198" cy="1323439"/>
          </a:xfrm>
          <a:prstGeom prst="rect">
            <a:avLst/>
          </a:prstGeom>
          <a:noFill/>
        </p:spPr>
        <p:txBody>
          <a:bodyPr wrap="square">
            <a:spAutoFit/>
          </a:bodyPr>
          <a:lstStyle/>
          <a:p>
            <a:pPr>
              <a:spcBef>
                <a:spcPts val="600"/>
              </a:spcBef>
            </a:pPr>
            <a:r>
              <a:rPr lang="en-US" sz="2000" b="1"/>
              <a:t>The result of their rebellion was not happiness but fear. They were afraid of the punishment and tried to hide from God’s presence.</a:t>
            </a:r>
            <a:endParaRPr lang="es-ES" sz="2000" b="1" dirty="0"/>
          </a:p>
        </p:txBody>
      </p:sp>
      <p:sp>
        <p:nvSpPr>
          <p:cNvPr id="22" name="CuadroTexto 21">
            <a:extLst>
              <a:ext uri="{FF2B5EF4-FFF2-40B4-BE49-F238E27FC236}">
                <a16:creationId xmlns:a16="http://schemas.microsoft.com/office/drawing/2014/main" xmlns="" id="{B3E7DB0D-F2FA-4BAA-9D6C-DF17321DD329}"/>
              </a:ext>
            </a:extLst>
          </p:cNvPr>
          <p:cNvSpPr txBox="1"/>
          <p:nvPr/>
        </p:nvSpPr>
        <p:spPr>
          <a:xfrm>
            <a:off x="5346944" y="3922385"/>
            <a:ext cx="3797056" cy="1554272"/>
          </a:xfrm>
          <a:prstGeom prst="rect">
            <a:avLst/>
          </a:prstGeom>
          <a:noFill/>
        </p:spPr>
        <p:txBody>
          <a:bodyPr wrap="square">
            <a:spAutoFit/>
          </a:bodyPr>
          <a:lstStyle/>
          <a:p>
            <a:pPr>
              <a:spcBef>
                <a:spcPts val="600"/>
              </a:spcBef>
            </a:pPr>
            <a:r>
              <a:rPr lang="en-US" sz="1900" b="1"/>
              <a:t>However, Jesus came to them and called them. Yes, a punishment was coming, but they’d have another chance because a ransom was going to be paid (Genesis 3:15).</a:t>
            </a:r>
            <a:endParaRPr lang="es-ES" sz="1900" b="1" dirty="0"/>
          </a:p>
        </p:txBody>
      </p:sp>
      <p:pic>
        <p:nvPicPr>
          <p:cNvPr id="26" name="Imagen 25">
            <a:extLst>
              <a:ext uri="{FF2B5EF4-FFF2-40B4-BE49-F238E27FC236}">
                <a16:creationId xmlns:a16="http://schemas.microsoft.com/office/drawing/2014/main" xmlns="" id="{C79007EA-4E5A-4172-B5CC-F0F930FC370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8640" y="4536645"/>
            <a:ext cx="1847850" cy="2191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4" name="CuadroTexto 23">
            <a:extLst>
              <a:ext uri="{FF2B5EF4-FFF2-40B4-BE49-F238E27FC236}">
                <a16:creationId xmlns:a16="http://schemas.microsoft.com/office/drawing/2014/main" xmlns="" id="{422BD399-2902-4A94-B915-4CE858149D4D}"/>
              </a:ext>
            </a:extLst>
          </p:cNvPr>
          <p:cNvSpPr txBox="1"/>
          <p:nvPr/>
        </p:nvSpPr>
        <p:spPr>
          <a:xfrm>
            <a:off x="2218100" y="5527038"/>
            <a:ext cx="6925900" cy="1261884"/>
          </a:xfrm>
          <a:prstGeom prst="rect">
            <a:avLst/>
          </a:prstGeom>
          <a:noFill/>
        </p:spPr>
        <p:txBody>
          <a:bodyPr wrap="square">
            <a:spAutoFit/>
          </a:bodyPr>
          <a:lstStyle/>
          <a:p>
            <a:pPr>
              <a:spcBef>
                <a:spcPts val="600"/>
              </a:spcBef>
            </a:pPr>
            <a:r>
              <a:rPr lang="en-US" sz="1900" b="1"/>
              <a:t>The same Teacher would paid for their rebellion: “For if by the one man’s offense death reigned through the one, much more those who receive abundance of grace and of the gift of righteousness will reign in life through the One, Jesus Christ.” (Romans 5:17)</a:t>
            </a:r>
            <a:endParaRPr lang="es-ES" sz="1900" b="1" dirty="0"/>
          </a:p>
        </p:txBody>
      </p:sp>
    </p:spTree>
    <p:extLst>
      <p:ext uri="{BB962C8B-B14F-4D97-AF65-F5344CB8AC3E}">
        <p14:creationId xmlns:p14="http://schemas.microsoft.com/office/powerpoint/2010/main" val="14707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lef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1+#ppt_w/2"/>
                                          </p:val>
                                        </p:tav>
                                        <p:tav tm="100000">
                                          <p:val>
                                            <p:strVal val="#ppt_x"/>
                                          </p:val>
                                        </p:tav>
                                      </p:tavLst>
                                    </p:anim>
                                    <p:anim calcmode="lin" valueType="num">
                                      <p:cBhvr additive="base">
                                        <p:cTn id="69" dur="500" fill="hold"/>
                                        <p:tgtEl>
                                          <p:spTgt spid="26"/>
                                        </p:tgtEl>
                                        <p:attrNameLst>
                                          <p:attrName>ppt_y</p:attrName>
                                        </p:attrNameLst>
                                      </p:cBhvr>
                                      <p:tavLst>
                                        <p:tav tm="0">
                                          <p:val>
                                            <p:strVal val="0-#ppt_h/2"/>
                                          </p:val>
                                        </p:tav>
                                        <p:tav tm="100000">
                                          <p:val>
                                            <p:strVal val="#ppt_y"/>
                                          </p:val>
                                        </p:tav>
                                      </p:tavLst>
                                    </p:anim>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ppt_w</p:attrName>
                                        </p:attrNameLst>
                                      </p:cBhvr>
                                      <p:tavLst>
                                        <p:tav tm="0">
                                          <p:val>
                                            <p:fltVal val="0"/>
                                          </p:val>
                                        </p:tav>
                                        <p:tav tm="100000">
                                          <p:val>
                                            <p:strVal val="#ppt_w"/>
                                          </p:val>
                                        </p:tav>
                                      </p:tavLst>
                                    </p:anim>
                                    <p:anim calcmode="lin" valueType="num">
                                      <p:cBhvr>
                                        <p:cTn id="79" dur="1000" fill="hold"/>
                                        <p:tgtEl>
                                          <p:spTgt spid="24"/>
                                        </p:tgtEl>
                                        <p:attrNameLst>
                                          <p:attrName>ppt_h</p:attrName>
                                        </p:attrNameLst>
                                      </p:cBhvr>
                                      <p:tavLst>
                                        <p:tav tm="0">
                                          <p:val>
                                            <p:fltVal val="0"/>
                                          </p:val>
                                        </p:tav>
                                        <p:tav tm="100000">
                                          <p:val>
                                            <p:strVal val="#ppt_h"/>
                                          </p:val>
                                        </p:tav>
                                      </p:tavLst>
                                    </p:anim>
                                    <p:anim calcmode="lin" valueType="num">
                                      <p:cBhvr>
                                        <p:cTn id="80"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0589DA1-BB3E-465F-97A5-5D9148054223}"/>
              </a:ext>
            </a:extLst>
          </p:cNvPr>
          <p:cNvSpPr txBox="1"/>
          <p:nvPr/>
        </p:nvSpPr>
        <p:spPr>
          <a:xfrm>
            <a:off x="108641" y="89166"/>
            <a:ext cx="7143182" cy="1200329"/>
          </a:xfrm>
          <a:prstGeom prst="rect">
            <a:avLst/>
          </a:prstGeom>
          <a:noFill/>
        </p:spPr>
        <p:txBody>
          <a:bodyPr wrap="square" rtlCol="0">
            <a:spAutoFit/>
          </a:bodyPr>
          <a:lstStyle/>
          <a:p>
            <a:pPr>
              <a:spcBef>
                <a:spcPts val="600"/>
              </a:spcBef>
            </a:pPr>
            <a:r>
              <a:rPr lang="en-US" sz="2400" b="1">
                <a:solidFill>
                  <a:schemeClr val="bg1"/>
                </a:solidFill>
                <a:effectLst>
                  <a:outerShdw blurRad="38100" dist="38100" dir="2700000" algn="tl">
                    <a:srgbClr val="000000">
                      <a:alpha val="43137"/>
                    </a:srgbClr>
                  </a:outerShdw>
                </a:effectLst>
              </a:rPr>
              <a:t>As Paul explains in Romans 5, Jesus—the divine Teacher—corrects and repairs the flaws that rebellion causes in His students.</a:t>
            </a:r>
            <a:endParaRPr lang="es-ES" sz="2400"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3D7AF103-5E7A-4A9B-98C4-7FD3E7B099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87600" y="107998"/>
            <a:ext cx="1758696" cy="1140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rma libre: forma 6">
            <a:extLst>
              <a:ext uri="{FF2B5EF4-FFF2-40B4-BE49-F238E27FC236}">
                <a16:creationId xmlns:a16="http://schemas.microsoft.com/office/drawing/2014/main" xmlns="" id="{9E0DBDF0-6269-4B4A-9745-9709E25CD783}"/>
              </a:ext>
            </a:extLst>
          </p:cNvPr>
          <p:cNvSpPr/>
          <p:nvPr/>
        </p:nvSpPr>
        <p:spPr>
          <a:xfrm>
            <a:off x="245703" y="1491091"/>
            <a:ext cx="3592966" cy="5289271"/>
          </a:xfrm>
          <a:custGeom>
            <a:avLst/>
            <a:gdLst>
              <a:gd name="connsiteX0" fmla="*/ 0 w 2634230"/>
              <a:gd name="connsiteY0" fmla="*/ 263423 h 5289271"/>
              <a:gd name="connsiteX1" fmla="*/ 263423 w 2634230"/>
              <a:gd name="connsiteY1" fmla="*/ 0 h 5289271"/>
              <a:gd name="connsiteX2" fmla="*/ 2370807 w 2634230"/>
              <a:gd name="connsiteY2" fmla="*/ 0 h 5289271"/>
              <a:gd name="connsiteX3" fmla="*/ 2634230 w 2634230"/>
              <a:gd name="connsiteY3" fmla="*/ 263423 h 5289271"/>
              <a:gd name="connsiteX4" fmla="*/ 2634230 w 2634230"/>
              <a:gd name="connsiteY4" fmla="*/ 5025848 h 5289271"/>
              <a:gd name="connsiteX5" fmla="*/ 2370807 w 2634230"/>
              <a:gd name="connsiteY5" fmla="*/ 5289271 h 5289271"/>
              <a:gd name="connsiteX6" fmla="*/ 263423 w 2634230"/>
              <a:gd name="connsiteY6" fmla="*/ 5289271 h 5289271"/>
              <a:gd name="connsiteX7" fmla="*/ 0 w 2634230"/>
              <a:gd name="connsiteY7" fmla="*/ 5025848 h 5289271"/>
              <a:gd name="connsiteX8" fmla="*/ 0 w 2634230"/>
              <a:gd name="connsiteY8" fmla="*/ 263423 h 528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230" h="5289271">
                <a:moveTo>
                  <a:pt x="0" y="263423"/>
                </a:moveTo>
                <a:cubicBezTo>
                  <a:pt x="0" y="117938"/>
                  <a:pt x="117938" y="0"/>
                  <a:pt x="263423" y="0"/>
                </a:cubicBezTo>
                <a:lnTo>
                  <a:pt x="2370807" y="0"/>
                </a:lnTo>
                <a:cubicBezTo>
                  <a:pt x="2516292" y="0"/>
                  <a:pt x="2634230" y="117938"/>
                  <a:pt x="2634230" y="263423"/>
                </a:cubicBezTo>
                <a:lnTo>
                  <a:pt x="2634230" y="5025848"/>
                </a:lnTo>
                <a:cubicBezTo>
                  <a:pt x="2634230" y="5171333"/>
                  <a:pt x="2516292" y="5289271"/>
                  <a:pt x="2370807" y="5289271"/>
                </a:cubicBezTo>
                <a:lnTo>
                  <a:pt x="263423" y="5289271"/>
                </a:lnTo>
                <a:cubicBezTo>
                  <a:pt x="117938" y="5289271"/>
                  <a:pt x="0" y="5171333"/>
                  <a:pt x="0" y="5025848"/>
                </a:cubicBezTo>
                <a:lnTo>
                  <a:pt x="0" y="263423"/>
                </a:lnTo>
                <a:close/>
              </a:path>
            </a:pathLst>
          </a:custGeom>
          <a:noFill/>
          <a:ln>
            <a:solidFill>
              <a:schemeClr val="accent2">
                <a:lumMod val="50000"/>
              </a:schemeClr>
            </a:solidFill>
          </a:ln>
          <a:effectLst>
            <a:glow rad="127000">
              <a:schemeClr val="accent2">
                <a:lumMod val="5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778690" numCol="1" spcCol="1270" anchor="t" anchorCtr="0">
            <a:noAutofit/>
          </a:bodyPr>
          <a:lstStyle/>
          <a:p>
            <a:pPr algn="ctr" defTabSz="889000">
              <a:lnSpc>
                <a:spcPct val="90000"/>
              </a:lnSpc>
              <a:spcBef>
                <a:spcPct val="0"/>
              </a:spcBef>
              <a:spcAft>
                <a:spcPct val="35000"/>
              </a:spcAft>
            </a:pPr>
            <a:r>
              <a:rPr lang="es-ES" sz="2800" b="1" spc="600">
                <a:solidFill>
                  <a:schemeClr val="bg1"/>
                </a:solidFill>
                <a:effectLst>
                  <a:glow rad="127000">
                    <a:schemeClr val="tx1"/>
                  </a:glow>
                </a:effectLst>
              </a:rPr>
              <a:t>ADAM</a:t>
            </a:r>
            <a:endParaRPr lang="es-ES" sz="2800" b="1" spc="600" dirty="0">
              <a:solidFill>
                <a:schemeClr val="bg1"/>
              </a:solidFill>
              <a:effectLst>
                <a:glow rad="127000">
                  <a:schemeClr val="tx1"/>
                </a:glow>
              </a:effectLst>
            </a:endParaRPr>
          </a:p>
        </p:txBody>
      </p:sp>
      <p:sp>
        <p:nvSpPr>
          <p:cNvPr id="9" name="Forma libre: forma 8">
            <a:extLst>
              <a:ext uri="{FF2B5EF4-FFF2-40B4-BE49-F238E27FC236}">
                <a16:creationId xmlns:a16="http://schemas.microsoft.com/office/drawing/2014/main" xmlns="" id="{280D6EE4-BE65-43A0-9573-BEEF6078A6AE}"/>
              </a:ext>
            </a:extLst>
          </p:cNvPr>
          <p:cNvSpPr/>
          <p:nvPr/>
        </p:nvSpPr>
        <p:spPr>
          <a:xfrm>
            <a:off x="509125" y="2034125"/>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s-ES" sz="2000" b="1"/>
              <a:t>Many died (v. 15)</a:t>
            </a:r>
            <a:endParaRPr lang="es-ES" sz="2000" b="1" kern="1200" dirty="0"/>
          </a:p>
        </p:txBody>
      </p:sp>
      <p:sp>
        <p:nvSpPr>
          <p:cNvPr id="10" name="Forma libre: forma 9">
            <a:extLst>
              <a:ext uri="{FF2B5EF4-FFF2-40B4-BE49-F238E27FC236}">
                <a16:creationId xmlns:a16="http://schemas.microsoft.com/office/drawing/2014/main" xmlns="" id="{885AE241-A842-49CF-9460-A86C5AA4AA70}"/>
              </a:ext>
            </a:extLst>
          </p:cNvPr>
          <p:cNvSpPr/>
          <p:nvPr/>
        </p:nvSpPr>
        <p:spPr>
          <a:xfrm>
            <a:off x="509125" y="2893197"/>
            <a:ext cx="2874373" cy="8522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363841"/>
              <a:satOff val="-20982"/>
              <a:lumOff val="2157"/>
              <a:alphaOff val="0"/>
            </a:schemeClr>
          </a:fillRef>
          <a:effectRef idx="1">
            <a:schemeClr val="accent2">
              <a:hueOff val="-363841"/>
              <a:satOff val="-20982"/>
              <a:lumOff val="2157"/>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n-US" sz="2000" b="1"/>
              <a:t>The judgment that came resulted in condemnation (v. 16)</a:t>
            </a:r>
            <a:endParaRPr lang="es-ES" sz="2000" b="1" kern="1200" dirty="0"/>
          </a:p>
        </p:txBody>
      </p:sp>
      <p:sp>
        <p:nvSpPr>
          <p:cNvPr id="11" name="Forma libre: forma 10">
            <a:extLst>
              <a:ext uri="{FF2B5EF4-FFF2-40B4-BE49-F238E27FC236}">
                <a16:creationId xmlns:a16="http://schemas.microsoft.com/office/drawing/2014/main" xmlns="" id="{103ECC32-B731-421A-BB79-3DC9BF4CDA15}"/>
              </a:ext>
            </a:extLst>
          </p:cNvPr>
          <p:cNvSpPr/>
          <p:nvPr/>
        </p:nvSpPr>
        <p:spPr>
          <a:xfrm>
            <a:off x="509125" y="3921469"/>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727682"/>
              <a:satOff val="-41964"/>
              <a:lumOff val="4314"/>
              <a:alphaOff val="0"/>
            </a:schemeClr>
          </a:fillRef>
          <a:effectRef idx="1">
            <a:schemeClr val="accent2">
              <a:hueOff val="-727682"/>
              <a:satOff val="-41964"/>
              <a:lumOff val="4314"/>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s-ES" sz="2000" b="1">
                <a:solidFill>
                  <a:schemeClr val="tx1"/>
                </a:solidFill>
              </a:rPr>
              <a:t>Death reigned (v. 17)</a:t>
            </a:r>
            <a:endParaRPr lang="es-ES" sz="2000" b="1" kern="1200" dirty="0">
              <a:solidFill>
                <a:schemeClr val="tx1"/>
              </a:solidFill>
            </a:endParaRPr>
          </a:p>
        </p:txBody>
      </p:sp>
      <p:sp>
        <p:nvSpPr>
          <p:cNvPr id="12" name="Forma libre: forma 11">
            <a:extLst>
              <a:ext uri="{FF2B5EF4-FFF2-40B4-BE49-F238E27FC236}">
                <a16:creationId xmlns:a16="http://schemas.microsoft.com/office/drawing/2014/main" xmlns="" id="{007297D8-5C2B-4F4E-BE03-663BAD5640F1}"/>
              </a:ext>
            </a:extLst>
          </p:cNvPr>
          <p:cNvSpPr/>
          <p:nvPr/>
        </p:nvSpPr>
        <p:spPr>
          <a:xfrm>
            <a:off x="526342" y="4780541"/>
            <a:ext cx="2874373" cy="83578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1091522"/>
              <a:satOff val="-62946"/>
              <a:lumOff val="6471"/>
              <a:alphaOff val="0"/>
            </a:schemeClr>
          </a:fillRef>
          <a:effectRef idx="1">
            <a:schemeClr val="accent2">
              <a:hueOff val="-1091522"/>
              <a:satOff val="-62946"/>
              <a:lumOff val="6471"/>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s-ES" sz="2000" b="1">
                <a:solidFill>
                  <a:schemeClr val="tx1"/>
                </a:solidFill>
              </a:rPr>
              <a:t>Condemnation came </a:t>
            </a:r>
            <a:br>
              <a:rPr lang="es-ES" sz="2000" b="1">
                <a:solidFill>
                  <a:schemeClr val="tx1"/>
                </a:solidFill>
              </a:rPr>
            </a:br>
            <a:r>
              <a:rPr lang="es-ES" sz="2000" b="1">
                <a:solidFill>
                  <a:schemeClr val="tx1"/>
                </a:solidFill>
              </a:rPr>
              <a:t>(v. 18)</a:t>
            </a:r>
            <a:endParaRPr lang="es-ES" sz="2000" b="1" kern="1200" dirty="0">
              <a:solidFill>
                <a:schemeClr val="tx1"/>
              </a:solidFill>
            </a:endParaRPr>
          </a:p>
        </p:txBody>
      </p:sp>
      <p:sp>
        <p:nvSpPr>
          <p:cNvPr id="13" name="Forma libre: forma 12">
            <a:extLst>
              <a:ext uri="{FF2B5EF4-FFF2-40B4-BE49-F238E27FC236}">
                <a16:creationId xmlns:a16="http://schemas.microsoft.com/office/drawing/2014/main" xmlns="" id="{9F050C82-F0B5-4447-B841-F95D3E2014F6}"/>
              </a:ext>
            </a:extLst>
          </p:cNvPr>
          <p:cNvSpPr/>
          <p:nvPr/>
        </p:nvSpPr>
        <p:spPr>
          <a:xfrm>
            <a:off x="526342" y="5792365"/>
            <a:ext cx="2874373" cy="86937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a:solidFill>
            <a:srgbClr val="D9C7C5"/>
          </a:solidFill>
        </p:spPr>
        <p:style>
          <a:lnRef idx="3">
            <a:schemeClr val="lt1">
              <a:hueOff val="0"/>
              <a:satOff val="0"/>
              <a:lumOff val="0"/>
              <a:alphaOff val="0"/>
            </a:schemeClr>
          </a:lnRef>
          <a:fillRef idx="1">
            <a:scrgbClr r="0" g="0" b="0"/>
          </a:fillRef>
          <a:effectRef idx="1">
            <a:schemeClr val="accent2">
              <a:hueOff val="-1455363"/>
              <a:satOff val="-83928"/>
              <a:lumOff val="8628"/>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n-US" sz="2000" b="1">
                <a:solidFill>
                  <a:schemeClr val="tx1"/>
                </a:solidFill>
              </a:rPr>
              <a:t>Many were made sinners (v. 19)</a:t>
            </a:r>
            <a:endParaRPr lang="es-ES" sz="2000" b="1" kern="1200" dirty="0">
              <a:solidFill>
                <a:schemeClr val="tx1"/>
              </a:solidFill>
            </a:endParaRPr>
          </a:p>
        </p:txBody>
      </p:sp>
      <p:sp>
        <p:nvSpPr>
          <p:cNvPr id="14" name="Forma libre: forma 13">
            <a:extLst>
              <a:ext uri="{FF2B5EF4-FFF2-40B4-BE49-F238E27FC236}">
                <a16:creationId xmlns:a16="http://schemas.microsoft.com/office/drawing/2014/main" xmlns="" id="{9B02CBAD-BBC4-4A69-B322-F2BF7D6FE623}"/>
              </a:ext>
            </a:extLst>
          </p:cNvPr>
          <p:cNvSpPr/>
          <p:nvPr/>
        </p:nvSpPr>
        <p:spPr>
          <a:xfrm>
            <a:off x="5321116" y="1491091"/>
            <a:ext cx="3592966" cy="5289271"/>
          </a:xfrm>
          <a:custGeom>
            <a:avLst/>
            <a:gdLst>
              <a:gd name="connsiteX0" fmla="*/ 0 w 2634230"/>
              <a:gd name="connsiteY0" fmla="*/ 263423 h 5289271"/>
              <a:gd name="connsiteX1" fmla="*/ 263423 w 2634230"/>
              <a:gd name="connsiteY1" fmla="*/ 0 h 5289271"/>
              <a:gd name="connsiteX2" fmla="*/ 2370807 w 2634230"/>
              <a:gd name="connsiteY2" fmla="*/ 0 h 5289271"/>
              <a:gd name="connsiteX3" fmla="*/ 2634230 w 2634230"/>
              <a:gd name="connsiteY3" fmla="*/ 263423 h 5289271"/>
              <a:gd name="connsiteX4" fmla="*/ 2634230 w 2634230"/>
              <a:gd name="connsiteY4" fmla="*/ 5025848 h 5289271"/>
              <a:gd name="connsiteX5" fmla="*/ 2370807 w 2634230"/>
              <a:gd name="connsiteY5" fmla="*/ 5289271 h 5289271"/>
              <a:gd name="connsiteX6" fmla="*/ 263423 w 2634230"/>
              <a:gd name="connsiteY6" fmla="*/ 5289271 h 5289271"/>
              <a:gd name="connsiteX7" fmla="*/ 0 w 2634230"/>
              <a:gd name="connsiteY7" fmla="*/ 5025848 h 5289271"/>
              <a:gd name="connsiteX8" fmla="*/ 0 w 2634230"/>
              <a:gd name="connsiteY8" fmla="*/ 263423 h 528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230" h="5289271">
                <a:moveTo>
                  <a:pt x="0" y="263423"/>
                </a:moveTo>
                <a:cubicBezTo>
                  <a:pt x="0" y="117938"/>
                  <a:pt x="117938" y="0"/>
                  <a:pt x="263423" y="0"/>
                </a:cubicBezTo>
                <a:lnTo>
                  <a:pt x="2370807" y="0"/>
                </a:lnTo>
                <a:cubicBezTo>
                  <a:pt x="2516292" y="0"/>
                  <a:pt x="2634230" y="117938"/>
                  <a:pt x="2634230" y="263423"/>
                </a:cubicBezTo>
                <a:lnTo>
                  <a:pt x="2634230" y="5025848"/>
                </a:lnTo>
                <a:cubicBezTo>
                  <a:pt x="2634230" y="5171333"/>
                  <a:pt x="2516292" y="5289271"/>
                  <a:pt x="2370807" y="5289271"/>
                </a:cubicBezTo>
                <a:lnTo>
                  <a:pt x="263423" y="5289271"/>
                </a:lnTo>
                <a:cubicBezTo>
                  <a:pt x="117938" y="5289271"/>
                  <a:pt x="0" y="5171333"/>
                  <a:pt x="0" y="5025848"/>
                </a:cubicBezTo>
                <a:lnTo>
                  <a:pt x="0" y="263423"/>
                </a:lnTo>
                <a:close/>
              </a:path>
            </a:pathLst>
          </a:custGeom>
          <a:noFill/>
          <a:ln>
            <a:solidFill>
              <a:schemeClr val="accent1">
                <a:lumMod val="50000"/>
              </a:schemeClr>
            </a:solidFill>
          </a:ln>
          <a:effectLst>
            <a:glow rad="127000">
              <a:schemeClr val="accent1"/>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778690" numCol="1" spcCol="1270" anchor="t" anchorCtr="0">
            <a:noAutofit/>
          </a:bodyPr>
          <a:lstStyle/>
          <a:p>
            <a:pPr marL="0" lvl="0" indent="0" algn="ctr" defTabSz="889000">
              <a:lnSpc>
                <a:spcPct val="90000"/>
              </a:lnSpc>
              <a:spcBef>
                <a:spcPct val="0"/>
              </a:spcBef>
              <a:spcAft>
                <a:spcPct val="35000"/>
              </a:spcAft>
              <a:buNone/>
            </a:pPr>
            <a:r>
              <a:rPr lang="es-ES" sz="2800" b="1" kern="1200" spc="600">
                <a:solidFill>
                  <a:schemeClr val="bg1"/>
                </a:solidFill>
                <a:effectLst>
                  <a:glow rad="127000">
                    <a:schemeClr val="tx1"/>
                  </a:glow>
                </a:effectLst>
              </a:rPr>
              <a:t>JESUS CHRIST</a:t>
            </a:r>
            <a:endParaRPr lang="es-ES" sz="2800" b="1" kern="1200" spc="600" dirty="0">
              <a:solidFill>
                <a:schemeClr val="bg1"/>
              </a:solidFill>
              <a:effectLst>
                <a:glow rad="127000">
                  <a:schemeClr val="tx1"/>
                </a:glow>
              </a:effectLst>
            </a:endParaRPr>
          </a:p>
        </p:txBody>
      </p:sp>
      <p:sp>
        <p:nvSpPr>
          <p:cNvPr id="15" name="Forma libre: forma 14">
            <a:extLst>
              <a:ext uri="{FF2B5EF4-FFF2-40B4-BE49-F238E27FC236}">
                <a16:creationId xmlns:a16="http://schemas.microsoft.com/office/drawing/2014/main" xmlns="" id="{B4C2F362-D0C9-4332-95F6-8D17112D8829}"/>
              </a:ext>
            </a:extLst>
          </p:cNvPr>
          <p:cNvSpPr/>
          <p:nvPr/>
        </p:nvSpPr>
        <p:spPr>
          <a:xfrm>
            <a:off x="5584538" y="2034125"/>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s-ES" sz="2000" b="1"/>
              <a:t>Grace abounded (v. 15)</a:t>
            </a:r>
            <a:endParaRPr lang="es-ES" sz="2000" b="1" kern="1200" dirty="0"/>
          </a:p>
        </p:txBody>
      </p:sp>
      <p:sp>
        <p:nvSpPr>
          <p:cNvPr id="16" name="Forma libre: forma 15">
            <a:extLst>
              <a:ext uri="{FF2B5EF4-FFF2-40B4-BE49-F238E27FC236}">
                <a16:creationId xmlns:a16="http://schemas.microsoft.com/office/drawing/2014/main" xmlns="" id="{B532EEC6-DADD-4302-BE3A-3B9B55C74774}"/>
              </a:ext>
            </a:extLst>
          </p:cNvPr>
          <p:cNvSpPr/>
          <p:nvPr/>
        </p:nvSpPr>
        <p:spPr>
          <a:xfrm>
            <a:off x="5584538" y="2893197"/>
            <a:ext cx="2874373" cy="8522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87321"/>
              <a:satOff val="-1564"/>
              <a:lumOff val="6646"/>
              <a:alphaOff val="0"/>
            </a:schemeClr>
          </a:fillRef>
          <a:effectRef idx="0">
            <a:schemeClr val="accent1">
              <a:shade val="80000"/>
              <a:hueOff val="87321"/>
              <a:satOff val="-1564"/>
              <a:lumOff val="6646"/>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n-US" sz="2000" b="1"/>
              <a:t>Resulted in justification (v. 16)</a:t>
            </a:r>
            <a:endParaRPr lang="es-ES" sz="2000" b="1" kern="1200" dirty="0"/>
          </a:p>
        </p:txBody>
      </p:sp>
      <p:sp>
        <p:nvSpPr>
          <p:cNvPr id="17" name="Forma libre: forma 16">
            <a:extLst>
              <a:ext uri="{FF2B5EF4-FFF2-40B4-BE49-F238E27FC236}">
                <a16:creationId xmlns:a16="http://schemas.microsoft.com/office/drawing/2014/main" xmlns="" id="{3D557563-BEE0-42E3-BE6E-6585DEE0AA1D}"/>
              </a:ext>
            </a:extLst>
          </p:cNvPr>
          <p:cNvSpPr/>
          <p:nvPr/>
        </p:nvSpPr>
        <p:spPr>
          <a:xfrm>
            <a:off x="5584538" y="3921469"/>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174641"/>
              <a:satOff val="-3128"/>
              <a:lumOff val="13293"/>
              <a:alphaOff val="0"/>
            </a:schemeClr>
          </a:fillRef>
          <a:effectRef idx="0">
            <a:schemeClr val="accent1">
              <a:shade val="80000"/>
              <a:hueOff val="174641"/>
              <a:satOff val="-3128"/>
              <a:lumOff val="13293"/>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n-US" sz="2000" b="1">
                <a:solidFill>
                  <a:schemeClr val="tx1"/>
                </a:solidFill>
              </a:rPr>
              <a:t>We’ll reign in life (v. 17)</a:t>
            </a:r>
            <a:endParaRPr lang="es-ES" sz="2000" b="1" kern="1200" dirty="0">
              <a:solidFill>
                <a:schemeClr val="tx1"/>
              </a:solidFill>
            </a:endParaRPr>
          </a:p>
        </p:txBody>
      </p:sp>
      <p:sp>
        <p:nvSpPr>
          <p:cNvPr id="18" name="Forma libre: forma 17">
            <a:extLst>
              <a:ext uri="{FF2B5EF4-FFF2-40B4-BE49-F238E27FC236}">
                <a16:creationId xmlns:a16="http://schemas.microsoft.com/office/drawing/2014/main" xmlns="" id="{937DC9C7-7E2A-431B-AD7B-5862DB1D2D7C}"/>
              </a:ext>
            </a:extLst>
          </p:cNvPr>
          <p:cNvSpPr/>
          <p:nvPr/>
        </p:nvSpPr>
        <p:spPr>
          <a:xfrm>
            <a:off x="5601755" y="4780541"/>
            <a:ext cx="2874373" cy="83578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261962"/>
              <a:satOff val="-4692"/>
              <a:lumOff val="19939"/>
              <a:alphaOff val="0"/>
            </a:schemeClr>
          </a:fillRef>
          <a:effectRef idx="0">
            <a:schemeClr val="accent1">
              <a:shade val="80000"/>
              <a:hueOff val="261962"/>
              <a:satOff val="-4692"/>
              <a:lumOff val="19939"/>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n-US" sz="2000" b="1">
                <a:solidFill>
                  <a:schemeClr val="tx1"/>
                </a:solidFill>
              </a:rPr>
              <a:t>Justification of life came (v. 18)</a:t>
            </a:r>
            <a:endParaRPr lang="es-ES" sz="2000" b="1" kern="1200" dirty="0">
              <a:solidFill>
                <a:schemeClr val="tx1"/>
              </a:solidFill>
            </a:endParaRPr>
          </a:p>
        </p:txBody>
      </p:sp>
      <p:sp>
        <p:nvSpPr>
          <p:cNvPr id="19" name="Forma libre: forma 18">
            <a:extLst>
              <a:ext uri="{FF2B5EF4-FFF2-40B4-BE49-F238E27FC236}">
                <a16:creationId xmlns:a16="http://schemas.microsoft.com/office/drawing/2014/main" xmlns="" id="{7C9BEA63-8929-45C7-A002-FCE8FF5E6685}"/>
              </a:ext>
            </a:extLst>
          </p:cNvPr>
          <p:cNvSpPr/>
          <p:nvPr/>
        </p:nvSpPr>
        <p:spPr>
          <a:xfrm>
            <a:off x="5601755" y="5792365"/>
            <a:ext cx="2874373" cy="86937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349283"/>
              <a:satOff val="-6256"/>
              <a:lumOff val="26585"/>
              <a:alphaOff val="0"/>
            </a:schemeClr>
          </a:fillRef>
          <a:effectRef idx="0">
            <a:schemeClr val="accent1">
              <a:shade val="80000"/>
              <a:hueOff val="349283"/>
              <a:satOff val="-6256"/>
              <a:lumOff val="26585"/>
              <a:alphaOff val="0"/>
            </a:schemeClr>
          </a:effectRef>
          <a:fontRef idx="minor">
            <a:schemeClr val="lt1"/>
          </a:fontRef>
        </p:style>
        <p:txBody>
          <a:bodyPr spcFirstLastPara="0" vert="horz" wrap="square" lIns="70805" tIns="58105" rIns="70805" bIns="58105" numCol="1" spcCol="1270" anchor="ctr" anchorCtr="0">
            <a:noAutofit/>
          </a:bodyPr>
          <a:lstStyle/>
          <a:p>
            <a:pPr lvl="0" algn="ctr" defTabSz="889000">
              <a:lnSpc>
                <a:spcPct val="90000"/>
              </a:lnSpc>
              <a:spcBef>
                <a:spcPct val="0"/>
              </a:spcBef>
              <a:spcAft>
                <a:spcPct val="35000"/>
              </a:spcAft>
            </a:pPr>
            <a:r>
              <a:rPr lang="en-US" sz="2000" b="1">
                <a:solidFill>
                  <a:schemeClr val="tx1"/>
                </a:solidFill>
              </a:rPr>
              <a:t>Many will be made righteous (v. 19)</a:t>
            </a:r>
            <a:endParaRPr lang="es-ES" sz="2000" b="1" kern="1200" dirty="0">
              <a:solidFill>
                <a:schemeClr val="tx1"/>
              </a:solidFill>
            </a:endParaRPr>
          </a:p>
        </p:txBody>
      </p:sp>
    </p:spTree>
    <p:extLst>
      <p:ext uri="{BB962C8B-B14F-4D97-AF65-F5344CB8AC3E}">
        <p14:creationId xmlns:p14="http://schemas.microsoft.com/office/powerpoint/2010/main" val="84990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6DB68E-1816-4AE3-B059-2E94B93E9FB5}"/>
              </a:ext>
            </a:extLst>
          </p:cNvPr>
          <p:cNvSpPr txBox="1"/>
          <p:nvPr/>
        </p:nvSpPr>
        <p:spPr>
          <a:xfrm>
            <a:off x="0" y="0"/>
            <a:ext cx="9144000" cy="646331"/>
          </a:xfrm>
          <a:prstGeom prst="rect">
            <a:avLst/>
          </a:prstGeom>
          <a:noFill/>
        </p:spPr>
        <p:txBody>
          <a:bodyPr wrap="square">
            <a:spAutoFit/>
          </a:bodyPr>
          <a:lstStyle/>
          <a:p>
            <a:pPr algn="ctr"/>
            <a:r>
              <a:rPr lang="es-E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MEETING THE DISHEARTENED STUDENT</a:t>
            </a:r>
            <a:endPar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A2AB284B-D240-47DF-B898-D2F0989821E1}"/>
              </a:ext>
            </a:extLst>
          </p:cNvPr>
          <p:cNvSpPr txBox="1"/>
          <p:nvPr/>
        </p:nvSpPr>
        <p:spPr>
          <a:xfrm>
            <a:off x="448491" y="570300"/>
            <a:ext cx="8247017" cy="646331"/>
          </a:xfrm>
          <a:prstGeom prst="rect">
            <a:avLst/>
          </a:prstGeom>
          <a:noFill/>
        </p:spPr>
        <p:txBody>
          <a:bodyPr wrap="square">
            <a:spAutoFit/>
          </a:bodyPr>
          <a:lstStyle/>
          <a:p>
            <a:r>
              <a:rPr lang="es-ES" b="1">
                <a:solidFill>
                  <a:schemeClr val="accent1">
                    <a:lumMod val="75000"/>
                  </a:schemeClr>
                </a:solidFill>
                <a:latin typeface="Comic Sans MS" panose="030F0702030302020204" pitchFamily="66" charset="0"/>
              </a:rPr>
              <a:t>“</a:t>
            </a:r>
            <a:r>
              <a:rPr lang="en-US" b="1">
                <a:solidFill>
                  <a:schemeClr val="accent1">
                    <a:lumMod val="75000"/>
                  </a:schemeClr>
                </a:solidFill>
                <a:latin typeface="Comic Sans MS" panose="030F0702030302020204" pitchFamily="66" charset="0"/>
              </a:rPr>
              <a:t>When Jacob awoke from his sleep, he thought, ‘Surely the Lord is in this place, and I was not aware of it.’</a:t>
            </a:r>
            <a:r>
              <a:rPr lang="es-ES" b="1">
                <a:solidFill>
                  <a:schemeClr val="accent1">
                    <a:lumMod val="75000"/>
                  </a:schemeClr>
                </a:solidFill>
                <a:latin typeface="Comic Sans MS" panose="030F0702030302020204" pitchFamily="66" charset="0"/>
              </a:rPr>
              <a:t>” </a:t>
            </a:r>
            <a:r>
              <a:rPr lang="es-ES" sz="1600" b="1">
                <a:solidFill>
                  <a:schemeClr val="accent1">
                    <a:lumMod val="75000"/>
                  </a:schemeClr>
                </a:solidFill>
                <a:latin typeface="Comic Sans MS" panose="030F0702030302020204" pitchFamily="66" charset="0"/>
              </a:rPr>
              <a:t>(Genesis 28:16 </a:t>
            </a:r>
            <a:r>
              <a:rPr lang="es-ES" sz="1400" b="1">
                <a:solidFill>
                  <a:schemeClr val="accent1">
                    <a:lumMod val="75000"/>
                  </a:schemeClr>
                </a:solidFill>
                <a:latin typeface="Comic Sans MS" panose="030F0702030302020204" pitchFamily="66" charset="0"/>
              </a:rPr>
              <a:t>NIV</a:t>
            </a:r>
            <a:r>
              <a:rPr lang="es-ES" sz="1600" b="1">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E90FC5D5-7311-47D6-A4D3-8F755C057C52}"/>
              </a:ext>
            </a:extLst>
          </p:cNvPr>
          <p:cNvSpPr txBox="1"/>
          <p:nvPr/>
        </p:nvSpPr>
        <p:spPr>
          <a:xfrm>
            <a:off x="4284617" y="1424859"/>
            <a:ext cx="4859383" cy="5170646"/>
          </a:xfrm>
          <a:prstGeom prst="rect">
            <a:avLst/>
          </a:prstGeom>
          <a:noFill/>
        </p:spPr>
        <p:txBody>
          <a:bodyPr wrap="square" rtlCol="0">
            <a:spAutoFit/>
          </a:bodyPr>
          <a:lstStyle/>
          <a:p>
            <a:pPr>
              <a:spcBef>
                <a:spcPts val="600"/>
              </a:spcBef>
            </a:pPr>
            <a:r>
              <a:rPr lang="en-US" sz="2100" b="1"/>
              <a:t>Jacob had enough time to think about the terrible consequences of letting his mother influence him to fool his father and to make his brother angry.</a:t>
            </a:r>
            <a:endParaRPr lang="es-ES" sz="2100" b="1" dirty="0"/>
          </a:p>
          <a:p>
            <a:pPr>
              <a:spcBef>
                <a:spcPts val="600"/>
              </a:spcBef>
            </a:pPr>
            <a:r>
              <a:rPr lang="en-US" sz="2100" b="1"/>
              <a:t>He was disheartened and lonely, and his future was uncertain. Then God came to him and encouraged him to stand strong during the years he’d spend in exile.</a:t>
            </a:r>
            <a:endParaRPr lang="es-ES" sz="2100" b="1" dirty="0"/>
          </a:p>
          <a:p>
            <a:pPr>
              <a:spcBef>
                <a:spcPts val="600"/>
              </a:spcBef>
            </a:pPr>
            <a:r>
              <a:rPr lang="en-US" sz="2100" b="1"/>
              <a:t>How many times have you been disheartened because of your own sins?</a:t>
            </a:r>
            <a:endParaRPr lang="es-ES" sz="2100" b="1" dirty="0"/>
          </a:p>
          <a:p>
            <a:pPr>
              <a:spcBef>
                <a:spcPts val="600"/>
              </a:spcBef>
            </a:pPr>
            <a:r>
              <a:rPr lang="en-US" sz="2100" b="1"/>
              <a:t>God comes to you as He did with Jacob. He assures you that you’ve been forgiven, He strengthens you, and He encourages you to walk with Him hand in hand </a:t>
            </a:r>
            <a:br>
              <a:rPr lang="en-US" sz="2100" b="1"/>
            </a:br>
            <a:r>
              <a:rPr lang="en-US" sz="2100" b="1"/>
              <a:t>(Isaiah 42:16).</a:t>
            </a:r>
            <a:endParaRPr lang="es-ES" sz="2100" b="1" dirty="0"/>
          </a:p>
        </p:txBody>
      </p:sp>
      <p:pic>
        <p:nvPicPr>
          <p:cNvPr id="10" name="Imagen 9">
            <a:extLst>
              <a:ext uri="{FF2B5EF4-FFF2-40B4-BE49-F238E27FC236}">
                <a16:creationId xmlns:a16="http://schemas.microsoft.com/office/drawing/2014/main" xmlns="" id="{7086A930-D581-4A87-9CAC-83AA633187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589" y="1294646"/>
            <a:ext cx="4071216" cy="5470357"/>
          </a:xfrm>
          <a:prstGeom prst="roundRect">
            <a:avLst>
              <a:gd name="adj" fmla="val 84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20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left)">
                                      <p:cBhvr>
                                        <p:cTn id="4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D2D78CF-5A65-4AA6-B0E3-DDD766B522C3}"/>
              </a:ext>
            </a:extLst>
          </p:cNvPr>
          <p:cNvSpPr txBox="1"/>
          <p:nvPr/>
        </p:nvSpPr>
        <p:spPr>
          <a:xfrm>
            <a:off x="0" y="0"/>
            <a:ext cx="9144000" cy="707886"/>
          </a:xfrm>
          <a:prstGeom prst="rect">
            <a:avLst/>
          </a:prstGeom>
          <a:noFill/>
        </p:spPr>
        <p:txBody>
          <a:bodyPr wrap="square">
            <a:spAutoFit/>
          </a:bodyPr>
          <a:lstStyle/>
          <a:p>
            <a:pPr algn="ctr"/>
            <a:r>
              <a:rPr lang="es-ES" sz="4000" b="1">
                <a:ln w="15875" cmpd="sng">
                  <a:solidFill>
                    <a:srgbClr val="0070C0"/>
                  </a:solidFill>
                </a:ln>
                <a:solidFill>
                  <a:schemeClr val="tx1">
                    <a:alpha val="0"/>
                  </a:schemeClr>
                </a:solidFill>
                <a:effectLst>
                  <a:outerShdw blurRad="25527" dist="37357" dir="2700000" rotWithShape="0">
                    <a:srgbClr val="000000">
                      <a:alpha val="50000"/>
                    </a:srgbClr>
                  </a:outerShdw>
                </a:effectLst>
              </a:rPr>
              <a:t>MEETING THE LOST STUDENT</a:t>
            </a:r>
            <a:endParaRPr lang="es-ES" sz="4000" b="1" dirty="0">
              <a:ln w="15875" cmpd="sng">
                <a:solidFill>
                  <a:srgbClr val="0070C0"/>
                </a:solidFill>
              </a:ln>
              <a:solidFill>
                <a:schemeClr val="tx1">
                  <a:alpha val="0"/>
                </a:schemeClr>
              </a:solidFill>
              <a:effectLst>
                <a:outerShdw blurRad="25527" dist="37357" dir="2700000" rotWithShape="0">
                  <a:srgbClr val="000000">
                    <a:alpha val="50000"/>
                  </a:srgbClr>
                </a:outerShdw>
              </a:effectLst>
            </a:endParaRPr>
          </a:p>
        </p:txBody>
      </p:sp>
      <p:sp>
        <p:nvSpPr>
          <p:cNvPr id="5" name="CuadroTexto 4">
            <a:extLst>
              <a:ext uri="{FF2B5EF4-FFF2-40B4-BE49-F238E27FC236}">
                <a16:creationId xmlns:a16="http://schemas.microsoft.com/office/drawing/2014/main" xmlns="" id="{77FF7DC6-ED72-4D23-89E9-53FDFD858007}"/>
              </a:ext>
            </a:extLst>
          </p:cNvPr>
          <p:cNvSpPr txBox="1"/>
          <p:nvPr/>
        </p:nvSpPr>
        <p:spPr>
          <a:xfrm>
            <a:off x="1" y="630423"/>
            <a:ext cx="9143999"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6">
                    <a:lumMod val="75000"/>
                  </a:schemeClr>
                </a:solidFill>
                <a:latin typeface="Comic Sans MS" panose="030F0702030302020204" pitchFamily="66" charset="0"/>
              </a:rPr>
              <a:t>“</a:t>
            </a:r>
            <a:r>
              <a:rPr lang="en-US" b="1">
                <a:solidFill>
                  <a:schemeClr val="accent6">
                    <a:lumMod val="75000"/>
                  </a:schemeClr>
                </a:solidFill>
                <a:latin typeface="Comic Sans MS" panose="030F0702030302020204" pitchFamily="66" charset="0"/>
              </a:rPr>
              <a:t>He came to the world that was His own, but his own people </a:t>
            </a:r>
            <a:br>
              <a:rPr lang="en-US" b="1">
                <a:solidFill>
                  <a:schemeClr val="accent6">
                    <a:lumMod val="75000"/>
                  </a:schemeClr>
                </a:solidFill>
                <a:latin typeface="Comic Sans MS" panose="030F0702030302020204" pitchFamily="66" charset="0"/>
              </a:rPr>
            </a:br>
            <a:r>
              <a:rPr lang="en-US" b="1">
                <a:solidFill>
                  <a:schemeClr val="accent6">
                    <a:lumMod val="75000"/>
                  </a:schemeClr>
                </a:solidFill>
                <a:latin typeface="Comic Sans MS" panose="030F0702030302020204" pitchFamily="66" charset="0"/>
              </a:rPr>
              <a:t>did not receive Him.</a:t>
            </a:r>
            <a:r>
              <a:rPr lang="es-ES" b="1">
                <a:solidFill>
                  <a:schemeClr val="accent6">
                    <a:lumMod val="75000"/>
                  </a:schemeClr>
                </a:solidFill>
                <a:latin typeface="Comic Sans MS" panose="030F0702030302020204" pitchFamily="66" charset="0"/>
              </a:rPr>
              <a:t>” </a:t>
            </a:r>
            <a:r>
              <a:rPr lang="es-ES" sz="1600" b="1">
                <a:solidFill>
                  <a:schemeClr val="accent6">
                    <a:lumMod val="75000"/>
                  </a:schemeClr>
                </a:solidFill>
                <a:latin typeface="Comic Sans MS" panose="030F0702030302020204" pitchFamily="66" charset="0"/>
              </a:rPr>
              <a:t>(John 1:11 </a:t>
            </a:r>
            <a:r>
              <a:rPr lang="es-ES" sz="1400" b="1">
                <a:solidFill>
                  <a:schemeClr val="accent6">
                    <a:lumMod val="75000"/>
                  </a:schemeClr>
                </a:solidFill>
                <a:latin typeface="Comic Sans MS" panose="030F0702030302020204" pitchFamily="66" charset="0"/>
              </a:rPr>
              <a:t>EXB</a:t>
            </a:r>
            <a:r>
              <a:rPr lang="es-ES" sz="1600" b="1">
                <a:solidFill>
                  <a:schemeClr val="accent6">
                    <a:lumMod val="75000"/>
                  </a:schemeClr>
                </a:solidFill>
                <a:latin typeface="Comic Sans MS" panose="030F0702030302020204" pitchFamily="66" charset="0"/>
              </a:rPr>
              <a:t>)</a:t>
            </a:r>
            <a:endParaRPr lang="es-ES" sz="16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25A5D751-43F8-47F0-803C-D4A1DD29AD51}"/>
              </a:ext>
            </a:extLst>
          </p:cNvPr>
          <p:cNvSpPr txBox="1"/>
          <p:nvPr/>
        </p:nvSpPr>
        <p:spPr>
          <a:xfrm>
            <a:off x="232897" y="1258543"/>
            <a:ext cx="6031247" cy="2015936"/>
          </a:xfrm>
          <a:prstGeom prst="rect">
            <a:avLst/>
          </a:prstGeom>
          <a:noFill/>
        </p:spPr>
        <p:txBody>
          <a:bodyPr wrap="square" rtlCol="0">
            <a:spAutoFit/>
          </a:bodyPr>
          <a:lstStyle/>
          <a:p>
            <a:pPr>
              <a:spcBef>
                <a:spcPts val="600"/>
              </a:spcBef>
            </a:pPr>
            <a:r>
              <a:rPr lang="en-US" sz="2000" b="1"/>
              <a:t>The Creator and divine Teacher came to rescue the lost—that is, all of us. He became one of us to do so (John 1:14).</a:t>
            </a:r>
            <a:endParaRPr lang="es-ES" sz="2000" b="1" dirty="0"/>
          </a:p>
          <a:p>
            <a:pPr>
              <a:spcBef>
                <a:spcPts val="600"/>
              </a:spcBef>
            </a:pPr>
            <a:r>
              <a:rPr lang="en-US" sz="2000" b="1"/>
              <a:t>John—as a prophet—recognized Jesus as “the Lamb of God” and “the Son of God” in His first public appearance (John 1:29, 34).</a:t>
            </a:r>
            <a:endParaRPr lang="es-ES" sz="2000" b="1" dirty="0"/>
          </a:p>
        </p:txBody>
      </p:sp>
      <p:pic>
        <p:nvPicPr>
          <p:cNvPr id="8" name="Imagen 7">
            <a:extLst>
              <a:ext uri="{FF2B5EF4-FFF2-40B4-BE49-F238E27FC236}">
                <a16:creationId xmlns:a16="http://schemas.microsoft.com/office/drawing/2014/main" xmlns="" id="{64B4404A-16A4-4FC0-B114-C87B7381AA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7937" y="3437954"/>
            <a:ext cx="1950470" cy="1463697"/>
          </a:xfrm>
          <a:prstGeom prst="round2DiagRect">
            <a:avLst>
              <a:gd name="adj1" fmla="val 16667"/>
              <a:gd name="adj2" fmla="val 0"/>
            </a:avLst>
          </a:prstGeom>
          <a:ln w="38100" cap="sq">
            <a:solidFill>
              <a:srgbClr val="FFFFFF"/>
            </a:solidFill>
            <a:miter lim="800000"/>
          </a:ln>
          <a:effectLst>
            <a:outerShdw blurRad="50800" dist="38100" dir="10800000" algn="r" rotWithShape="0">
              <a:prstClr val="black">
                <a:alpha val="40000"/>
              </a:prstClr>
            </a:outerShdw>
          </a:effectLst>
        </p:spPr>
      </p:pic>
      <p:pic>
        <p:nvPicPr>
          <p:cNvPr id="10" name="Imagen 9">
            <a:extLst>
              <a:ext uri="{FF2B5EF4-FFF2-40B4-BE49-F238E27FC236}">
                <a16:creationId xmlns:a16="http://schemas.microsoft.com/office/drawing/2014/main" xmlns="" id="{C54BE12D-E73C-45D9-82D5-B091E8EE03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8713" y="5156157"/>
            <a:ext cx="1965190" cy="1523119"/>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a:extLst>
              <a:ext uri="{FF2B5EF4-FFF2-40B4-BE49-F238E27FC236}">
                <a16:creationId xmlns:a16="http://schemas.microsoft.com/office/drawing/2014/main" xmlns="" id="{ABBBDA95-BB4C-45EA-BF36-819D25800F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46891" y="1371685"/>
            <a:ext cx="2681464" cy="1784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contourW="76200" prstMaterial="plastic">
            <a:bevelT w="381000" h="114300" prst="relaxedInset"/>
            <a:contourClr>
              <a:schemeClr val="accent1">
                <a:lumMod val="60000"/>
                <a:lumOff val="40000"/>
              </a:schemeClr>
            </a:contourClr>
          </a:sp3d>
        </p:spPr>
      </p:pic>
      <p:pic>
        <p:nvPicPr>
          <p:cNvPr id="14" name="Imagen 13">
            <a:extLst>
              <a:ext uri="{FF2B5EF4-FFF2-40B4-BE49-F238E27FC236}">
                <a16:creationId xmlns:a16="http://schemas.microsoft.com/office/drawing/2014/main" xmlns="" id="{D295AD79-86B5-436C-BC31-D3FD764C3F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87807" y="3403450"/>
            <a:ext cx="2657800" cy="3308464"/>
          </a:xfrm>
          <a:prstGeom prst="round2DiagRect">
            <a:avLst>
              <a:gd name="adj1" fmla="val 0"/>
              <a:gd name="adj2" fmla="val 18795"/>
            </a:avLst>
          </a:prstGeom>
          <a:ln w="38100" cap="sq">
            <a:solidFill>
              <a:srgbClr val="FFFFFF"/>
            </a:solidFill>
            <a:miter lim="800000"/>
          </a:ln>
          <a:effectLst>
            <a:outerShdw blurRad="50800" dist="38100" dir="10800000" algn="r" rotWithShape="0">
              <a:prstClr val="black">
                <a:alpha val="40000"/>
              </a:prstClr>
            </a:outerShdw>
          </a:effectLst>
        </p:spPr>
      </p:pic>
      <p:sp>
        <p:nvSpPr>
          <p:cNvPr id="11" name="CuadroTexto 10">
            <a:extLst>
              <a:ext uri="{FF2B5EF4-FFF2-40B4-BE49-F238E27FC236}">
                <a16:creationId xmlns:a16="http://schemas.microsoft.com/office/drawing/2014/main" xmlns="" id="{FB3AEF68-CF8B-40CA-A9F6-C55F5A9FA648}"/>
              </a:ext>
            </a:extLst>
          </p:cNvPr>
          <p:cNvSpPr txBox="1"/>
          <p:nvPr/>
        </p:nvSpPr>
        <p:spPr>
          <a:xfrm>
            <a:off x="2286005" y="3442302"/>
            <a:ext cx="3899141" cy="3247043"/>
          </a:xfrm>
          <a:prstGeom prst="rect">
            <a:avLst/>
          </a:prstGeom>
          <a:noFill/>
        </p:spPr>
        <p:txBody>
          <a:bodyPr wrap="square">
            <a:spAutoFit/>
          </a:bodyPr>
          <a:lstStyle/>
          <a:p>
            <a:pPr>
              <a:spcBef>
                <a:spcPts val="600"/>
              </a:spcBef>
            </a:pPr>
            <a:r>
              <a:rPr lang="en-US" sz="2000" b="1"/>
              <a:t>Two of John’s disciples that heard those words began to follow Jesus. They called Him “Rabbi” because they had accepted Him as their teacher (John 1:37-38).</a:t>
            </a:r>
            <a:endParaRPr lang="es-ES" sz="2000" b="1" dirty="0"/>
          </a:p>
          <a:p>
            <a:pPr>
              <a:spcBef>
                <a:spcPts val="600"/>
              </a:spcBef>
            </a:pPr>
            <a:r>
              <a:rPr lang="en-US" sz="2000" b="1"/>
              <a:t>Jesus was undoubtedly “the greatest teacher the world has ever seen.” (Ellen G. White, </a:t>
            </a:r>
            <a:br>
              <a:rPr lang="en-US" sz="2000" b="1"/>
            </a:br>
            <a:r>
              <a:rPr lang="en-US" sz="2000" b="1" i="1"/>
              <a:t>Signs of the Times</a:t>
            </a:r>
            <a:r>
              <a:rPr lang="en-US" sz="2000" b="1"/>
              <a:t>, June 10, 1886)</a:t>
            </a:r>
            <a:endParaRPr lang="es-ES" sz="2000" b="1" dirty="0"/>
          </a:p>
        </p:txBody>
      </p:sp>
    </p:spTree>
    <p:extLst>
      <p:ext uri="{BB962C8B-B14F-4D97-AF65-F5344CB8AC3E}">
        <p14:creationId xmlns:p14="http://schemas.microsoft.com/office/powerpoint/2010/main" val="384458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10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childTnLst>
                          </p:cTn>
                        </p:par>
                        <p:par>
                          <p:cTn id="61" fill="hold">
                            <p:stCondLst>
                              <p:cond delay="500"/>
                            </p:stCondLst>
                            <p:childTnLst>
                              <p:par>
                                <p:cTn id="62" presetID="47" presetClass="entr" presetSubtype="0" fill="hold" grpId="0" nodeType="after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fade">
                                      <p:cBhvr>
                                        <p:cTn id="64" dur="1000"/>
                                        <p:tgtEl>
                                          <p:spTgt spid="11">
                                            <p:txEl>
                                              <p:pRg st="1" end="1"/>
                                            </p:txEl>
                                          </p:spTgt>
                                        </p:tgtEl>
                                      </p:cBhvr>
                                    </p:animEffect>
                                    <p:anim calcmode="lin" valueType="num">
                                      <p:cBhvr>
                                        <p:cTn id="6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duotone>
              <a:schemeClr val="accent1">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BF6267-098F-4AC3-870D-54702A446A06}"/>
              </a:ext>
            </a:extLst>
          </p:cNvPr>
          <p:cNvSpPr txBox="1"/>
          <p:nvPr/>
        </p:nvSpPr>
        <p:spPr>
          <a:xfrm>
            <a:off x="0" y="-45265"/>
            <a:ext cx="9144000" cy="646331"/>
          </a:xfrm>
          <a:prstGeom prst="rect">
            <a:avLst/>
          </a:prstGeom>
          <a:noFill/>
        </p:spPr>
        <p:txBody>
          <a:bodyPr wrap="square">
            <a:spAutoFit/>
          </a:bodyPr>
          <a:lstStyle/>
          <a:p>
            <a:pPr algn="ctr"/>
            <a:r>
              <a:rPr lang="es-ES" sz="36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MEETING THE DESPISED STUDENT</a:t>
            </a:r>
            <a:endParaRPr lang="es-E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D07A8081-A6E9-42D6-AEC1-7B70CC0870BB}"/>
              </a:ext>
            </a:extLst>
          </p:cNvPr>
          <p:cNvSpPr txBox="1"/>
          <p:nvPr/>
        </p:nvSpPr>
        <p:spPr>
          <a:xfrm>
            <a:off x="2181887" y="584009"/>
            <a:ext cx="6753886" cy="892552"/>
          </a:xfrm>
          <a:prstGeom prst="rect">
            <a:avLst/>
          </a:prstGeom>
          <a:noFill/>
        </p:spPr>
        <p:txBody>
          <a:bodyPr wrap="square">
            <a:spAutoFit/>
            <a:scene3d>
              <a:camera prst="orthographicFront"/>
              <a:lightRig rig="threePt" dir="t"/>
            </a:scene3d>
            <a:sp3d extrusionH="57150">
              <a:bevelT w="38100" h="38100"/>
            </a:sp3d>
          </a:bodyPr>
          <a:lstStyle/>
          <a:p>
            <a:r>
              <a:rPr lang="es-ES" b="1">
                <a:solidFill>
                  <a:schemeClr val="accent2">
                    <a:lumMod val="75000"/>
                  </a:schemeClr>
                </a:solidFill>
                <a:latin typeface="Comic Sans MS" panose="030F0702030302020204" pitchFamily="66" charset="0"/>
              </a:rPr>
              <a:t>“</a:t>
            </a:r>
            <a:r>
              <a:rPr lang="en-US" b="1">
                <a:solidFill>
                  <a:schemeClr val="accent2">
                    <a:lumMod val="75000"/>
                  </a:schemeClr>
                </a:solidFill>
                <a:latin typeface="Comic Sans MS" panose="030F0702030302020204" pitchFamily="66" charset="0"/>
              </a:rPr>
              <a:t>And she said, ‘Yes, Lord, yet even the little dogs eat the crumbs which fall from their masters’ table.’</a:t>
            </a:r>
            <a:r>
              <a:rPr lang="es-ES" b="1">
                <a:solidFill>
                  <a:schemeClr val="accent2">
                    <a:lumMod val="75000"/>
                  </a:schemeClr>
                </a:solidFill>
                <a:latin typeface="Comic Sans MS" panose="030F0702030302020204" pitchFamily="66" charset="0"/>
              </a:rPr>
              <a:t>” </a:t>
            </a:r>
            <a:r>
              <a:rPr lang="es-ES" sz="1600" b="1">
                <a:solidFill>
                  <a:schemeClr val="accent2">
                    <a:lumMod val="75000"/>
                  </a:schemeClr>
                </a:solidFill>
                <a:latin typeface="Comic Sans MS" panose="030F0702030302020204" pitchFamily="66" charset="0"/>
              </a:rPr>
              <a:t>(Matthew 15:27</a:t>
            </a:r>
            <a:r>
              <a:rPr lang="es-ES" sz="1600" b="1" dirty="0">
                <a:solidFill>
                  <a:schemeClr val="accent2">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xmlns="" id="{7E7EF358-02E8-481F-9B4D-DA6F94180203}"/>
              </a:ext>
            </a:extLst>
          </p:cNvPr>
          <p:cNvSpPr txBox="1"/>
          <p:nvPr/>
        </p:nvSpPr>
        <p:spPr>
          <a:xfrm>
            <a:off x="2143961" y="1540811"/>
            <a:ext cx="6933257" cy="1708160"/>
          </a:xfrm>
          <a:prstGeom prst="rect">
            <a:avLst/>
          </a:prstGeom>
          <a:noFill/>
        </p:spPr>
        <p:txBody>
          <a:bodyPr wrap="square" rtlCol="0">
            <a:spAutoFit/>
          </a:bodyPr>
          <a:lstStyle/>
          <a:p>
            <a:pPr>
              <a:spcBef>
                <a:spcPts val="600"/>
              </a:spcBef>
            </a:pPr>
            <a:r>
              <a:rPr lang="en-US" sz="2000" b="1"/>
              <a:t>Jesus went to preach to the Jews that lived in the land between Tyre and Sidon which were non-Jewish cities.</a:t>
            </a:r>
            <a:endParaRPr lang="es-ES" sz="2000" b="1" dirty="0">
              <a:effectLst/>
            </a:endParaRPr>
          </a:p>
          <a:p>
            <a:pPr>
              <a:spcBef>
                <a:spcPts val="600"/>
              </a:spcBef>
            </a:pPr>
            <a:r>
              <a:rPr lang="en-US" sz="2000" b="1"/>
              <a:t>He met a student that was not part of His classroom. She was despised by the students of the Teacher. Even Jesus treated her with coldness.</a:t>
            </a:r>
            <a:endParaRPr lang="es-ES" sz="2000" b="1" dirty="0">
              <a:effectLst/>
            </a:endParaRPr>
          </a:p>
        </p:txBody>
      </p:sp>
      <p:pic>
        <p:nvPicPr>
          <p:cNvPr id="8" name="Imagen 7">
            <a:extLst>
              <a:ext uri="{FF2B5EF4-FFF2-40B4-BE49-F238E27FC236}">
                <a16:creationId xmlns:a16="http://schemas.microsoft.com/office/drawing/2014/main" xmlns="" id="{BA8B0A27-1976-442F-9E2E-7213548240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86858" y="677614"/>
            <a:ext cx="2008171" cy="2596177"/>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2D897D9A-FDF0-42C8-93CB-ACF56878D8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18983" y="3037785"/>
            <a:ext cx="3639155" cy="2819832"/>
          </a:xfrm>
          <a:prstGeom prst="rect">
            <a:avLst/>
          </a:prstGeom>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xmlns="" id="{EB14CE02-74D0-44AB-BDB4-3A699EE42160}"/>
              </a:ext>
            </a:extLst>
          </p:cNvPr>
          <p:cNvSpPr txBox="1"/>
          <p:nvPr/>
        </p:nvSpPr>
        <p:spPr>
          <a:xfrm>
            <a:off x="198147" y="3454947"/>
            <a:ext cx="4901604" cy="2323713"/>
          </a:xfrm>
          <a:prstGeom prst="rect">
            <a:avLst/>
          </a:prstGeom>
          <a:noFill/>
        </p:spPr>
        <p:txBody>
          <a:bodyPr wrap="square">
            <a:spAutoFit/>
          </a:bodyPr>
          <a:lstStyle/>
          <a:p>
            <a:pPr>
              <a:spcBef>
                <a:spcPts val="600"/>
              </a:spcBef>
            </a:pPr>
            <a:r>
              <a:rPr lang="en-US" sz="2000" b="1"/>
              <a:t>However, that student was also argumentative. She was bold and brought arguments to the table to fight back Jesus’ reasoning.</a:t>
            </a:r>
            <a:endParaRPr lang="es-ES" sz="2000" b="1" dirty="0">
              <a:effectLst/>
            </a:endParaRPr>
          </a:p>
          <a:p>
            <a:pPr>
              <a:spcBef>
                <a:spcPts val="600"/>
              </a:spcBef>
            </a:pPr>
            <a:r>
              <a:rPr lang="en-US" sz="2000" b="1"/>
              <a:t>The student convinced the Teacher and got what she needed. Jesus likes His students—us—to express their doubts or complaints.</a:t>
            </a:r>
            <a:endParaRPr lang="es-ES" sz="2000" b="1" dirty="0">
              <a:effectLst/>
            </a:endParaRPr>
          </a:p>
        </p:txBody>
      </p:sp>
      <p:sp>
        <p:nvSpPr>
          <p:cNvPr id="14" name="CuadroTexto 13">
            <a:extLst>
              <a:ext uri="{FF2B5EF4-FFF2-40B4-BE49-F238E27FC236}">
                <a16:creationId xmlns:a16="http://schemas.microsoft.com/office/drawing/2014/main" xmlns="" id="{C431D247-388B-428E-BA62-AF92FA46C74B}"/>
              </a:ext>
            </a:extLst>
          </p:cNvPr>
          <p:cNvSpPr txBox="1"/>
          <p:nvPr/>
        </p:nvSpPr>
        <p:spPr>
          <a:xfrm>
            <a:off x="224023" y="5972321"/>
            <a:ext cx="8832517" cy="707886"/>
          </a:xfrm>
          <a:prstGeom prst="rect">
            <a:avLst/>
          </a:prstGeom>
          <a:noFill/>
        </p:spPr>
        <p:txBody>
          <a:bodyPr wrap="square">
            <a:spAutoFit/>
          </a:bodyPr>
          <a:lstStyle/>
          <a:p>
            <a:pPr>
              <a:spcBef>
                <a:spcPts val="600"/>
              </a:spcBef>
            </a:pPr>
            <a:r>
              <a:rPr lang="en-US" sz="2000" b="1"/>
              <a:t>This way we’ll let Him solve our problems, heal our wounds, and lead us to the path of eternal life.</a:t>
            </a:r>
            <a:endParaRPr lang="es-ES" sz="2000" b="1" dirty="0">
              <a:effectLst/>
            </a:endParaRPr>
          </a:p>
        </p:txBody>
      </p:sp>
    </p:spTree>
    <p:extLst>
      <p:ext uri="{BB962C8B-B14F-4D97-AF65-F5344CB8AC3E}">
        <p14:creationId xmlns:p14="http://schemas.microsoft.com/office/powerpoint/2010/main" val="215194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3"/>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ipe(left)">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E2EDE5A-D90B-4959-9414-646AD3E2EFF5}"/>
              </a:ext>
            </a:extLst>
          </p:cNvPr>
          <p:cNvSpPr txBox="1"/>
          <p:nvPr/>
        </p:nvSpPr>
        <p:spPr>
          <a:xfrm>
            <a:off x="0" y="-90530"/>
            <a:ext cx="9144000" cy="707886"/>
          </a:xfrm>
          <a:prstGeom prst="rect">
            <a:avLst/>
          </a:prstGeom>
          <a:noFill/>
        </p:spPr>
        <p:txBody>
          <a:bodyPr wrap="square">
            <a:spAutoFit/>
          </a:bodyPr>
          <a:lstStyle/>
          <a:p>
            <a:pPr algn="ctr"/>
            <a:r>
              <a:rPr lang="es-ES" sz="4000" b="1">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rPr>
              <a:t>MEETING THE ADVANCED STUDENT</a:t>
            </a:r>
            <a:endParaRPr lang="es-ES" sz="40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endParaRPr>
          </a:p>
        </p:txBody>
      </p:sp>
      <p:grpSp>
        <p:nvGrpSpPr>
          <p:cNvPr id="2" name="Grupo 1">
            <a:extLst>
              <a:ext uri="{FF2B5EF4-FFF2-40B4-BE49-F238E27FC236}">
                <a16:creationId xmlns:a16="http://schemas.microsoft.com/office/drawing/2014/main" xmlns="" id="{B9EDF311-1B5A-4E65-94A5-9B06A3C1E3D1}"/>
              </a:ext>
            </a:extLst>
          </p:cNvPr>
          <p:cNvGrpSpPr/>
          <p:nvPr/>
        </p:nvGrpSpPr>
        <p:grpSpPr>
          <a:xfrm>
            <a:off x="-2" y="548708"/>
            <a:ext cx="9144001" cy="646331"/>
            <a:chOff x="-2" y="548708"/>
            <a:chExt cx="9144001" cy="646331"/>
          </a:xfrm>
        </p:grpSpPr>
        <p:sp>
          <p:nvSpPr>
            <p:cNvPr id="7" name="Rectángulo 6">
              <a:extLst>
                <a:ext uri="{FF2B5EF4-FFF2-40B4-BE49-F238E27FC236}">
                  <a16:creationId xmlns:a16="http://schemas.microsoft.com/office/drawing/2014/main" xmlns="" id="{5B1ED28D-6B3E-490A-BA0E-1CC1187E8C8E}"/>
                </a:ext>
              </a:extLst>
            </p:cNvPr>
            <p:cNvSpPr/>
            <p:nvPr/>
          </p:nvSpPr>
          <p:spPr>
            <a:xfrm>
              <a:off x="-2" y="560255"/>
              <a:ext cx="9144001" cy="6232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3974874D-0074-492A-BEA0-E94B02E80992}"/>
                </a:ext>
              </a:extLst>
            </p:cNvPr>
            <p:cNvSpPr txBox="1"/>
            <p:nvPr/>
          </p:nvSpPr>
          <p:spPr>
            <a:xfrm>
              <a:off x="582111" y="548708"/>
              <a:ext cx="7979778" cy="646331"/>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C52718"/>
                  </a:solidFill>
                  <a:latin typeface="Comic Sans MS" panose="030F0702030302020204" pitchFamily="66" charset="0"/>
                </a:rPr>
                <a:t>“</a:t>
              </a:r>
              <a:r>
                <a:rPr lang="en-US" b="1">
                  <a:solidFill>
                    <a:srgbClr val="C52718"/>
                  </a:solidFill>
                  <a:latin typeface="Comic Sans MS" panose="030F0702030302020204" pitchFamily="66" charset="0"/>
                </a:rPr>
                <a:t>And when he heard that it was Jesus of Nazareth, he began to cry out and say, ‘Jesus, Son of David, have mercy on me!’</a:t>
              </a:r>
              <a:r>
                <a:rPr lang="es-ES" b="1">
                  <a:solidFill>
                    <a:srgbClr val="C52718"/>
                  </a:solidFill>
                  <a:latin typeface="Comic Sans MS" panose="030F0702030302020204" pitchFamily="66" charset="0"/>
                </a:rPr>
                <a:t>” </a:t>
              </a:r>
              <a:r>
                <a:rPr lang="es-ES" sz="1600" b="1">
                  <a:solidFill>
                    <a:srgbClr val="C52718"/>
                  </a:solidFill>
                  <a:latin typeface="Comic Sans MS" panose="030F0702030302020204" pitchFamily="66" charset="0"/>
                </a:rPr>
                <a:t>(Mark 10:47</a:t>
              </a:r>
              <a:r>
                <a:rPr lang="es-ES" sz="1600" b="1" dirty="0">
                  <a:solidFill>
                    <a:srgbClr val="C52718"/>
                  </a:solidFill>
                  <a:latin typeface="Comic Sans MS" panose="030F0702030302020204" pitchFamily="66" charset="0"/>
                </a:rPr>
                <a:t>)</a:t>
              </a:r>
            </a:p>
          </p:txBody>
        </p:sp>
      </p:grpSp>
      <p:sp>
        <p:nvSpPr>
          <p:cNvPr id="6" name="CuadroTexto 5">
            <a:extLst>
              <a:ext uri="{FF2B5EF4-FFF2-40B4-BE49-F238E27FC236}">
                <a16:creationId xmlns:a16="http://schemas.microsoft.com/office/drawing/2014/main" xmlns="" id="{8C74C4A2-6F2C-4546-87CC-5B5777336836}"/>
              </a:ext>
            </a:extLst>
          </p:cNvPr>
          <p:cNvSpPr txBox="1"/>
          <p:nvPr/>
        </p:nvSpPr>
        <p:spPr>
          <a:xfrm>
            <a:off x="90535" y="1252848"/>
            <a:ext cx="5622201" cy="1323439"/>
          </a:xfrm>
          <a:prstGeom prst="rect">
            <a:avLst/>
          </a:prstGeom>
          <a:noFill/>
        </p:spPr>
        <p:txBody>
          <a:bodyPr wrap="square" rtlCol="0">
            <a:spAutoFit/>
          </a:bodyPr>
          <a:lstStyle/>
          <a:p>
            <a:pPr>
              <a:spcBef>
                <a:spcPts val="600"/>
              </a:spcBef>
            </a:pPr>
            <a:r>
              <a:rPr lang="en-US" sz="2000" b="1"/>
              <a:t>The students that had studied the Scriptures the most were better prepared to accept Jesus’ teachings. However, they decided to reject Him because they were spiritually blind (John 9:40-41).</a:t>
            </a:r>
            <a:endParaRPr lang="es-ES" sz="2000" b="1" dirty="0"/>
          </a:p>
        </p:txBody>
      </p:sp>
      <p:pic>
        <p:nvPicPr>
          <p:cNvPr id="10" name="Imagen 9">
            <a:extLst>
              <a:ext uri="{FF2B5EF4-FFF2-40B4-BE49-F238E27FC236}">
                <a16:creationId xmlns:a16="http://schemas.microsoft.com/office/drawing/2014/main" xmlns="" id="{A970DC89-C679-4DDC-B96F-A1BBB30C80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21378" y="1289187"/>
            <a:ext cx="3132499" cy="1321396"/>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6754A05A-93A5-4D11-AA22-B74A8CBB11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0535" y="2637742"/>
            <a:ext cx="2419086" cy="1336649"/>
          </a:xfrm>
          <a:prstGeom prst="snip2DiagRect">
            <a:avLst>
              <a:gd name="adj1" fmla="val 22352"/>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08C91DED-8C01-4412-A69E-A1D2D8A25D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71538" y="3812875"/>
            <a:ext cx="2227605" cy="2918260"/>
          </a:xfrm>
          <a:prstGeom prst="rect">
            <a:avLst/>
          </a:prstGeom>
          <a:ln w="127000" cap="rnd">
            <a:solidFill>
              <a:srgbClr val="5F2C09"/>
            </a:solidFill>
          </a:ln>
          <a:effectLst>
            <a:outerShdw blurRad="76200" dist="95250" dir="10500000" sx="97000" sy="23000" kx="900000" algn="br" rotWithShape="0">
              <a:srgbClr val="000000">
                <a:alpha val="9000"/>
              </a:srgbClr>
            </a:outerShdw>
          </a:effectLst>
          <a:scene3d>
            <a:camera prst="orthographicFront"/>
            <a:lightRig rig="twoPt" dir="t">
              <a:rot lat="0" lon="0" rev="7800000"/>
            </a:lightRig>
          </a:scene3d>
          <a:sp3d contourW="6350">
            <a:bevelT w="50800" h="16510"/>
            <a:contourClr>
              <a:srgbClr val="C0C0C0"/>
            </a:contourClr>
          </a:sp3d>
        </p:spPr>
      </p:pic>
      <p:sp>
        <p:nvSpPr>
          <p:cNvPr id="9" name="CuadroTexto 8">
            <a:extLst>
              <a:ext uri="{FF2B5EF4-FFF2-40B4-BE49-F238E27FC236}">
                <a16:creationId xmlns:a16="http://schemas.microsoft.com/office/drawing/2014/main" xmlns="" id="{0AB67702-4A51-4672-B7A7-EF102E036F3D}"/>
              </a:ext>
            </a:extLst>
          </p:cNvPr>
          <p:cNvSpPr txBox="1"/>
          <p:nvPr/>
        </p:nvSpPr>
        <p:spPr>
          <a:xfrm>
            <a:off x="2588432" y="2644233"/>
            <a:ext cx="6500387" cy="1015663"/>
          </a:xfrm>
          <a:prstGeom prst="rect">
            <a:avLst/>
          </a:prstGeom>
          <a:noFill/>
        </p:spPr>
        <p:txBody>
          <a:bodyPr wrap="square">
            <a:spAutoFit/>
          </a:bodyPr>
          <a:lstStyle/>
          <a:p>
            <a:pPr>
              <a:spcBef>
                <a:spcPts val="600"/>
              </a:spcBef>
            </a:pPr>
            <a:r>
              <a:rPr lang="en-US" sz="2000" b="1"/>
              <a:t>Even the students who lived closer to Jesus seemed to suffer spiritual shortsightedness, because they couldn’t fully understand His teachings (Mark 8:17-21).</a:t>
            </a:r>
            <a:endParaRPr lang="es-ES" sz="2000" b="1" dirty="0"/>
          </a:p>
        </p:txBody>
      </p:sp>
      <p:sp>
        <p:nvSpPr>
          <p:cNvPr id="11" name="CuadroTexto 10">
            <a:extLst>
              <a:ext uri="{FF2B5EF4-FFF2-40B4-BE49-F238E27FC236}">
                <a16:creationId xmlns:a16="http://schemas.microsoft.com/office/drawing/2014/main" xmlns="" id="{305BB84B-A5CB-4911-A56B-3966BD1AF613}"/>
              </a:ext>
            </a:extLst>
          </p:cNvPr>
          <p:cNvSpPr txBox="1"/>
          <p:nvPr/>
        </p:nvSpPr>
        <p:spPr>
          <a:xfrm>
            <a:off x="25878" y="4204709"/>
            <a:ext cx="6627136" cy="2400657"/>
          </a:xfrm>
          <a:prstGeom prst="rect">
            <a:avLst/>
          </a:prstGeom>
          <a:noFill/>
        </p:spPr>
        <p:txBody>
          <a:bodyPr wrap="square">
            <a:spAutoFit/>
          </a:bodyPr>
          <a:lstStyle/>
          <a:p>
            <a:pPr>
              <a:spcBef>
                <a:spcPts val="600"/>
              </a:spcBef>
            </a:pPr>
            <a:r>
              <a:rPr lang="en-US" sz="2000" b="1"/>
              <a:t>Nevertheless, Bartimaeus was physically blind but had great spiritual sight. He saw Jesus as the promised Messiah very clearly. He was an advanced student.</a:t>
            </a:r>
            <a:endParaRPr lang="es-ES" sz="2000" b="1" dirty="0"/>
          </a:p>
          <a:p>
            <a:pPr>
              <a:spcBef>
                <a:spcPts val="600"/>
              </a:spcBef>
            </a:pPr>
            <a:r>
              <a:rPr lang="en-US" sz="2000" b="1"/>
              <a:t>Some students need “spiritual milk.” Other students are more advanced and can have “solid food.” (Hebrews 5:12-14)</a:t>
            </a:r>
            <a:endParaRPr lang="es-ES" sz="2000" b="1" dirty="0"/>
          </a:p>
          <a:p>
            <a:pPr>
              <a:spcBef>
                <a:spcPts val="600"/>
              </a:spcBef>
            </a:pPr>
            <a:r>
              <a:rPr lang="en-US" sz="2000" b="1"/>
              <a:t>The more time we spend with Jesus, the better we’ll understand His teachings.</a:t>
            </a:r>
            <a:endParaRPr lang="es-ES" sz="2000" b="1" dirty="0"/>
          </a:p>
        </p:txBody>
      </p:sp>
    </p:spTree>
    <p:extLst>
      <p:ext uri="{BB962C8B-B14F-4D97-AF65-F5344CB8AC3E}">
        <p14:creationId xmlns:p14="http://schemas.microsoft.com/office/powerpoint/2010/main" val="35754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in)">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ppt_h/2"/>
                                          </p:val>
                                        </p:tav>
                                        <p:tav tm="100000">
                                          <p:val>
                                            <p:strVal val="#ppt_y"/>
                                          </p:val>
                                        </p:tav>
                                      </p:tavLst>
                                    </p:anim>
                                    <p:anim calcmode="lin" valueType="num">
                                      <p:cBhvr>
                                        <p:cTn id="43" dur="500" fill="hold"/>
                                        <p:tgtEl>
                                          <p:spTgt spid="14"/>
                                        </p:tgtEl>
                                        <p:attrNameLst>
                                          <p:attrName>ppt_w</p:attrName>
                                        </p:attrNameLst>
                                      </p:cBhvr>
                                      <p:tavLst>
                                        <p:tav tm="0">
                                          <p:val>
                                            <p:strVal val="#ppt_w"/>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ipe(left)">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500"/>
                                        <p:tgtEl>
                                          <p:spTgt spid="1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xEl>
                                              <p:pRg st="2" end="2"/>
                                            </p:txEl>
                                          </p:spTgt>
                                        </p:tgtEl>
                                        <p:attrNameLst>
                                          <p:attrName>style.visibility</p:attrName>
                                        </p:attrNameLst>
                                      </p:cBhvr>
                                      <p:to>
                                        <p:strVal val="visible"/>
                                      </p:to>
                                    </p:set>
                                    <p:animEffect transition="in" filter="wipe(left)">
                                      <p:cBhvr>
                                        <p:cTn id="5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9983157-E068-454F-B44E-175A6B8DF526}"/>
              </a:ext>
            </a:extLst>
          </p:cNvPr>
          <p:cNvSpPr txBox="1"/>
          <p:nvPr/>
        </p:nvSpPr>
        <p:spPr>
          <a:xfrm>
            <a:off x="2236207" y="469698"/>
            <a:ext cx="6826312" cy="4708981"/>
          </a:xfrm>
          <a:prstGeom prst="rect">
            <a:avLst/>
          </a:prstGeom>
          <a:noFill/>
        </p:spPr>
        <p:txBody>
          <a:bodyPr wrap="square">
            <a:spAutoFit/>
          </a:bodyPr>
          <a:lstStyle/>
          <a:p>
            <a:pPr>
              <a:spcBef>
                <a:spcPts val="600"/>
              </a:spcBef>
            </a:pPr>
            <a:r>
              <a:rPr lang="es-ES" sz="3000">
                <a:latin typeface="Cooper Black" panose="0208090404030B020404" pitchFamily="18" charset="0"/>
              </a:rPr>
              <a:t>“</a:t>
            </a:r>
            <a:r>
              <a:rPr lang="en-US" sz="3000">
                <a:latin typeface="Cooper Black" panose="0208090404030B020404" pitchFamily="18" charset="0"/>
              </a:rPr>
              <a:t>We are not always to remain children in our knowledge and experience in spiritual things. We are not always to express ourselves in the language of one who has just received Christ; but our prayers and exhortations are to grow in intelligence as we advance in experience in the truth.</a:t>
            </a:r>
            <a:r>
              <a:rPr lang="es-ES" sz="3000">
                <a:latin typeface="Cooper Black" panose="0208090404030B020404" pitchFamily="18" charset="0"/>
              </a:rPr>
              <a:t>”</a:t>
            </a:r>
            <a:endParaRPr lang="es-ES" sz="30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125F75A8-A27C-4CF1-983A-F0FD67237D61}"/>
              </a:ext>
            </a:extLst>
          </p:cNvPr>
          <p:cNvSpPr txBox="1"/>
          <p:nvPr/>
        </p:nvSpPr>
        <p:spPr>
          <a:xfrm>
            <a:off x="4143623" y="4871330"/>
            <a:ext cx="4991751" cy="369332"/>
          </a:xfrm>
          <a:prstGeom prst="rect">
            <a:avLst/>
          </a:prstGeom>
          <a:noFill/>
        </p:spPr>
        <p:txBody>
          <a:bodyPr wrap="none" rtlCol="0">
            <a:spAutoFit/>
          </a:bodyPr>
          <a:lstStyle/>
          <a:p>
            <a:pPr algn="r"/>
            <a:r>
              <a:rPr lang="en-US" b="1"/>
              <a:t>E.G.W. (Sons and Daughters of God, November 19)</a:t>
            </a:r>
            <a:endParaRPr lang="es-ES" b="1" dirty="0"/>
          </a:p>
        </p:txBody>
      </p:sp>
    </p:spTree>
    <p:extLst>
      <p:ext uri="{BB962C8B-B14F-4D97-AF65-F5344CB8AC3E}">
        <p14:creationId xmlns:p14="http://schemas.microsoft.com/office/powerpoint/2010/main" val="349654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1145</Words>
  <Application>Microsoft Office PowerPoint</Application>
  <PresentationFormat>画面に合わせる (4:3)</PresentationFormat>
  <Paragraphs>62</Paragraphs>
  <Slides>10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Comic Sans MS</vt:lpstr>
      <vt:lpstr>Arial</vt:lpstr>
      <vt:lpstr>Calibri</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59</cp:revision>
  <dcterms:created xsi:type="dcterms:W3CDTF">2020-10-24T15:15:06Z</dcterms:created>
  <dcterms:modified xsi:type="dcterms:W3CDTF">2020-11-05T23:52:18Z</dcterms:modified>
</cp:coreProperties>
</file>